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521" autoAdjust="0"/>
    <p:restoredTop sz="94660"/>
  </p:normalViewPr>
  <p:slideViewPr>
    <p:cSldViewPr>
      <p:cViewPr>
        <p:scale>
          <a:sx n="84" d="100"/>
          <a:sy n="84" d="100"/>
        </p:scale>
        <p:origin x="-372" y="-2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2FAB57-14F9-4277-A4AC-D94ACFD9CB14}" type="datetimeFigureOut">
              <a:rPr kumimoji="1" lang="ja-JP" altLang="en-US" smtClean="0"/>
              <a:pPr/>
              <a:t>2011/3/8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角丸四角形 19"/>
          <p:cNvSpPr/>
          <p:nvPr/>
        </p:nvSpPr>
        <p:spPr>
          <a:xfrm>
            <a:off x="1331640" y="5589240"/>
            <a:ext cx="1656184" cy="720080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sz="2000" dirty="0" smtClean="0"/>
              <a:t>送信時キャリアセンス検知時のランダム待ち時間機能</a:t>
            </a:r>
            <a:endParaRPr kumimoji="1" lang="ja-JP" altLang="en-US" sz="2000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259632" y="1124744"/>
            <a:ext cx="699742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・キャリアセンス機能で、キャリアがあるかどうかを確認し、存在していることを確認した際は送信を中止し、</a:t>
            </a:r>
            <a:endParaRPr lang="en-US" altLang="ja-JP" sz="1200" b="1" dirty="0" smtClean="0"/>
          </a:p>
          <a:p>
            <a:r>
              <a:rPr kumimoji="1" lang="ja-JP" altLang="en-US" sz="1200" b="1" dirty="0" smtClean="0"/>
              <a:t>　一旦待機する。その後ランダムな時間を待機し、再度送信動作を再開する。</a:t>
            </a:r>
            <a:endParaRPr kumimoji="1" lang="en-US" altLang="ja-JP" sz="1200" b="1" dirty="0" smtClean="0"/>
          </a:p>
          <a:p>
            <a:r>
              <a:rPr lang="ja-JP" altLang="en-US" sz="1200" b="1" dirty="0" smtClean="0"/>
              <a:t>　</a:t>
            </a:r>
            <a:r>
              <a:rPr lang="en-US" altLang="ja-JP" sz="1200" b="1" dirty="0" smtClean="0"/>
              <a:t>(CSMA/CD</a:t>
            </a:r>
            <a:r>
              <a:rPr lang="ja-JP" altLang="en-US" sz="1200" b="1" dirty="0" smtClean="0"/>
              <a:t>方式</a:t>
            </a:r>
            <a:r>
              <a:rPr lang="en-US" altLang="ja-JP" sz="1200" b="1" dirty="0" smtClean="0"/>
              <a:t>)</a:t>
            </a:r>
          </a:p>
          <a:p>
            <a:r>
              <a:rPr lang="en-US" altLang="ja-JP" sz="1200" b="1" dirty="0" smtClean="0"/>
              <a:t>   http://www.sophia-it.com/content/Carrier+Sense+Multiple+Access+with+Collision+Detection</a:t>
            </a:r>
          </a:p>
          <a:p>
            <a:r>
              <a:rPr lang="en-US" altLang="ja-JP" sz="1200" b="1" dirty="0" smtClean="0"/>
              <a:t>   http://www.itbook.info/study/p26.html</a:t>
            </a:r>
            <a:endParaRPr kumimoji="1" lang="ja-JP" altLang="en-US" sz="1200" b="1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611560" y="3501008"/>
            <a:ext cx="57099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子機</a:t>
            </a:r>
            <a:r>
              <a:rPr lang="en-US" altLang="ja-JP" sz="1200" b="1" dirty="0" smtClean="0"/>
              <a:t>1</a:t>
            </a:r>
            <a:endParaRPr kumimoji="1" lang="ja-JP" altLang="en-US" sz="12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907704" y="5949280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b="1" dirty="0" smtClean="0"/>
              <a:t>親機</a:t>
            </a:r>
            <a:endParaRPr kumimoji="1" lang="ja-JP" altLang="en-US" sz="1200" b="1" dirty="0"/>
          </a:p>
        </p:txBody>
      </p:sp>
      <p:sp>
        <p:nvSpPr>
          <p:cNvPr id="22" name="円/楕円 21"/>
          <p:cNvSpPr/>
          <p:nvPr/>
        </p:nvSpPr>
        <p:spPr>
          <a:xfrm>
            <a:off x="611560" y="3789040"/>
            <a:ext cx="648072" cy="43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円/楕円 22"/>
          <p:cNvSpPr/>
          <p:nvPr/>
        </p:nvSpPr>
        <p:spPr>
          <a:xfrm>
            <a:off x="1835696" y="3717032"/>
            <a:ext cx="648072" cy="43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円/楕円 23"/>
          <p:cNvSpPr/>
          <p:nvPr/>
        </p:nvSpPr>
        <p:spPr>
          <a:xfrm>
            <a:off x="2987824" y="3717032"/>
            <a:ext cx="648072" cy="43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1907704" y="3429000"/>
            <a:ext cx="57099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子機</a:t>
            </a:r>
            <a:r>
              <a:rPr lang="en-US" altLang="ja-JP" sz="1200" b="1" dirty="0" smtClean="0"/>
              <a:t>2</a:t>
            </a:r>
            <a:endParaRPr kumimoji="1" lang="ja-JP" altLang="en-US" sz="1200" b="1" dirty="0"/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3059832" y="3429000"/>
            <a:ext cx="57099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子機</a:t>
            </a:r>
            <a:r>
              <a:rPr lang="en-US" altLang="ja-JP" sz="1200" b="1" dirty="0" smtClean="0"/>
              <a:t>3</a:t>
            </a:r>
            <a:endParaRPr kumimoji="1" lang="ja-JP" altLang="en-US" sz="1200" b="1" dirty="0"/>
          </a:p>
        </p:txBody>
      </p:sp>
      <p:cxnSp>
        <p:nvCxnSpPr>
          <p:cNvPr id="27" name="直線矢印コネクタ 26"/>
          <p:cNvCxnSpPr>
            <a:stCxn id="22" idx="4"/>
          </p:cNvCxnSpPr>
          <p:nvPr/>
        </p:nvCxnSpPr>
        <p:spPr>
          <a:xfrm rot="16200000" flipH="1">
            <a:off x="881590" y="4275094"/>
            <a:ext cx="1080120" cy="97210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線矢印コネクタ 36"/>
          <p:cNvCxnSpPr>
            <a:stCxn id="23" idx="4"/>
          </p:cNvCxnSpPr>
          <p:nvPr/>
        </p:nvCxnSpPr>
        <p:spPr>
          <a:xfrm rot="16200000" flipH="1">
            <a:off x="1637674" y="4671138"/>
            <a:ext cx="1080120" cy="3600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線矢印コネクタ 39"/>
          <p:cNvCxnSpPr>
            <a:stCxn id="24" idx="4"/>
            <a:endCxn id="43" idx="1"/>
          </p:cNvCxnSpPr>
          <p:nvPr/>
        </p:nvCxnSpPr>
        <p:spPr>
          <a:xfrm rot="5400000">
            <a:off x="2291406" y="4203086"/>
            <a:ext cx="1074460" cy="9664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乗算記号 42"/>
          <p:cNvSpPr/>
          <p:nvPr/>
        </p:nvSpPr>
        <p:spPr>
          <a:xfrm>
            <a:off x="1907704" y="5085184"/>
            <a:ext cx="576064" cy="576064"/>
          </a:xfrm>
          <a:prstGeom prst="mathMultiply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角丸四角形 46"/>
          <p:cNvSpPr/>
          <p:nvPr/>
        </p:nvSpPr>
        <p:spPr>
          <a:xfrm>
            <a:off x="6372200" y="5589240"/>
            <a:ext cx="1656184" cy="720080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5652120" y="3501008"/>
            <a:ext cx="57099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子機</a:t>
            </a:r>
            <a:r>
              <a:rPr lang="en-US" altLang="ja-JP" sz="1200" b="1" dirty="0" smtClean="0"/>
              <a:t>1</a:t>
            </a:r>
            <a:endParaRPr kumimoji="1" lang="ja-JP" altLang="en-US" sz="1200" b="1" dirty="0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6948264" y="5949280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b="1" dirty="0" smtClean="0"/>
              <a:t>親機</a:t>
            </a:r>
            <a:endParaRPr kumimoji="1" lang="ja-JP" altLang="en-US" sz="1200" b="1" dirty="0"/>
          </a:p>
        </p:txBody>
      </p:sp>
      <p:sp>
        <p:nvSpPr>
          <p:cNvPr id="50" name="円/楕円 49"/>
          <p:cNvSpPr/>
          <p:nvPr/>
        </p:nvSpPr>
        <p:spPr>
          <a:xfrm>
            <a:off x="5652120" y="3789040"/>
            <a:ext cx="648072" cy="43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円/楕円 50"/>
          <p:cNvSpPr/>
          <p:nvPr/>
        </p:nvSpPr>
        <p:spPr>
          <a:xfrm>
            <a:off x="6876256" y="3717032"/>
            <a:ext cx="648072" cy="43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2" name="円/楕円 51"/>
          <p:cNvSpPr/>
          <p:nvPr/>
        </p:nvSpPr>
        <p:spPr>
          <a:xfrm>
            <a:off x="8028384" y="3717032"/>
            <a:ext cx="648072" cy="43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6948264" y="3429000"/>
            <a:ext cx="57099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子機</a:t>
            </a:r>
            <a:r>
              <a:rPr lang="en-US" altLang="ja-JP" sz="1200" b="1" dirty="0" smtClean="0"/>
              <a:t>2</a:t>
            </a:r>
            <a:endParaRPr kumimoji="1" lang="ja-JP" altLang="en-US" sz="1200" b="1" dirty="0"/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8100392" y="3429000"/>
            <a:ext cx="57099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子機</a:t>
            </a:r>
            <a:r>
              <a:rPr lang="en-US" altLang="ja-JP" sz="1200" b="1" dirty="0" smtClean="0"/>
              <a:t>3</a:t>
            </a:r>
            <a:endParaRPr kumimoji="1" lang="ja-JP" altLang="en-US" sz="1200" b="1" dirty="0"/>
          </a:p>
        </p:txBody>
      </p:sp>
      <p:cxnSp>
        <p:nvCxnSpPr>
          <p:cNvPr id="56" name="直線矢印コネクタ 55"/>
          <p:cNvCxnSpPr>
            <a:stCxn id="51" idx="4"/>
          </p:cNvCxnSpPr>
          <p:nvPr/>
        </p:nvCxnSpPr>
        <p:spPr>
          <a:xfrm rot="16200000" flipH="1">
            <a:off x="6534218" y="4815154"/>
            <a:ext cx="1368152" cy="3600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0" name="グループ化 69"/>
          <p:cNvGrpSpPr/>
          <p:nvPr/>
        </p:nvGrpSpPr>
        <p:grpSpPr>
          <a:xfrm>
            <a:off x="5652120" y="4149080"/>
            <a:ext cx="648072" cy="288032"/>
            <a:chOff x="5076056" y="4509120"/>
            <a:chExt cx="648072" cy="288032"/>
          </a:xfrm>
        </p:grpSpPr>
        <p:sp>
          <p:nvSpPr>
            <p:cNvPr id="69" name="角丸四角形 68"/>
            <p:cNvSpPr/>
            <p:nvPr/>
          </p:nvSpPr>
          <p:spPr>
            <a:xfrm>
              <a:off x="5076056" y="4509120"/>
              <a:ext cx="648072" cy="288032"/>
            </a:xfrm>
            <a:prstGeom prst="roundRect">
              <a:avLst/>
            </a:prstGeom>
            <a:solidFill>
              <a:schemeClr val="accent3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テキスト ボックス 59"/>
            <p:cNvSpPr txBox="1"/>
            <p:nvPr/>
          </p:nvSpPr>
          <p:spPr>
            <a:xfrm>
              <a:off x="5076056" y="4509120"/>
              <a:ext cx="64633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1200" b="1" dirty="0" smtClean="0"/>
                <a:t>CS</a:t>
              </a:r>
              <a:r>
                <a:rPr lang="ja-JP" altLang="en-US" sz="1200" b="1" dirty="0" smtClean="0"/>
                <a:t>検知</a:t>
              </a:r>
              <a:endParaRPr kumimoji="1" lang="ja-JP" altLang="en-US" sz="1200" b="1" dirty="0"/>
            </a:p>
          </p:txBody>
        </p:sp>
      </p:grpSp>
      <p:sp>
        <p:nvSpPr>
          <p:cNvPr id="63" name="テキスト ボックス 62"/>
          <p:cNvSpPr txBox="1"/>
          <p:nvPr/>
        </p:nvSpPr>
        <p:spPr>
          <a:xfrm>
            <a:off x="2843808" y="4653136"/>
            <a:ext cx="43499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</a:t>
            </a:r>
            <a:endParaRPr kumimoji="1" lang="ja-JP" altLang="en-US" sz="1200" b="1" dirty="0"/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1907704" y="4437112"/>
            <a:ext cx="43499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</a:t>
            </a:r>
            <a:endParaRPr kumimoji="1" lang="ja-JP" altLang="en-US" sz="1200" b="1" dirty="0"/>
          </a:p>
        </p:txBody>
      </p:sp>
      <p:sp>
        <p:nvSpPr>
          <p:cNvPr id="65" name="テキスト ボックス 64"/>
          <p:cNvSpPr txBox="1"/>
          <p:nvPr/>
        </p:nvSpPr>
        <p:spPr>
          <a:xfrm>
            <a:off x="1259632" y="4725144"/>
            <a:ext cx="43499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</a:t>
            </a:r>
            <a:endParaRPr kumimoji="1" lang="ja-JP" altLang="en-US" sz="1200" b="1" dirty="0"/>
          </a:p>
        </p:txBody>
      </p:sp>
      <p:sp>
        <p:nvSpPr>
          <p:cNvPr id="66" name="テキスト ボックス 65"/>
          <p:cNvSpPr txBox="1"/>
          <p:nvPr/>
        </p:nvSpPr>
        <p:spPr>
          <a:xfrm>
            <a:off x="2339752" y="5301208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b="1" dirty="0" smtClean="0"/>
              <a:t>衝突</a:t>
            </a:r>
            <a:endParaRPr kumimoji="1" lang="ja-JP" altLang="en-US" sz="1200" b="1" dirty="0"/>
          </a:p>
        </p:txBody>
      </p:sp>
      <p:grpSp>
        <p:nvGrpSpPr>
          <p:cNvPr id="71" name="グループ化 70"/>
          <p:cNvGrpSpPr/>
          <p:nvPr/>
        </p:nvGrpSpPr>
        <p:grpSpPr>
          <a:xfrm>
            <a:off x="8028384" y="4077072"/>
            <a:ext cx="648072" cy="288032"/>
            <a:chOff x="5076056" y="4509120"/>
            <a:chExt cx="648072" cy="288032"/>
          </a:xfrm>
        </p:grpSpPr>
        <p:sp>
          <p:nvSpPr>
            <p:cNvPr id="72" name="角丸四角形 71"/>
            <p:cNvSpPr/>
            <p:nvPr/>
          </p:nvSpPr>
          <p:spPr>
            <a:xfrm>
              <a:off x="5076056" y="4509120"/>
              <a:ext cx="648072" cy="288032"/>
            </a:xfrm>
            <a:prstGeom prst="roundRect">
              <a:avLst/>
            </a:prstGeom>
            <a:solidFill>
              <a:schemeClr val="accent3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3" name="テキスト ボックス 72"/>
            <p:cNvSpPr txBox="1"/>
            <p:nvPr/>
          </p:nvSpPr>
          <p:spPr>
            <a:xfrm>
              <a:off x="5076056" y="4509120"/>
              <a:ext cx="64633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1200" b="1" dirty="0" smtClean="0"/>
                <a:t>CS</a:t>
              </a:r>
              <a:r>
                <a:rPr lang="ja-JP" altLang="en-US" sz="1200" b="1" dirty="0" smtClean="0"/>
                <a:t>検知</a:t>
              </a:r>
              <a:endParaRPr kumimoji="1" lang="ja-JP" altLang="en-US" sz="1200" b="1" dirty="0"/>
            </a:p>
          </p:txBody>
        </p:sp>
      </p:grpSp>
      <p:sp>
        <p:nvSpPr>
          <p:cNvPr id="74" name="テキスト ボックス 73"/>
          <p:cNvSpPr txBox="1"/>
          <p:nvPr/>
        </p:nvSpPr>
        <p:spPr>
          <a:xfrm>
            <a:off x="7308304" y="5013176"/>
            <a:ext cx="43499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</a:t>
            </a:r>
            <a:endParaRPr kumimoji="1" lang="ja-JP" altLang="en-US" sz="1200" b="1" dirty="0"/>
          </a:p>
        </p:txBody>
      </p:sp>
      <p:grpSp>
        <p:nvGrpSpPr>
          <p:cNvPr id="75" name="グループ化 74"/>
          <p:cNvGrpSpPr/>
          <p:nvPr/>
        </p:nvGrpSpPr>
        <p:grpSpPr>
          <a:xfrm>
            <a:off x="5508104" y="4437112"/>
            <a:ext cx="1152128" cy="288032"/>
            <a:chOff x="5076056" y="4509120"/>
            <a:chExt cx="648072" cy="288032"/>
          </a:xfrm>
          <a:solidFill>
            <a:srgbClr val="FFFF00"/>
          </a:solidFill>
        </p:grpSpPr>
        <p:sp>
          <p:nvSpPr>
            <p:cNvPr id="76" name="角丸四角形 75"/>
            <p:cNvSpPr/>
            <p:nvPr/>
          </p:nvSpPr>
          <p:spPr>
            <a:xfrm>
              <a:off x="5076056" y="4509120"/>
              <a:ext cx="648072" cy="288032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テキスト ボックス 76"/>
            <p:cNvSpPr txBox="1"/>
            <p:nvPr/>
          </p:nvSpPr>
          <p:spPr>
            <a:xfrm>
              <a:off x="5076057" y="4520153"/>
              <a:ext cx="607017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b="1" dirty="0" smtClean="0"/>
                <a:t>1</a:t>
              </a:r>
              <a:r>
                <a:rPr kumimoji="1" lang="ja-JP" altLang="en-US" sz="1200" b="1" dirty="0" smtClean="0"/>
                <a:t>秒後再トライ</a:t>
              </a:r>
              <a:endParaRPr kumimoji="1" lang="ja-JP" altLang="en-US" sz="1200" b="1" dirty="0"/>
            </a:p>
          </p:txBody>
        </p:sp>
      </p:grpSp>
      <p:grpSp>
        <p:nvGrpSpPr>
          <p:cNvPr id="78" name="グループ化 77"/>
          <p:cNvGrpSpPr/>
          <p:nvPr/>
        </p:nvGrpSpPr>
        <p:grpSpPr>
          <a:xfrm>
            <a:off x="7740352" y="4365104"/>
            <a:ext cx="1152128" cy="288032"/>
            <a:chOff x="5076056" y="4509120"/>
            <a:chExt cx="648072" cy="288032"/>
          </a:xfrm>
          <a:solidFill>
            <a:srgbClr val="FFFF00"/>
          </a:solidFill>
        </p:grpSpPr>
        <p:sp>
          <p:nvSpPr>
            <p:cNvPr id="79" name="角丸四角形 78"/>
            <p:cNvSpPr/>
            <p:nvPr/>
          </p:nvSpPr>
          <p:spPr>
            <a:xfrm>
              <a:off x="5076056" y="4509120"/>
              <a:ext cx="648072" cy="288032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テキスト ボックス 79"/>
            <p:cNvSpPr txBox="1"/>
            <p:nvPr/>
          </p:nvSpPr>
          <p:spPr>
            <a:xfrm>
              <a:off x="5076057" y="4520153"/>
              <a:ext cx="607017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1200" b="1" dirty="0" smtClean="0"/>
                <a:t>2</a:t>
              </a:r>
              <a:r>
                <a:rPr kumimoji="1" lang="ja-JP" altLang="en-US" sz="1200" b="1" dirty="0" smtClean="0"/>
                <a:t>秒後再トライ</a:t>
              </a:r>
              <a:endParaRPr kumimoji="1" lang="ja-JP" altLang="en-US" sz="1200" b="1" dirty="0"/>
            </a:p>
          </p:txBody>
        </p:sp>
      </p:grpSp>
      <p:sp>
        <p:nvSpPr>
          <p:cNvPr id="81" name="テキスト ボックス 80"/>
          <p:cNvSpPr txBox="1"/>
          <p:nvPr/>
        </p:nvSpPr>
        <p:spPr>
          <a:xfrm>
            <a:off x="1403648" y="2276872"/>
            <a:ext cx="45993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・キャリアセンスのしきい値は</a:t>
            </a:r>
            <a:r>
              <a:rPr lang="en-US" altLang="ja-JP" sz="1200" b="1" dirty="0" smtClean="0"/>
              <a:t>CC1101</a:t>
            </a:r>
            <a:r>
              <a:rPr lang="ja-JP" altLang="en-US" sz="1200" b="1" dirty="0" smtClean="0"/>
              <a:t>のデフォルト設定で</a:t>
            </a:r>
            <a:r>
              <a:rPr lang="en-US" altLang="ja-JP" sz="1200" b="1" dirty="0" smtClean="0"/>
              <a:t>-95dBm</a:t>
            </a:r>
            <a:r>
              <a:rPr lang="ja-JP" altLang="en-US" sz="1200" b="1" dirty="0" smtClean="0"/>
              <a:t>付近</a:t>
            </a:r>
            <a:endParaRPr lang="en-US" altLang="ja-JP" sz="1200" b="1" dirty="0" smtClean="0"/>
          </a:p>
        </p:txBody>
      </p:sp>
      <p:sp>
        <p:nvSpPr>
          <p:cNvPr id="82" name="テキスト ボックス 81"/>
          <p:cNvSpPr txBox="1"/>
          <p:nvPr/>
        </p:nvSpPr>
        <p:spPr>
          <a:xfrm>
            <a:off x="467544" y="3342184"/>
            <a:ext cx="795411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 b="1" dirty="0" smtClean="0"/>
              <a:t>イベント発生</a:t>
            </a:r>
            <a:endParaRPr kumimoji="1" lang="ja-JP" altLang="en-US" sz="900" b="1" dirty="0"/>
          </a:p>
        </p:txBody>
      </p:sp>
      <p:sp>
        <p:nvSpPr>
          <p:cNvPr id="83" name="テキスト ボックス 82"/>
          <p:cNvSpPr txBox="1"/>
          <p:nvPr/>
        </p:nvSpPr>
        <p:spPr>
          <a:xfrm>
            <a:off x="1763688" y="3284984"/>
            <a:ext cx="795411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 b="1" dirty="0" smtClean="0"/>
              <a:t>イベント発生</a:t>
            </a:r>
            <a:endParaRPr kumimoji="1" lang="ja-JP" altLang="en-US" sz="900" b="1" dirty="0"/>
          </a:p>
        </p:txBody>
      </p:sp>
      <p:sp>
        <p:nvSpPr>
          <p:cNvPr id="84" name="テキスト ボックス 83"/>
          <p:cNvSpPr txBox="1"/>
          <p:nvPr/>
        </p:nvSpPr>
        <p:spPr>
          <a:xfrm>
            <a:off x="2987824" y="3270176"/>
            <a:ext cx="795411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 b="1" dirty="0" smtClean="0"/>
              <a:t>イベント発生</a:t>
            </a:r>
            <a:endParaRPr kumimoji="1" lang="ja-JP" altLang="en-US" sz="900" b="1" dirty="0"/>
          </a:p>
        </p:txBody>
      </p:sp>
      <p:sp>
        <p:nvSpPr>
          <p:cNvPr id="85" name="テキスト ボックス 84"/>
          <p:cNvSpPr txBox="1"/>
          <p:nvPr/>
        </p:nvSpPr>
        <p:spPr>
          <a:xfrm>
            <a:off x="5508104" y="3356992"/>
            <a:ext cx="795411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 b="1" dirty="0" smtClean="0"/>
              <a:t>イベント発生</a:t>
            </a:r>
            <a:endParaRPr kumimoji="1" lang="ja-JP" altLang="en-US" sz="900" b="1" dirty="0"/>
          </a:p>
        </p:txBody>
      </p:sp>
      <p:sp>
        <p:nvSpPr>
          <p:cNvPr id="86" name="テキスト ボックス 85"/>
          <p:cNvSpPr txBox="1"/>
          <p:nvPr/>
        </p:nvSpPr>
        <p:spPr>
          <a:xfrm>
            <a:off x="6804248" y="3284984"/>
            <a:ext cx="795411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 b="1" dirty="0" smtClean="0"/>
              <a:t>イベント発生</a:t>
            </a:r>
            <a:endParaRPr kumimoji="1" lang="ja-JP" altLang="en-US" sz="900" b="1" dirty="0"/>
          </a:p>
        </p:txBody>
      </p:sp>
      <p:sp>
        <p:nvSpPr>
          <p:cNvPr id="87" name="テキスト ボックス 86"/>
          <p:cNvSpPr txBox="1"/>
          <p:nvPr/>
        </p:nvSpPr>
        <p:spPr>
          <a:xfrm>
            <a:off x="8028384" y="3284984"/>
            <a:ext cx="795411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 b="1" dirty="0" smtClean="0"/>
              <a:t>イベント発生</a:t>
            </a:r>
            <a:endParaRPr kumimoji="1" lang="ja-JP" altLang="en-US" sz="900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755576" y="2420888"/>
            <a:ext cx="1512168" cy="10801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876271" y="3573016"/>
            <a:ext cx="124745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b="1" dirty="0" smtClean="0"/>
              <a:t>プリアンブル</a:t>
            </a:r>
            <a:r>
              <a:rPr lang="en-US" altLang="ja-JP" sz="1000" b="1" dirty="0" smtClean="0"/>
              <a:t>8bit x 4</a:t>
            </a:r>
            <a:endParaRPr kumimoji="1" lang="ja-JP" altLang="en-US" sz="1000" b="1" dirty="0"/>
          </a:p>
        </p:txBody>
      </p:sp>
      <p:sp>
        <p:nvSpPr>
          <p:cNvPr id="9" name="正方形/長方形 8"/>
          <p:cNvSpPr/>
          <p:nvPr/>
        </p:nvSpPr>
        <p:spPr>
          <a:xfrm>
            <a:off x="2267744" y="2420888"/>
            <a:ext cx="1440160" cy="10801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2333810" y="3573016"/>
            <a:ext cx="137409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b="1" dirty="0" smtClean="0"/>
              <a:t>SYNC_WORD 16bit x 2</a:t>
            </a:r>
            <a:endParaRPr kumimoji="1" lang="ja-JP" altLang="en-US" sz="1000" b="1" dirty="0"/>
          </a:p>
        </p:txBody>
      </p:sp>
      <p:grpSp>
        <p:nvGrpSpPr>
          <p:cNvPr id="32" name="グループ化 31"/>
          <p:cNvGrpSpPr/>
          <p:nvPr/>
        </p:nvGrpSpPr>
        <p:grpSpPr>
          <a:xfrm>
            <a:off x="3707904" y="2420888"/>
            <a:ext cx="720080" cy="1080120"/>
            <a:chOff x="3347864" y="2420888"/>
            <a:chExt cx="576064" cy="1080120"/>
          </a:xfrm>
        </p:grpSpPr>
        <p:sp>
          <p:nvSpPr>
            <p:cNvPr id="11" name="正方形/長方形 10"/>
            <p:cNvSpPr/>
            <p:nvPr/>
          </p:nvSpPr>
          <p:spPr>
            <a:xfrm>
              <a:off x="3347864" y="2420888"/>
              <a:ext cx="576064" cy="1080120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2" name="テキスト ボックス 11"/>
            <p:cNvSpPr txBox="1"/>
            <p:nvPr/>
          </p:nvSpPr>
          <p:spPr>
            <a:xfrm rot="16200000">
              <a:off x="3171348" y="2825713"/>
              <a:ext cx="940129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1200" b="1" dirty="0" smtClean="0"/>
                <a:t>Length field</a:t>
              </a:r>
              <a:endParaRPr kumimoji="1" lang="ja-JP" altLang="en-US" sz="1200" b="1" dirty="0"/>
            </a:p>
          </p:txBody>
        </p:sp>
      </p:grpSp>
      <p:grpSp>
        <p:nvGrpSpPr>
          <p:cNvPr id="22" name="グループ化 21"/>
          <p:cNvGrpSpPr/>
          <p:nvPr/>
        </p:nvGrpSpPr>
        <p:grpSpPr>
          <a:xfrm>
            <a:off x="4427984" y="2420888"/>
            <a:ext cx="2592288" cy="1080120"/>
            <a:chOff x="4427984" y="2420888"/>
            <a:chExt cx="2592288" cy="1080120"/>
          </a:xfrm>
        </p:grpSpPr>
        <p:sp>
          <p:nvSpPr>
            <p:cNvPr id="13" name="正方形/長方形 12"/>
            <p:cNvSpPr/>
            <p:nvPr/>
          </p:nvSpPr>
          <p:spPr>
            <a:xfrm>
              <a:off x="4427984" y="2420888"/>
              <a:ext cx="2592288" cy="1080120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4" name="テキスト ボックス 13"/>
            <p:cNvSpPr txBox="1"/>
            <p:nvPr/>
          </p:nvSpPr>
          <p:spPr>
            <a:xfrm>
              <a:off x="5220072" y="2780928"/>
              <a:ext cx="905825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1400" b="1" dirty="0" smtClean="0"/>
                <a:t>Data field</a:t>
              </a:r>
              <a:endParaRPr kumimoji="1" lang="ja-JP" altLang="en-US" sz="1400" b="1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7020272" y="2420888"/>
            <a:ext cx="864096" cy="1080120"/>
            <a:chOff x="7020272" y="2420888"/>
            <a:chExt cx="864096" cy="1080120"/>
          </a:xfrm>
        </p:grpSpPr>
        <p:sp>
          <p:nvSpPr>
            <p:cNvPr id="15" name="正方形/長方形 14"/>
            <p:cNvSpPr/>
            <p:nvPr/>
          </p:nvSpPr>
          <p:spPr>
            <a:xfrm>
              <a:off x="7020272" y="2420888"/>
              <a:ext cx="864096" cy="1080120"/>
            </a:xfrm>
            <a:prstGeom prst="rect">
              <a:avLst/>
            </a:prstGeom>
            <a:solidFill>
              <a:schemeClr val="accent6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6" name="テキスト ボックス 15"/>
            <p:cNvSpPr txBox="1"/>
            <p:nvPr/>
          </p:nvSpPr>
          <p:spPr>
            <a:xfrm rot="16200000">
              <a:off x="7128223" y="2825712"/>
              <a:ext cx="63716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CRC-16</a:t>
              </a:r>
              <a:endParaRPr kumimoji="1" lang="ja-JP" altLang="en-US" sz="1200" b="1" dirty="0"/>
            </a:p>
          </p:txBody>
        </p:sp>
      </p:grpSp>
      <p:cxnSp>
        <p:nvCxnSpPr>
          <p:cNvPr id="23" name="直線矢印コネクタ 22"/>
          <p:cNvCxnSpPr/>
          <p:nvPr/>
        </p:nvCxnSpPr>
        <p:spPr>
          <a:xfrm>
            <a:off x="7020272" y="3717032"/>
            <a:ext cx="864096" cy="1588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テキスト ボックス 19"/>
          <p:cNvSpPr txBox="1"/>
          <p:nvPr/>
        </p:nvSpPr>
        <p:spPr>
          <a:xfrm>
            <a:off x="7164288" y="3573016"/>
            <a:ext cx="576064" cy="24622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altLang="ja-JP" sz="1000" b="1" dirty="0" smtClean="0"/>
              <a:t>16 bits</a:t>
            </a:r>
            <a:endParaRPr kumimoji="1" lang="ja-JP" altLang="en-US" sz="1000" b="1" dirty="0"/>
          </a:p>
        </p:txBody>
      </p:sp>
      <p:cxnSp>
        <p:nvCxnSpPr>
          <p:cNvPr id="25" name="直線矢印コネクタ 24"/>
          <p:cNvCxnSpPr/>
          <p:nvPr/>
        </p:nvCxnSpPr>
        <p:spPr>
          <a:xfrm>
            <a:off x="4427984" y="3717032"/>
            <a:ext cx="2592288" cy="1588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テキスト ボックス 18"/>
          <p:cNvSpPr txBox="1"/>
          <p:nvPr/>
        </p:nvSpPr>
        <p:spPr>
          <a:xfrm>
            <a:off x="5508104" y="3573016"/>
            <a:ext cx="720080" cy="24622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altLang="ja-JP" sz="1000" b="1" dirty="0" smtClean="0"/>
              <a:t>8 x n </a:t>
            </a:r>
            <a:r>
              <a:rPr kumimoji="1" lang="en-US" altLang="ja-JP" sz="1000" b="1" dirty="0" smtClean="0"/>
              <a:t>bits</a:t>
            </a:r>
            <a:endParaRPr kumimoji="1" lang="ja-JP" altLang="en-US" sz="1000" b="1" dirty="0"/>
          </a:p>
        </p:txBody>
      </p:sp>
      <p:cxnSp>
        <p:nvCxnSpPr>
          <p:cNvPr id="28" name="直線矢印コネクタ 27"/>
          <p:cNvCxnSpPr/>
          <p:nvPr/>
        </p:nvCxnSpPr>
        <p:spPr>
          <a:xfrm>
            <a:off x="3707904" y="3717032"/>
            <a:ext cx="720080" cy="1588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テキスト ボックス 16"/>
          <p:cNvSpPr txBox="1"/>
          <p:nvPr/>
        </p:nvSpPr>
        <p:spPr>
          <a:xfrm>
            <a:off x="3851920" y="3573016"/>
            <a:ext cx="381836" cy="4001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altLang="ja-JP" sz="1000" b="1" dirty="0" smtClean="0"/>
              <a:t>8</a:t>
            </a:r>
          </a:p>
          <a:p>
            <a:pPr algn="ctr"/>
            <a:r>
              <a:rPr kumimoji="1" lang="en-US" altLang="ja-JP" sz="1000" b="1" dirty="0" smtClean="0"/>
              <a:t>bits</a:t>
            </a:r>
            <a:endParaRPr kumimoji="1" lang="ja-JP" altLang="en-US" sz="1000" b="1" dirty="0"/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827584" y="1556792"/>
            <a:ext cx="209544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00" dirty="0" smtClean="0"/>
              <a:t>TX</a:t>
            </a:r>
            <a:r>
              <a:rPr lang="ja-JP" altLang="en-US" sz="1600" dirty="0" smtClean="0"/>
              <a:t>側送信パケット構成</a:t>
            </a:r>
            <a:endParaRPr kumimoji="1" lang="ja-JP" altLang="en-US" sz="1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827584" y="2276872"/>
            <a:ext cx="162576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（プリアンブル</a:t>
            </a:r>
            <a:r>
              <a:rPr lang="en-US" altLang="ja-JP" sz="1200" b="1" dirty="0" smtClean="0"/>
              <a:t>8bit x 4</a:t>
            </a:r>
            <a:r>
              <a:rPr lang="ja-JP" altLang="en-US" sz="1200" b="1" dirty="0" smtClean="0"/>
              <a:t>）</a:t>
            </a:r>
            <a:endParaRPr kumimoji="1" lang="ja-JP" altLang="en-US" sz="1200" b="1" dirty="0"/>
          </a:p>
        </p:txBody>
      </p:sp>
      <p:sp>
        <p:nvSpPr>
          <p:cNvPr id="5" name="正方形/長方形 4"/>
          <p:cNvSpPr/>
          <p:nvPr/>
        </p:nvSpPr>
        <p:spPr>
          <a:xfrm>
            <a:off x="827584" y="2636912"/>
            <a:ext cx="1368152" cy="10801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755576" y="2924944"/>
            <a:ext cx="14285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10101010</a:t>
            </a:r>
            <a:endParaRPr kumimoji="1" lang="ja-JP" altLang="en-US" sz="2400" b="1" dirty="0"/>
          </a:p>
        </p:txBody>
      </p:sp>
      <p:sp>
        <p:nvSpPr>
          <p:cNvPr id="7" name="正方形/長方形 6"/>
          <p:cNvSpPr/>
          <p:nvPr/>
        </p:nvSpPr>
        <p:spPr>
          <a:xfrm>
            <a:off x="2195736" y="2636912"/>
            <a:ext cx="1368152" cy="10801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123728" y="2924944"/>
            <a:ext cx="14285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10101010</a:t>
            </a:r>
            <a:endParaRPr kumimoji="1" lang="ja-JP" altLang="en-US" sz="2400" b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899592" y="2420888"/>
            <a:ext cx="1440160" cy="10801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691680" y="3645024"/>
            <a:ext cx="137409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b="1" dirty="0" smtClean="0"/>
              <a:t>SYNC_WORD 16bit x 2</a:t>
            </a:r>
            <a:endParaRPr kumimoji="1" lang="ja-JP" altLang="en-US" sz="1000" b="1" dirty="0"/>
          </a:p>
        </p:txBody>
      </p:sp>
      <p:sp>
        <p:nvSpPr>
          <p:cNvPr id="6" name="正方形/長方形 5"/>
          <p:cNvSpPr/>
          <p:nvPr/>
        </p:nvSpPr>
        <p:spPr>
          <a:xfrm>
            <a:off x="2339752" y="2420888"/>
            <a:ext cx="1440160" cy="10801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899592" y="2708920"/>
            <a:ext cx="14285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11010011</a:t>
            </a:r>
            <a:endParaRPr kumimoji="1" lang="ja-JP" altLang="en-US" sz="2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339752" y="2708920"/>
            <a:ext cx="14285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10010001</a:t>
            </a:r>
            <a:endParaRPr kumimoji="1" lang="ja-JP" altLang="en-US" sz="2400" b="1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899592" y="2060848"/>
            <a:ext cx="133587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200" b="1" dirty="0" smtClean="0"/>
              <a:t>SYNC1(addr:0x04)</a:t>
            </a:r>
            <a:endParaRPr kumimoji="1" lang="ja-JP" altLang="en-US" sz="12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2411760" y="2060848"/>
            <a:ext cx="133587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200" b="1" dirty="0" smtClean="0"/>
              <a:t>SYNC0(addr:0x05)</a:t>
            </a:r>
            <a:endParaRPr lang="ja-JP" altLang="en-US" sz="1200" b="1" dirty="0" smtClean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187624" y="2420888"/>
            <a:ext cx="98834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(0xd3)</a:t>
            </a:r>
            <a:endParaRPr kumimoji="1" lang="ja-JP" altLang="en-US" sz="2400" b="1" dirty="0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2555776" y="2420888"/>
            <a:ext cx="98456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(0x91)</a:t>
            </a:r>
            <a:endParaRPr kumimoji="1" lang="ja-JP" altLang="en-US" sz="2400" b="1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grpSp>
        <p:nvGrpSpPr>
          <p:cNvPr id="4" name="グループ化 3"/>
          <p:cNvGrpSpPr/>
          <p:nvPr/>
        </p:nvGrpSpPr>
        <p:grpSpPr>
          <a:xfrm>
            <a:off x="971600" y="2132856"/>
            <a:ext cx="720080" cy="1080120"/>
            <a:chOff x="3347864" y="2420888"/>
            <a:chExt cx="576064" cy="1080120"/>
          </a:xfrm>
        </p:grpSpPr>
        <p:sp>
          <p:nvSpPr>
            <p:cNvPr id="5" name="正方形/長方形 4"/>
            <p:cNvSpPr/>
            <p:nvPr/>
          </p:nvSpPr>
          <p:spPr>
            <a:xfrm>
              <a:off x="3347864" y="2420888"/>
              <a:ext cx="576064" cy="1080120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6" name="テキスト ボックス 5"/>
            <p:cNvSpPr txBox="1"/>
            <p:nvPr/>
          </p:nvSpPr>
          <p:spPr>
            <a:xfrm rot="16200000">
              <a:off x="3171348" y="2825713"/>
              <a:ext cx="940129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1200" b="1" dirty="0" smtClean="0"/>
                <a:t>Length field</a:t>
              </a:r>
              <a:endParaRPr kumimoji="1" lang="ja-JP" altLang="en-US" sz="1200" b="1" dirty="0"/>
            </a:p>
          </p:txBody>
        </p:sp>
      </p:grpSp>
      <p:sp>
        <p:nvSpPr>
          <p:cNvPr id="7" name="テキスト ボックス 6"/>
          <p:cNvSpPr txBox="1"/>
          <p:nvPr/>
        </p:nvSpPr>
        <p:spPr>
          <a:xfrm>
            <a:off x="683568" y="1772816"/>
            <a:ext cx="500694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200" b="1" dirty="0" smtClean="0"/>
              <a:t>Length field </a:t>
            </a:r>
            <a:r>
              <a:rPr lang="ja-JP" altLang="en-US" sz="1200" b="1" dirty="0" smtClean="0"/>
              <a:t>値 </a:t>
            </a:r>
            <a:r>
              <a:rPr lang="en-US" altLang="ja-JP" sz="1200" b="1" dirty="0" smtClean="0"/>
              <a:t>= </a:t>
            </a:r>
            <a:r>
              <a:rPr lang="ja-JP" altLang="en-US" sz="1200" b="1" dirty="0" smtClean="0"/>
              <a:t> </a:t>
            </a:r>
            <a:r>
              <a:rPr lang="en-US" altLang="ja-JP" sz="1200" b="1" dirty="0" smtClean="0"/>
              <a:t>0x09</a:t>
            </a:r>
            <a:r>
              <a:rPr lang="ja-JP" altLang="en-US" sz="1200" b="1" dirty="0" smtClean="0"/>
              <a:t>バイト固定（可変の場合値を変更。可変方法は後述）</a:t>
            </a:r>
            <a:endParaRPr kumimoji="1" lang="ja-JP" altLang="en-US" sz="1200" b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7544" y="0"/>
            <a:ext cx="4464496" cy="908720"/>
          </a:xfrm>
        </p:spPr>
        <p:txBody>
          <a:bodyPr>
            <a:normAutofit/>
          </a:bodyPr>
          <a:lstStyle/>
          <a:p>
            <a:r>
              <a:rPr kumimoji="1" lang="en-US" altLang="ja-JP" sz="1800" dirty="0" smtClean="0"/>
              <a:t>TX</a:t>
            </a:r>
            <a:r>
              <a:rPr kumimoji="1" lang="ja-JP" altLang="en-US" sz="1800" dirty="0" smtClean="0"/>
              <a:t>側の送信パケット</a:t>
            </a:r>
            <a:endParaRPr kumimoji="1" lang="ja-JP" altLang="en-US" sz="1800" dirty="0"/>
          </a:p>
        </p:txBody>
      </p:sp>
      <p:sp>
        <p:nvSpPr>
          <p:cNvPr id="5" name="正方形/長方形 4"/>
          <p:cNvSpPr/>
          <p:nvPr/>
        </p:nvSpPr>
        <p:spPr>
          <a:xfrm>
            <a:off x="395536" y="1844824"/>
            <a:ext cx="1152128" cy="432048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539552" y="1484784"/>
            <a:ext cx="90582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b="1" dirty="0" smtClean="0"/>
              <a:t>Data field</a:t>
            </a:r>
            <a:endParaRPr kumimoji="1" lang="ja-JP" altLang="en-US" sz="1400" b="1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539552" y="1916832"/>
            <a:ext cx="940129" cy="3462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200" b="1" dirty="0" smtClean="0"/>
              <a:t>Length field</a:t>
            </a:r>
            <a:endParaRPr kumimoji="1" lang="ja-JP" altLang="en-US" sz="1200" b="1" dirty="0"/>
          </a:p>
        </p:txBody>
      </p:sp>
      <p:sp>
        <p:nvSpPr>
          <p:cNvPr id="10" name="正方形/長方形 9"/>
          <p:cNvSpPr/>
          <p:nvPr/>
        </p:nvSpPr>
        <p:spPr>
          <a:xfrm>
            <a:off x="395536" y="2276872"/>
            <a:ext cx="1152128" cy="2016224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395536" y="2348880"/>
            <a:ext cx="117333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1400" b="1" dirty="0" smtClean="0"/>
              <a:t>address field </a:t>
            </a:r>
          </a:p>
          <a:p>
            <a:pPr algn="ctr"/>
            <a:r>
              <a:rPr lang="en-US" altLang="ja-JP" sz="1400" b="1" dirty="0" smtClean="0"/>
              <a:t>(6 byte)</a:t>
            </a:r>
            <a:endParaRPr kumimoji="1" lang="ja-JP" altLang="en-US" sz="1400" b="1" dirty="0"/>
          </a:p>
        </p:txBody>
      </p:sp>
      <p:sp>
        <p:nvSpPr>
          <p:cNvPr id="13" name="正方形/長方形 12"/>
          <p:cNvSpPr/>
          <p:nvPr/>
        </p:nvSpPr>
        <p:spPr>
          <a:xfrm>
            <a:off x="395536" y="4293096"/>
            <a:ext cx="1152128" cy="50405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611560" y="2924944"/>
            <a:ext cx="591829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b="1" dirty="0" smtClean="0"/>
              <a:t>0x4d,</a:t>
            </a:r>
          </a:p>
          <a:p>
            <a:r>
              <a:rPr kumimoji="1" lang="en-US" altLang="ja-JP" sz="1400" b="1" dirty="0" smtClean="0"/>
              <a:t>0x33,</a:t>
            </a:r>
          </a:p>
          <a:p>
            <a:r>
              <a:rPr kumimoji="1" lang="en-US" altLang="ja-JP" sz="1400" b="1" dirty="0" smtClean="0"/>
              <a:t>0x33,</a:t>
            </a:r>
          </a:p>
          <a:p>
            <a:r>
              <a:rPr lang="ja-JP" altLang="en-US" sz="1400" b="1" dirty="0" smtClean="0"/>
              <a:t> </a:t>
            </a:r>
            <a:r>
              <a:rPr kumimoji="1" lang="en-US" altLang="ja-JP" sz="1400" b="1" dirty="0" smtClean="0"/>
              <a:t>* ,</a:t>
            </a:r>
          </a:p>
          <a:p>
            <a:r>
              <a:rPr kumimoji="1" lang="en-US" altLang="ja-JP" sz="1400" b="1" dirty="0" smtClean="0"/>
              <a:t> * ,</a:t>
            </a:r>
          </a:p>
          <a:p>
            <a:r>
              <a:rPr kumimoji="1" lang="en-US" altLang="ja-JP" sz="1400" b="1" dirty="0" smtClean="0"/>
              <a:t> * </a:t>
            </a:r>
            <a:endParaRPr kumimoji="1" lang="ja-JP" altLang="en-US" sz="1400" b="1" dirty="0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539552" y="4293096"/>
            <a:ext cx="90922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200" b="1" dirty="0" smtClean="0"/>
              <a:t>送信データ</a:t>
            </a:r>
            <a:endParaRPr kumimoji="1" lang="en-US" altLang="ja-JP" sz="1200" b="1" dirty="0" smtClean="0"/>
          </a:p>
          <a:p>
            <a:pPr algn="ctr"/>
            <a:r>
              <a:rPr lang="en-US" altLang="ja-JP" sz="1200" b="1" dirty="0" smtClean="0"/>
              <a:t>(1 byte)</a:t>
            </a:r>
            <a:endParaRPr kumimoji="1" lang="ja-JP" altLang="en-US" sz="1200" b="1" dirty="0"/>
          </a:p>
        </p:txBody>
      </p:sp>
      <p:sp>
        <p:nvSpPr>
          <p:cNvPr id="15" name="正方形/長方形 14"/>
          <p:cNvSpPr/>
          <p:nvPr/>
        </p:nvSpPr>
        <p:spPr>
          <a:xfrm>
            <a:off x="395536" y="4797152"/>
            <a:ext cx="1152128" cy="50405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626467" y="4797152"/>
            <a:ext cx="73539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200" b="1" dirty="0" smtClean="0"/>
              <a:t>BAT</a:t>
            </a:r>
            <a:r>
              <a:rPr kumimoji="1" lang="ja-JP" altLang="en-US" sz="1200" b="1" dirty="0" smtClean="0"/>
              <a:t>電圧</a:t>
            </a:r>
            <a:endParaRPr kumimoji="1" lang="en-US" altLang="ja-JP" sz="1200" b="1" dirty="0" smtClean="0"/>
          </a:p>
          <a:p>
            <a:pPr algn="ctr"/>
            <a:r>
              <a:rPr lang="en-US" altLang="ja-JP" sz="1200" b="1" dirty="0" smtClean="0"/>
              <a:t>(1 byte)</a:t>
            </a:r>
            <a:endParaRPr kumimoji="1" lang="ja-JP" altLang="en-US" sz="1200" b="1" dirty="0"/>
          </a:p>
        </p:txBody>
      </p:sp>
      <p:sp>
        <p:nvSpPr>
          <p:cNvPr id="17" name="正方形/長方形 16"/>
          <p:cNvSpPr/>
          <p:nvPr/>
        </p:nvSpPr>
        <p:spPr>
          <a:xfrm>
            <a:off x="395536" y="5301208"/>
            <a:ext cx="1152128" cy="50405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395536" y="5301208"/>
            <a:ext cx="119629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200" b="1" dirty="0" smtClean="0"/>
              <a:t>親局からの</a:t>
            </a:r>
            <a:r>
              <a:rPr lang="en-US" altLang="ja-JP" sz="1200" b="1" dirty="0" smtClean="0"/>
              <a:t>RSSI</a:t>
            </a:r>
            <a:endParaRPr kumimoji="1" lang="en-US" altLang="ja-JP" sz="1200" b="1" dirty="0" smtClean="0"/>
          </a:p>
          <a:p>
            <a:pPr algn="ctr"/>
            <a:r>
              <a:rPr lang="en-US" altLang="ja-JP" sz="1200" b="1" dirty="0" smtClean="0"/>
              <a:t>(1 byte)</a:t>
            </a:r>
            <a:endParaRPr kumimoji="1" lang="ja-JP" altLang="en-US" sz="1200" b="1" dirty="0"/>
          </a:p>
        </p:txBody>
      </p:sp>
      <p:cxnSp>
        <p:nvCxnSpPr>
          <p:cNvPr id="51" name="直線コネクタ 50"/>
          <p:cNvCxnSpPr/>
          <p:nvPr/>
        </p:nvCxnSpPr>
        <p:spPr>
          <a:xfrm rot="5400000" flipH="1" flipV="1">
            <a:off x="1367644" y="3537012"/>
            <a:ext cx="936104" cy="57606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直線コネクタ 51"/>
          <p:cNvCxnSpPr/>
          <p:nvPr/>
        </p:nvCxnSpPr>
        <p:spPr>
          <a:xfrm rot="16200000" flipH="1">
            <a:off x="1403648" y="4941168"/>
            <a:ext cx="864096" cy="57606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正方形/長方形 54"/>
          <p:cNvSpPr/>
          <p:nvPr/>
        </p:nvSpPr>
        <p:spPr>
          <a:xfrm>
            <a:off x="4860032" y="620688"/>
            <a:ext cx="115212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5004048" y="260648"/>
            <a:ext cx="90582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b="1" dirty="0" smtClean="0"/>
              <a:t>Data field</a:t>
            </a:r>
            <a:endParaRPr kumimoji="1" lang="ja-JP" altLang="en-US" sz="1400" b="1" dirty="0"/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5004048" y="620688"/>
            <a:ext cx="84510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50" b="1" dirty="0" smtClean="0"/>
              <a:t>Length field</a:t>
            </a:r>
            <a:endParaRPr kumimoji="1" lang="ja-JP" altLang="en-US" sz="1050" b="1" dirty="0"/>
          </a:p>
        </p:txBody>
      </p:sp>
      <p:sp>
        <p:nvSpPr>
          <p:cNvPr id="58" name="正方形/長方形 57"/>
          <p:cNvSpPr/>
          <p:nvPr/>
        </p:nvSpPr>
        <p:spPr>
          <a:xfrm>
            <a:off x="4860032" y="908720"/>
            <a:ext cx="1152128" cy="108012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4860032" y="908720"/>
            <a:ext cx="75052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800" b="1" dirty="0" smtClean="0"/>
              <a:t>address field </a:t>
            </a:r>
          </a:p>
          <a:p>
            <a:pPr algn="ctr"/>
            <a:r>
              <a:rPr lang="en-US" altLang="ja-JP" sz="800" b="1" dirty="0" smtClean="0"/>
              <a:t>(6 byte)</a:t>
            </a:r>
            <a:endParaRPr kumimoji="1" lang="ja-JP" altLang="en-US" sz="800" b="1" dirty="0"/>
          </a:p>
        </p:txBody>
      </p:sp>
      <p:sp>
        <p:nvSpPr>
          <p:cNvPr id="60" name="正方形/長方形 59"/>
          <p:cNvSpPr/>
          <p:nvPr/>
        </p:nvSpPr>
        <p:spPr>
          <a:xfrm>
            <a:off x="4860032" y="3212976"/>
            <a:ext cx="1152128" cy="432048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4932040" y="1196752"/>
            <a:ext cx="41549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b="1" dirty="0" smtClean="0"/>
              <a:t>0x4d,</a:t>
            </a:r>
          </a:p>
          <a:p>
            <a:r>
              <a:rPr kumimoji="1" lang="en-US" altLang="ja-JP" sz="800" b="1" dirty="0" smtClean="0"/>
              <a:t>0x33,</a:t>
            </a:r>
          </a:p>
          <a:p>
            <a:r>
              <a:rPr kumimoji="1" lang="en-US" altLang="ja-JP" sz="800" b="1" dirty="0" smtClean="0"/>
              <a:t>0x33,</a:t>
            </a:r>
          </a:p>
          <a:p>
            <a:r>
              <a:rPr lang="ja-JP" altLang="en-US" sz="800" b="1" dirty="0" smtClean="0"/>
              <a:t> </a:t>
            </a:r>
            <a:r>
              <a:rPr kumimoji="1" lang="en-US" altLang="ja-JP" sz="800" b="1" dirty="0" smtClean="0"/>
              <a:t>* ,</a:t>
            </a:r>
          </a:p>
          <a:p>
            <a:r>
              <a:rPr kumimoji="1" lang="en-US" altLang="ja-JP" sz="800" b="1" dirty="0" smtClean="0"/>
              <a:t> * ,</a:t>
            </a:r>
          </a:p>
          <a:p>
            <a:r>
              <a:rPr kumimoji="1" lang="en-US" altLang="ja-JP" sz="800" b="1" dirty="0" smtClean="0"/>
              <a:t> * </a:t>
            </a:r>
            <a:endParaRPr kumimoji="1" lang="ja-JP" altLang="en-US" sz="800" b="1" dirty="0"/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4945538" y="3212976"/>
            <a:ext cx="934871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050" b="1" dirty="0" smtClean="0"/>
              <a:t>USER</a:t>
            </a:r>
            <a:r>
              <a:rPr kumimoji="1" lang="ja-JP" altLang="en-US" sz="1050" b="1" dirty="0" smtClean="0"/>
              <a:t>データ１</a:t>
            </a:r>
            <a:endParaRPr kumimoji="1" lang="en-US" altLang="ja-JP" sz="1050" b="1" dirty="0" smtClean="0"/>
          </a:p>
          <a:p>
            <a:pPr algn="ctr"/>
            <a:r>
              <a:rPr lang="en-US" altLang="ja-JP" sz="1050" b="1" dirty="0" smtClean="0"/>
              <a:t>(1 byte)</a:t>
            </a:r>
            <a:endParaRPr kumimoji="1" lang="ja-JP" altLang="en-US" sz="1050" b="1" dirty="0"/>
          </a:p>
        </p:txBody>
      </p:sp>
      <p:sp>
        <p:nvSpPr>
          <p:cNvPr id="63" name="正方形/長方形 62"/>
          <p:cNvSpPr/>
          <p:nvPr/>
        </p:nvSpPr>
        <p:spPr>
          <a:xfrm>
            <a:off x="4860032" y="4077072"/>
            <a:ext cx="1152128" cy="432048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5148064" y="4077072"/>
            <a:ext cx="678391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050" b="1" dirty="0" smtClean="0"/>
              <a:t>BAT</a:t>
            </a:r>
            <a:r>
              <a:rPr kumimoji="1" lang="ja-JP" altLang="en-US" sz="1050" b="1" dirty="0" smtClean="0"/>
              <a:t>電圧</a:t>
            </a:r>
            <a:endParaRPr kumimoji="1" lang="en-US" altLang="ja-JP" sz="1050" b="1" dirty="0" smtClean="0"/>
          </a:p>
          <a:p>
            <a:pPr algn="ctr"/>
            <a:r>
              <a:rPr lang="en-US" altLang="ja-JP" sz="1050" b="1" dirty="0" smtClean="0"/>
              <a:t>(1 byte)</a:t>
            </a:r>
            <a:endParaRPr kumimoji="1" lang="ja-JP" altLang="en-US" sz="1050" b="1" dirty="0"/>
          </a:p>
        </p:txBody>
      </p:sp>
      <p:sp>
        <p:nvSpPr>
          <p:cNvPr id="65" name="正方形/長方形 64"/>
          <p:cNvSpPr/>
          <p:nvPr/>
        </p:nvSpPr>
        <p:spPr>
          <a:xfrm>
            <a:off x="4860032" y="4509120"/>
            <a:ext cx="1152128" cy="432048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66" name="テキスト ボックス 65"/>
          <p:cNvSpPr txBox="1"/>
          <p:nvPr/>
        </p:nvSpPr>
        <p:spPr>
          <a:xfrm>
            <a:off x="4995533" y="4525670"/>
            <a:ext cx="962123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050" b="1" dirty="0" smtClean="0"/>
              <a:t>子機側の</a:t>
            </a:r>
            <a:r>
              <a:rPr lang="en-US" altLang="ja-JP" sz="1050" b="1" dirty="0" smtClean="0"/>
              <a:t>RSSI</a:t>
            </a:r>
            <a:endParaRPr kumimoji="1" lang="en-US" altLang="ja-JP" sz="1050" b="1" dirty="0" smtClean="0"/>
          </a:p>
          <a:p>
            <a:pPr algn="ctr"/>
            <a:r>
              <a:rPr lang="en-US" altLang="ja-JP" sz="1050" b="1" dirty="0" smtClean="0"/>
              <a:t>(1 byte)</a:t>
            </a:r>
            <a:endParaRPr kumimoji="1" lang="ja-JP" altLang="en-US" sz="1050" b="1" dirty="0"/>
          </a:p>
        </p:txBody>
      </p:sp>
      <p:grpSp>
        <p:nvGrpSpPr>
          <p:cNvPr id="67" name="グループ化 66"/>
          <p:cNvGrpSpPr/>
          <p:nvPr/>
        </p:nvGrpSpPr>
        <p:grpSpPr>
          <a:xfrm>
            <a:off x="6660232" y="4149080"/>
            <a:ext cx="2232248" cy="288032"/>
            <a:chOff x="2627784" y="3356992"/>
            <a:chExt cx="1428639" cy="288032"/>
          </a:xfrm>
        </p:grpSpPr>
        <p:sp>
          <p:nvSpPr>
            <p:cNvPr id="68" name="正方形/長方形 67"/>
            <p:cNvSpPr/>
            <p:nvPr/>
          </p:nvSpPr>
          <p:spPr>
            <a:xfrm>
              <a:off x="2627784" y="3356992"/>
              <a:ext cx="1428639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69" name="テキスト ボックス 68"/>
            <p:cNvSpPr txBox="1"/>
            <p:nvPr/>
          </p:nvSpPr>
          <p:spPr>
            <a:xfrm>
              <a:off x="2627784" y="3356992"/>
              <a:ext cx="87561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1200" b="1" dirty="0" smtClean="0"/>
                <a:t>7 : </a:t>
              </a:r>
              <a:r>
                <a:rPr kumimoji="1" lang="ja-JP" altLang="en-US" sz="1200" b="1" dirty="0" smtClean="0"/>
                <a:t>予約</a:t>
              </a:r>
              <a:endParaRPr kumimoji="1" lang="en-US" altLang="ja-JP" sz="1200" b="1" dirty="0" smtClean="0"/>
            </a:p>
          </p:txBody>
        </p:sp>
      </p:grpSp>
      <p:grpSp>
        <p:nvGrpSpPr>
          <p:cNvPr id="70" name="グループ化 69"/>
          <p:cNvGrpSpPr/>
          <p:nvPr/>
        </p:nvGrpSpPr>
        <p:grpSpPr>
          <a:xfrm>
            <a:off x="6660231" y="4437112"/>
            <a:ext cx="2232248" cy="288032"/>
            <a:chOff x="2627783" y="3356992"/>
            <a:chExt cx="1552868" cy="288032"/>
          </a:xfrm>
        </p:grpSpPr>
        <p:sp>
          <p:nvSpPr>
            <p:cNvPr id="71" name="正方形/長方形 70"/>
            <p:cNvSpPr/>
            <p:nvPr/>
          </p:nvSpPr>
          <p:spPr>
            <a:xfrm>
              <a:off x="2627783" y="3356992"/>
              <a:ext cx="155286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72" name="テキスト ボックス 71"/>
            <p:cNvSpPr txBox="1"/>
            <p:nvPr/>
          </p:nvSpPr>
          <p:spPr>
            <a:xfrm>
              <a:off x="2627784" y="3356992"/>
              <a:ext cx="6011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6</a:t>
              </a:r>
              <a:r>
                <a:rPr kumimoji="1" lang="en-US" altLang="ja-JP" sz="1200" b="1" dirty="0" smtClean="0"/>
                <a:t> : </a:t>
              </a:r>
              <a:r>
                <a:rPr kumimoji="1" lang="ja-JP" altLang="en-US" sz="1200" b="1" dirty="0" smtClean="0"/>
                <a:t>予約</a:t>
              </a:r>
              <a:endParaRPr kumimoji="1" lang="en-US" altLang="ja-JP" sz="1200" b="1" dirty="0" smtClean="0"/>
            </a:p>
          </p:txBody>
        </p:sp>
      </p:grpSp>
      <p:grpSp>
        <p:nvGrpSpPr>
          <p:cNvPr id="73" name="グループ化 72"/>
          <p:cNvGrpSpPr/>
          <p:nvPr/>
        </p:nvGrpSpPr>
        <p:grpSpPr>
          <a:xfrm>
            <a:off x="6660232" y="4725144"/>
            <a:ext cx="2232248" cy="288032"/>
            <a:chOff x="2627784" y="3933056"/>
            <a:chExt cx="2232248" cy="288032"/>
          </a:xfrm>
        </p:grpSpPr>
        <p:sp>
          <p:nvSpPr>
            <p:cNvPr id="74" name="正方形/長方形 73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75" name="テキスト ボックス 74"/>
            <p:cNvSpPr txBox="1"/>
            <p:nvPr/>
          </p:nvSpPr>
          <p:spPr>
            <a:xfrm>
              <a:off x="2627784" y="3933056"/>
              <a:ext cx="720080" cy="2880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5</a:t>
              </a:r>
              <a:r>
                <a:rPr kumimoji="1" lang="en-US" altLang="ja-JP" sz="1200" b="1" dirty="0" smtClean="0"/>
                <a:t> : </a:t>
              </a:r>
              <a:r>
                <a:rPr kumimoji="1" lang="ja-JP" altLang="en-US" sz="1200" b="1" dirty="0" smtClean="0"/>
                <a:t>予約</a:t>
              </a:r>
              <a:endParaRPr kumimoji="1" lang="en-US" altLang="ja-JP" sz="1200" b="1" dirty="0" smtClean="0"/>
            </a:p>
          </p:txBody>
        </p:sp>
      </p:grpSp>
      <p:grpSp>
        <p:nvGrpSpPr>
          <p:cNvPr id="76" name="グループ化 75"/>
          <p:cNvGrpSpPr/>
          <p:nvPr/>
        </p:nvGrpSpPr>
        <p:grpSpPr>
          <a:xfrm>
            <a:off x="6660232" y="5013176"/>
            <a:ext cx="2232248" cy="288032"/>
            <a:chOff x="2627784" y="3933056"/>
            <a:chExt cx="2232248" cy="288032"/>
          </a:xfrm>
        </p:grpSpPr>
        <p:sp>
          <p:nvSpPr>
            <p:cNvPr id="77" name="正方形/長方形 76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78" name="テキスト ボックス 77"/>
            <p:cNvSpPr txBox="1"/>
            <p:nvPr/>
          </p:nvSpPr>
          <p:spPr>
            <a:xfrm>
              <a:off x="2627784" y="3933056"/>
              <a:ext cx="74539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4</a:t>
              </a:r>
              <a:r>
                <a:rPr kumimoji="1" lang="en-US" altLang="ja-JP" sz="1200" b="1" dirty="0" smtClean="0"/>
                <a:t> : </a:t>
              </a:r>
              <a:r>
                <a:rPr kumimoji="1" lang="ja-JP" altLang="en-US" sz="1200" b="1" dirty="0" smtClean="0"/>
                <a:t>予約</a:t>
              </a:r>
              <a:endParaRPr kumimoji="1" lang="en-US" altLang="ja-JP" sz="1200" b="1" dirty="0" smtClean="0"/>
            </a:p>
          </p:txBody>
        </p:sp>
      </p:grpSp>
      <p:grpSp>
        <p:nvGrpSpPr>
          <p:cNvPr id="79" name="グループ化 78"/>
          <p:cNvGrpSpPr/>
          <p:nvPr/>
        </p:nvGrpSpPr>
        <p:grpSpPr>
          <a:xfrm>
            <a:off x="6660232" y="5301208"/>
            <a:ext cx="2232248" cy="288032"/>
            <a:chOff x="2627784" y="3933056"/>
            <a:chExt cx="2232248" cy="288032"/>
          </a:xfrm>
        </p:grpSpPr>
        <p:sp>
          <p:nvSpPr>
            <p:cNvPr id="80" name="正方形/長方形 79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81" name="テキスト ボックス 80"/>
            <p:cNvSpPr txBox="1"/>
            <p:nvPr/>
          </p:nvSpPr>
          <p:spPr>
            <a:xfrm>
              <a:off x="2627784" y="3933056"/>
              <a:ext cx="817401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3</a:t>
              </a:r>
              <a:r>
                <a:rPr kumimoji="1" lang="en-US" altLang="ja-JP" sz="1200" b="1" dirty="0" smtClean="0"/>
                <a:t> : </a:t>
              </a:r>
              <a:r>
                <a:rPr kumimoji="1" lang="ja-JP" altLang="en-US" sz="1200" b="1" dirty="0" smtClean="0"/>
                <a:t>予約</a:t>
              </a:r>
              <a:endParaRPr kumimoji="1" lang="en-US" altLang="ja-JP" sz="1200" b="1" dirty="0" smtClean="0"/>
            </a:p>
          </p:txBody>
        </p:sp>
      </p:grpSp>
      <p:grpSp>
        <p:nvGrpSpPr>
          <p:cNvPr id="82" name="グループ化 81"/>
          <p:cNvGrpSpPr/>
          <p:nvPr/>
        </p:nvGrpSpPr>
        <p:grpSpPr>
          <a:xfrm>
            <a:off x="6660232" y="5589240"/>
            <a:ext cx="2232248" cy="288032"/>
            <a:chOff x="2627784" y="3933056"/>
            <a:chExt cx="2232248" cy="288032"/>
          </a:xfrm>
        </p:grpSpPr>
        <p:sp>
          <p:nvSpPr>
            <p:cNvPr id="83" name="正方形/長方形 82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84" name="テキスト ボックス 83"/>
            <p:cNvSpPr txBox="1"/>
            <p:nvPr/>
          </p:nvSpPr>
          <p:spPr>
            <a:xfrm>
              <a:off x="2627784" y="3933056"/>
              <a:ext cx="74539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2</a:t>
              </a:r>
              <a:r>
                <a:rPr kumimoji="1" lang="en-US" altLang="ja-JP" sz="1200" b="1" dirty="0" smtClean="0"/>
                <a:t> : </a:t>
              </a:r>
              <a:r>
                <a:rPr kumimoji="1" lang="ja-JP" altLang="en-US" sz="1200" b="1" dirty="0" smtClean="0"/>
                <a:t>予約</a:t>
              </a:r>
              <a:endParaRPr kumimoji="1" lang="en-US" altLang="ja-JP" sz="1200" b="1" dirty="0" smtClean="0"/>
            </a:p>
          </p:txBody>
        </p:sp>
      </p:grpSp>
      <p:grpSp>
        <p:nvGrpSpPr>
          <p:cNvPr id="85" name="グループ化 84"/>
          <p:cNvGrpSpPr/>
          <p:nvPr/>
        </p:nvGrpSpPr>
        <p:grpSpPr>
          <a:xfrm>
            <a:off x="6660232" y="5877272"/>
            <a:ext cx="2232248" cy="288032"/>
            <a:chOff x="2627784" y="3933056"/>
            <a:chExt cx="2232248" cy="288032"/>
          </a:xfrm>
        </p:grpSpPr>
        <p:sp>
          <p:nvSpPr>
            <p:cNvPr id="86" name="正方形/長方形 85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87" name="テキスト ボックス 86"/>
            <p:cNvSpPr txBox="1"/>
            <p:nvPr/>
          </p:nvSpPr>
          <p:spPr>
            <a:xfrm>
              <a:off x="2627784" y="3933056"/>
              <a:ext cx="96141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1</a:t>
              </a:r>
              <a:r>
                <a:rPr kumimoji="1" lang="en-US" altLang="ja-JP" sz="1200" b="1" dirty="0" smtClean="0"/>
                <a:t> : </a:t>
              </a:r>
              <a:r>
                <a:rPr kumimoji="1" lang="ja-JP" altLang="en-US" sz="1200" b="1" dirty="0" smtClean="0"/>
                <a:t>予約</a:t>
              </a:r>
              <a:endParaRPr kumimoji="1" lang="en-US" altLang="ja-JP" sz="1200" b="1" dirty="0" smtClean="0"/>
            </a:p>
          </p:txBody>
        </p:sp>
      </p:grpSp>
      <p:grpSp>
        <p:nvGrpSpPr>
          <p:cNvPr id="88" name="グループ化 87"/>
          <p:cNvGrpSpPr/>
          <p:nvPr/>
        </p:nvGrpSpPr>
        <p:grpSpPr>
          <a:xfrm>
            <a:off x="6660232" y="6165304"/>
            <a:ext cx="2232248" cy="288032"/>
            <a:chOff x="2627784" y="3933056"/>
            <a:chExt cx="2232248" cy="288032"/>
          </a:xfrm>
        </p:grpSpPr>
        <p:sp>
          <p:nvSpPr>
            <p:cNvPr id="89" name="正方形/長方形 88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90" name="テキスト ボックス 89"/>
            <p:cNvSpPr txBox="1"/>
            <p:nvPr/>
          </p:nvSpPr>
          <p:spPr>
            <a:xfrm>
              <a:off x="2627784" y="3933056"/>
              <a:ext cx="74539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0</a:t>
              </a:r>
              <a:r>
                <a:rPr kumimoji="1" lang="en-US" altLang="ja-JP" sz="1200" b="1" dirty="0" smtClean="0"/>
                <a:t> : </a:t>
              </a:r>
              <a:r>
                <a:rPr kumimoji="1" lang="ja-JP" altLang="en-US" sz="1200" b="1" dirty="0" smtClean="0"/>
                <a:t>予約</a:t>
              </a:r>
              <a:endParaRPr kumimoji="1" lang="en-US" altLang="ja-JP" sz="1200" b="1" dirty="0" smtClean="0"/>
            </a:p>
          </p:txBody>
        </p:sp>
      </p:grpSp>
      <p:cxnSp>
        <p:nvCxnSpPr>
          <p:cNvPr id="91" name="直線コネクタ 90"/>
          <p:cNvCxnSpPr/>
          <p:nvPr/>
        </p:nvCxnSpPr>
        <p:spPr>
          <a:xfrm rot="16200000" flipH="1">
            <a:off x="5868144" y="3356992"/>
            <a:ext cx="936104" cy="6480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直線コネクタ 91"/>
          <p:cNvCxnSpPr/>
          <p:nvPr/>
        </p:nvCxnSpPr>
        <p:spPr>
          <a:xfrm rot="16200000" flipH="1">
            <a:off x="4932040" y="4725144"/>
            <a:ext cx="2808312" cy="6480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正方形/長方形 97"/>
          <p:cNvSpPr/>
          <p:nvPr/>
        </p:nvSpPr>
        <p:spPr>
          <a:xfrm>
            <a:off x="4860032" y="2780928"/>
            <a:ext cx="1152128" cy="43204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2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99" name="テキスト ボックス 98"/>
          <p:cNvSpPr txBox="1"/>
          <p:nvPr/>
        </p:nvSpPr>
        <p:spPr>
          <a:xfrm>
            <a:off x="4924953" y="2780928"/>
            <a:ext cx="1075936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050" b="1" dirty="0" smtClean="0"/>
              <a:t>セッションフラグ</a:t>
            </a:r>
            <a:endParaRPr kumimoji="1" lang="en-US" altLang="ja-JP" sz="1050" b="1" dirty="0" smtClean="0"/>
          </a:p>
          <a:p>
            <a:pPr algn="ctr"/>
            <a:r>
              <a:rPr lang="en-US" altLang="ja-JP" sz="1050" b="1" dirty="0" smtClean="0"/>
              <a:t>(1byte)</a:t>
            </a:r>
            <a:endParaRPr kumimoji="1" lang="ja-JP" altLang="en-US" sz="1050" b="1" dirty="0"/>
          </a:p>
        </p:txBody>
      </p:sp>
      <p:sp>
        <p:nvSpPr>
          <p:cNvPr id="94" name="正方形/長方形 93"/>
          <p:cNvSpPr/>
          <p:nvPr/>
        </p:nvSpPr>
        <p:spPr>
          <a:xfrm>
            <a:off x="2123728" y="3356992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95" name="テキスト ボックス 94"/>
          <p:cNvSpPr txBox="1"/>
          <p:nvPr/>
        </p:nvSpPr>
        <p:spPr>
          <a:xfrm>
            <a:off x="2123728" y="3356992"/>
            <a:ext cx="72008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200" b="1" dirty="0" smtClean="0"/>
              <a:t>7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97" name="正方形/長方形 96"/>
          <p:cNvSpPr/>
          <p:nvPr/>
        </p:nvSpPr>
        <p:spPr>
          <a:xfrm>
            <a:off x="2123727" y="3645024"/>
            <a:ext cx="792089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01" name="テキスト ボックス 100"/>
          <p:cNvSpPr txBox="1"/>
          <p:nvPr/>
        </p:nvSpPr>
        <p:spPr>
          <a:xfrm>
            <a:off x="2123728" y="3645024"/>
            <a:ext cx="86409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6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03" name="正方形/長方形 102"/>
          <p:cNvSpPr/>
          <p:nvPr/>
        </p:nvSpPr>
        <p:spPr>
          <a:xfrm>
            <a:off x="2123728" y="3933056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04" name="テキスト ボックス 103"/>
          <p:cNvSpPr txBox="1"/>
          <p:nvPr/>
        </p:nvSpPr>
        <p:spPr>
          <a:xfrm>
            <a:off x="2123728" y="3933056"/>
            <a:ext cx="720080" cy="2880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5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07" name="正方形/長方形 106"/>
          <p:cNvSpPr/>
          <p:nvPr/>
        </p:nvSpPr>
        <p:spPr>
          <a:xfrm>
            <a:off x="2123728" y="4221088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08" name="テキスト ボックス 107"/>
          <p:cNvSpPr txBox="1"/>
          <p:nvPr/>
        </p:nvSpPr>
        <p:spPr>
          <a:xfrm>
            <a:off x="2123728" y="4221088"/>
            <a:ext cx="7453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4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10" name="正方形/長方形 109"/>
          <p:cNvSpPr/>
          <p:nvPr/>
        </p:nvSpPr>
        <p:spPr>
          <a:xfrm>
            <a:off x="2123728" y="4509120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11" name="テキスト ボックス 110"/>
          <p:cNvSpPr txBox="1"/>
          <p:nvPr/>
        </p:nvSpPr>
        <p:spPr>
          <a:xfrm>
            <a:off x="2123728" y="4509120"/>
            <a:ext cx="8174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3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13" name="正方形/長方形 112"/>
          <p:cNvSpPr/>
          <p:nvPr/>
        </p:nvSpPr>
        <p:spPr>
          <a:xfrm>
            <a:off x="2123728" y="4797152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14" name="テキスト ボックス 113"/>
          <p:cNvSpPr txBox="1"/>
          <p:nvPr/>
        </p:nvSpPr>
        <p:spPr>
          <a:xfrm>
            <a:off x="2123728" y="4797152"/>
            <a:ext cx="7453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2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16" name="正方形/長方形 115"/>
          <p:cNvSpPr/>
          <p:nvPr/>
        </p:nvSpPr>
        <p:spPr>
          <a:xfrm>
            <a:off x="2123728" y="5085184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17" name="テキスト ボックス 116"/>
          <p:cNvSpPr txBox="1"/>
          <p:nvPr/>
        </p:nvSpPr>
        <p:spPr>
          <a:xfrm>
            <a:off x="2123728" y="5085184"/>
            <a:ext cx="96141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1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19" name="正方形/長方形 118"/>
          <p:cNvSpPr/>
          <p:nvPr/>
        </p:nvSpPr>
        <p:spPr>
          <a:xfrm>
            <a:off x="2123728" y="5373216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20" name="テキスト ボックス 119"/>
          <p:cNvSpPr txBox="1"/>
          <p:nvPr/>
        </p:nvSpPr>
        <p:spPr>
          <a:xfrm>
            <a:off x="2123728" y="5373216"/>
            <a:ext cx="7453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0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cxnSp>
        <p:nvCxnSpPr>
          <p:cNvPr id="121" name="直線コネクタ 120"/>
          <p:cNvCxnSpPr/>
          <p:nvPr/>
        </p:nvCxnSpPr>
        <p:spPr>
          <a:xfrm rot="5400000" flipH="1" flipV="1">
            <a:off x="5724128" y="1844824"/>
            <a:ext cx="1224136" cy="6480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直線コネクタ 122"/>
          <p:cNvCxnSpPr/>
          <p:nvPr/>
        </p:nvCxnSpPr>
        <p:spPr>
          <a:xfrm rot="16200000" flipH="1">
            <a:off x="6012160" y="3212976"/>
            <a:ext cx="648072" cy="6480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6" name="グループ化 125"/>
          <p:cNvGrpSpPr/>
          <p:nvPr/>
        </p:nvGrpSpPr>
        <p:grpSpPr>
          <a:xfrm>
            <a:off x="6660232" y="1556792"/>
            <a:ext cx="2232248" cy="288032"/>
            <a:chOff x="2627784" y="3356992"/>
            <a:chExt cx="1428639" cy="288032"/>
          </a:xfrm>
        </p:grpSpPr>
        <p:sp>
          <p:nvSpPr>
            <p:cNvPr id="127" name="正方形/長方形 126"/>
            <p:cNvSpPr/>
            <p:nvPr/>
          </p:nvSpPr>
          <p:spPr>
            <a:xfrm>
              <a:off x="2627784" y="3356992"/>
              <a:ext cx="1428639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28" name="テキスト ボックス 127"/>
            <p:cNvSpPr txBox="1"/>
            <p:nvPr/>
          </p:nvSpPr>
          <p:spPr>
            <a:xfrm>
              <a:off x="2627784" y="3356992"/>
              <a:ext cx="87561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1200" b="1" dirty="0" smtClean="0"/>
                <a:t>7 : </a:t>
              </a:r>
              <a:r>
                <a:rPr kumimoji="1" lang="ja-JP" altLang="en-US" sz="1200" b="1" dirty="0" smtClean="0"/>
                <a:t>予約</a:t>
              </a:r>
              <a:endParaRPr kumimoji="1" lang="en-US" altLang="ja-JP" sz="1200" b="1" dirty="0" smtClean="0"/>
            </a:p>
          </p:txBody>
        </p:sp>
      </p:grpSp>
      <p:grpSp>
        <p:nvGrpSpPr>
          <p:cNvPr id="129" name="グループ化 128"/>
          <p:cNvGrpSpPr/>
          <p:nvPr/>
        </p:nvGrpSpPr>
        <p:grpSpPr>
          <a:xfrm>
            <a:off x="6660231" y="1844824"/>
            <a:ext cx="2232248" cy="288032"/>
            <a:chOff x="2627783" y="3356992"/>
            <a:chExt cx="1552868" cy="288032"/>
          </a:xfrm>
        </p:grpSpPr>
        <p:sp>
          <p:nvSpPr>
            <p:cNvPr id="130" name="正方形/長方形 129"/>
            <p:cNvSpPr/>
            <p:nvPr/>
          </p:nvSpPr>
          <p:spPr>
            <a:xfrm>
              <a:off x="2627783" y="3356992"/>
              <a:ext cx="155286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31" name="テキスト ボックス 130"/>
            <p:cNvSpPr txBox="1"/>
            <p:nvPr/>
          </p:nvSpPr>
          <p:spPr>
            <a:xfrm>
              <a:off x="2627784" y="3356992"/>
              <a:ext cx="6011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6</a:t>
              </a:r>
              <a:r>
                <a:rPr kumimoji="1" lang="en-US" altLang="ja-JP" sz="1200" b="1" dirty="0" smtClean="0"/>
                <a:t> : </a:t>
              </a:r>
              <a:r>
                <a:rPr kumimoji="1" lang="ja-JP" altLang="en-US" sz="1200" b="1" dirty="0" smtClean="0"/>
                <a:t>予約</a:t>
              </a:r>
              <a:endParaRPr kumimoji="1" lang="en-US" altLang="ja-JP" sz="1200" b="1" dirty="0" smtClean="0"/>
            </a:p>
          </p:txBody>
        </p:sp>
      </p:grpSp>
      <p:grpSp>
        <p:nvGrpSpPr>
          <p:cNvPr id="132" name="グループ化 131"/>
          <p:cNvGrpSpPr/>
          <p:nvPr/>
        </p:nvGrpSpPr>
        <p:grpSpPr>
          <a:xfrm>
            <a:off x="6660232" y="2132856"/>
            <a:ext cx="2232248" cy="288032"/>
            <a:chOff x="2627784" y="3933056"/>
            <a:chExt cx="2232248" cy="288032"/>
          </a:xfrm>
        </p:grpSpPr>
        <p:sp>
          <p:nvSpPr>
            <p:cNvPr id="133" name="正方形/長方形 132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34" name="テキスト ボックス 133"/>
            <p:cNvSpPr txBox="1"/>
            <p:nvPr/>
          </p:nvSpPr>
          <p:spPr>
            <a:xfrm>
              <a:off x="2627784" y="3933056"/>
              <a:ext cx="720080" cy="2880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5</a:t>
              </a:r>
              <a:r>
                <a:rPr kumimoji="1" lang="en-US" altLang="ja-JP" sz="1200" b="1" dirty="0" smtClean="0"/>
                <a:t> : URG</a:t>
              </a:r>
            </a:p>
          </p:txBody>
        </p:sp>
      </p:grpSp>
      <p:grpSp>
        <p:nvGrpSpPr>
          <p:cNvPr id="135" name="グループ化 134"/>
          <p:cNvGrpSpPr/>
          <p:nvPr/>
        </p:nvGrpSpPr>
        <p:grpSpPr>
          <a:xfrm>
            <a:off x="6660232" y="2420888"/>
            <a:ext cx="2232248" cy="288032"/>
            <a:chOff x="2627784" y="3933056"/>
            <a:chExt cx="2232248" cy="288032"/>
          </a:xfrm>
        </p:grpSpPr>
        <p:sp>
          <p:nvSpPr>
            <p:cNvPr id="136" name="正方形/長方形 135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37" name="テキスト ボックス 136"/>
            <p:cNvSpPr txBox="1"/>
            <p:nvPr/>
          </p:nvSpPr>
          <p:spPr>
            <a:xfrm>
              <a:off x="2627784" y="3933056"/>
              <a:ext cx="74539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4</a:t>
              </a:r>
              <a:r>
                <a:rPr kumimoji="1" lang="en-US" altLang="ja-JP" sz="1200" b="1" dirty="0" smtClean="0"/>
                <a:t> : ACK</a:t>
              </a:r>
            </a:p>
          </p:txBody>
        </p:sp>
      </p:grpSp>
      <p:grpSp>
        <p:nvGrpSpPr>
          <p:cNvPr id="138" name="グループ化 137"/>
          <p:cNvGrpSpPr/>
          <p:nvPr/>
        </p:nvGrpSpPr>
        <p:grpSpPr>
          <a:xfrm>
            <a:off x="6660232" y="2708920"/>
            <a:ext cx="2232248" cy="288032"/>
            <a:chOff x="2627784" y="3933056"/>
            <a:chExt cx="2232248" cy="288032"/>
          </a:xfrm>
        </p:grpSpPr>
        <p:sp>
          <p:nvSpPr>
            <p:cNvPr id="139" name="正方形/長方形 138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40" name="テキスト ボックス 139"/>
            <p:cNvSpPr txBox="1"/>
            <p:nvPr/>
          </p:nvSpPr>
          <p:spPr>
            <a:xfrm>
              <a:off x="2627784" y="3933056"/>
              <a:ext cx="817401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3</a:t>
              </a:r>
              <a:r>
                <a:rPr kumimoji="1" lang="en-US" altLang="ja-JP" sz="1200" b="1" dirty="0" smtClean="0"/>
                <a:t> : PSH</a:t>
              </a:r>
            </a:p>
          </p:txBody>
        </p:sp>
      </p:grpSp>
      <p:grpSp>
        <p:nvGrpSpPr>
          <p:cNvPr id="141" name="グループ化 140"/>
          <p:cNvGrpSpPr/>
          <p:nvPr/>
        </p:nvGrpSpPr>
        <p:grpSpPr>
          <a:xfrm>
            <a:off x="6660232" y="2996952"/>
            <a:ext cx="2232248" cy="288032"/>
            <a:chOff x="2627784" y="3933056"/>
            <a:chExt cx="2232248" cy="288032"/>
          </a:xfrm>
        </p:grpSpPr>
        <p:sp>
          <p:nvSpPr>
            <p:cNvPr id="142" name="正方形/長方形 141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43" name="テキスト ボックス 142"/>
            <p:cNvSpPr txBox="1"/>
            <p:nvPr/>
          </p:nvSpPr>
          <p:spPr>
            <a:xfrm>
              <a:off x="2627784" y="3933056"/>
              <a:ext cx="74539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2</a:t>
              </a:r>
              <a:r>
                <a:rPr kumimoji="1" lang="en-US" altLang="ja-JP" sz="1200" b="1" dirty="0" smtClean="0"/>
                <a:t> : RST</a:t>
              </a:r>
            </a:p>
          </p:txBody>
        </p:sp>
      </p:grpSp>
      <p:grpSp>
        <p:nvGrpSpPr>
          <p:cNvPr id="144" name="グループ化 143"/>
          <p:cNvGrpSpPr/>
          <p:nvPr/>
        </p:nvGrpSpPr>
        <p:grpSpPr>
          <a:xfrm>
            <a:off x="6660232" y="3284984"/>
            <a:ext cx="2232248" cy="288032"/>
            <a:chOff x="2627784" y="3933056"/>
            <a:chExt cx="2232248" cy="288032"/>
          </a:xfrm>
        </p:grpSpPr>
        <p:sp>
          <p:nvSpPr>
            <p:cNvPr id="145" name="正方形/長方形 144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46" name="テキスト ボックス 145"/>
            <p:cNvSpPr txBox="1"/>
            <p:nvPr/>
          </p:nvSpPr>
          <p:spPr>
            <a:xfrm>
              <a:off x="2627784" y="3933056"/>
              <a:ext cx="96141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1</a:t>
              </a:r>
              <a:r>
                <a:rPr kumimoji="1" lang="en-US" altLang="ja-JP" sz="1200" b="1" dirty="0" smtClean="0"/>
                <a:t> : SYN</a:t>
              </a:r>
            </a:p>
          </p:txBody>
        </p:sp>
      </p:grpSp>
      <p:grpSp>
        <p:nvGrpSpPr>
          <p:cNvPr id="147" name="グループ化 146"/>
          <p:cNvGrpSpPr/>
          <p:nvPr/>
        </p:nvGrpSpPr>
        <p:grpSpPr>
          <a:xfrm>
            <a:off x="6660232" y="3573016"/>
            <a:ext cx="2232248" cy="288032"/>
            <a:chOff x="2627784" y="3933056"/>
            <a:chExt cx="2232248" cy="288032"/>
          </a:xfrm>
        </p:grpSpPr>
        <p:sp>
          <p:nvSpPr>
            <p:cNvPr id="148" name="正方形/長方形 147"/>
            <p:cNvSpPr/>
            <p:nvPr/>
          </p:nvSpPr>
          <p:spPr>
            <a:xfrm>
              <a:off x="2627784" y="3933056"/>
              <a:ext cx="2232248" cy="28803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49" name="テキスト ボックス 148"/>
            <p:cNvSpPr txBox="1"/>
            <p:nvPr/>
          </p:nvSpPr>
          <p:spPr>
            <a:xfrm>
              <a:off x="2627784" y="3933056"/>
              <a:ext cx="74539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0</a:t>
              </a:r>
              <a:r>
                <a:rPr kumimoji="1" lang="en-US" altLang="ja-JP" sz="1200" b="1" dirty="0" smtClean="0"/>
                <a:t> : FIN</a:t>
              </a:r>
            </a:p>
          </p:txBody>
        </p:sp>
      </p:grpSp>
      <p:grpSp>
        <p:nvGrpSpPr>
          <p:cNvPr id="122" name="グループ化 121"/>
          <p:cNvGrpSpPr/>
          <p:nvPr/>
        </p:nvGrpSpPr>
        <p:grpSpPr>
          <a:xfrm>
            <a:off x="4860032" y="4941168"/>
            <a:ext cx="1152128" cy="577081"/>
            <a:chOff x="4860032" y="4869160"/>
            <a:chExt cx="1152128" cy="577081"/>
          </a:xfrm>
        </p:grpSpPr>
        <p:sp>
          <p:nvSpPr>
            <p:cNvPr id="154" name="正方形/長方形 153"/>
            <p:cNvSpPr/>
            <p:nvPr/>
          </p:nvSpPr>
          <p:spPr>
            <a:xfrm>
              <a:off x="4860032" y="4869160"/>
              <a:ext cx="1152128" cy="432048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55" name="テキスト ボックス 154"/>
            <p:cNvSpPr txBox="1"/>
            <p:nvPr/>
          </p:nvSpPr>
          <p:spPr>
            <a:xfrm>
              <a:off x="5059097" y="4869160"/>
              <a:ext cx="764953" cy="5770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1050" b="1" dirty="0" err="1" smtClean="0"/>
                <a:t>Version_H</a:t>
              </a:r>
              <a:endParaRPr lang="en-US" altLang="ja-JP" sz="1050" b="1" dirty="0" smtClean="0"/>
            </a:p>
            <a:p>
              <a:pPr algn="ctr"/>
              <a:r>
                <a:rPr lang="en-US" altLang="ja-JP" sz="1050" b="1" dirty="0" smtClean="0"/>
                <a:t>(1 byte)</a:t>
              </a:r>
              <a:endParaRPr lang="ja-JP" altLang="en-US" sz="1050" b="1" dirty="0" smtClean="0"/>
            </a:p>
            <a:p>
              <a:pPr algn="ctr"/>
              <a:endParaRPr kumimoji="1" lang="ja-JP" altLang="en-US" sz="1050" b="1" dirty="0"/>
            </a:p>
          </p:txBody>
        </p:sp>
      </p:grpSp>
      <p:sp>
        <p:nvSpPr>
          <p:cNvPr id="158" name="正方形/長方形 157"/>
          <p:cNvSpPr/>
          <p:nvPr/>
        </p:nvSpPr>
        <p:spPr>
          <a:xfrm>
            <a:off x="395536" y="5805264"/>
            <a:ext cx="1152128" cy="432048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59" name="テキスト ボックス 158"/>
          <p:cNvSpPr txBox="1"/>
          <p:nvPr/>
        </p:nvSpPr>
        <p:spPr>
          <a:xfrm>
            <a:off x="683568" y="5805264"/>
            <a:ext cx="587020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050" b="1" dirty="0" smtClean="0"/>
              <a:t>CRC</a:t>
            </a:r>
          </a:p>
          <a:p>
            <a:pPr algn="ctr"/>
            <a:r>
              <a:rPr lang="en-US" altLang="ja-JP" sz="1050" b="1" dirty="0" smtClean="0"/>
              <a:t>(2byte)</a:t>
            </a:r>
            <a:endParaRPr kumimoji="1" lang="ja-JP" altLang="en-US" sz="1050" b="1" dirty="0"/>
          </a:p>
        </p:txBody>
      </p:sp>
      <p:grpSp>
        <p:nvGrpSpPr>
          <p:cNvPr id="124" name="グループ化 123"/>
          <p:cNvGrpSpPr/>
          <p:nvPr/>
        </p:nvGrpSpPr>
        <p:grpSpPr>
          <a:xfrm>
            <a:off x="4860032" y="6237312"/>
            <a:ext cx="1152128" cy="432048"/>
            <a:chOff x="4860032" y="4869160"/>
            <a:chExt cx="1152128" cy="432048"/>
          </a:xfrm>
        </p:grpSpPr>
        <p:sp>
          <p:nvSpPr>
            <p:cNvPr id="125" name="正方形/長方形 124"/>
            <p:cNvSpPr/>
            <p:nvPr/>
          </p:nvSpPr>
          <p:spPr>
            <a:xfrm>
              <a:off x="4860032" y="4869160"/>
              <a:ext cx="1152128" cy="432048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50" name="テキスト ボックス 149"/>
            <p:cNvSpPr txBox="1"/>
            <p:nvPr/>
          </p:nvSpPr>
          <p:spPr>
            <a:xfrm>
              <a:off x="5148064" y="4869160"/>
              <a:ext cx="587020" cy="4154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1050" b="1" dirty="0" smtClean="0"/>
                <a:t>CRC</a:t>
              </a:r>
            </a:p>
            <a:p>
              <a:pPr algn="ctr"/>
              <a:r>
                <a:rPr lang="en-US" altLang="ja-JP" sz="1050" b="1" dirty="0" smtClean="0"/>
                <a:t>(2byte)</a:t>
              </a:r>
              <a:endParaRPr kumimoji="1" lang="ja-JP" altLang="en-US" sz="1050" b="1" dirty="0"/>
            </a:p>
          </p:txBody>
        </p:sp>
      </p:grpSp>
      <p:grpSp>
        <p:nvGrpSpPr>
          <p:cNvPr id="163" name="グループ化 162"/>
          <p:cNvGrpSpPr/>
          <p:nvPr/>
        </p:nvGrpSpPr>
        <p:grpSpPr>
          <a:xfrm>
            <a:off x="4860032" y="5805264"/>
            <a:ext cx="1152128" cy="432048"/>
            <a:chOff x="4860032" y="4869160"/>
            <a:chExt cx="1152128" cy="432048"/>
          </a:xfrm>
        </p:grpSpPr>
        <p:sp>
          <p:nvSpPr>
            <p:cNvPr id="164" name="正方形/長方形 163"/>
            <p:cNvSpPr/>
            <p:nvPr/>
          </p:nvSpPr>
          <p:spPr>
            <a:xfrm>
              <a:off x="4860032" y="4869160"/>
              <a:ext cx="1152128" cy="432048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65" name="テキスト ボックス 164"/>
            <p:cNvSpPr txBox="1"/>
            <p:nvPr/>
          </p:nvSpPr>
          <p:spPr>
            <a:xfrm>
              <a:off x="5011809" y="4869160"/>
              <a:ext cx="859531" cy="4154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1050" b="1" dirty="0" smtClean="0"/>
                <a:t>予備</a:t>
              </a:r>
              <a:r>
                <a:rPr lang="en-US" altLang="ja-JP" sz="1050" b="1" dirty="0" smtClean="0"/>
                <a:t>1</a:t>
              </a:r>
              <a:r>
                <a:rPr lang="en-US" altLang="ja-JP" sz="1050" b="1" dirty="0" smtClean="0"/>
                <a:t>=0x00</a:t>
              </a:r>
              <a:endParaRPr kumimoji="1" lang="en-US" altLang="ja-JP" sz="1050" b="1" dirty="0" smtClean="0"/>
            </a:p>
            <a:p>
              <a:pPr algn="ctr"/>
              <a:r>
                <a:rPr lang="en-US" altLang="ja-JP" sz="1050" b="1" dirty="0" smtClean="0"/>
                <a:t>(1byte)</a:t>
              </a:r>
              <a:endParaRPr kumimoji="1" lang="ja-JP" altLang="en-US" sz="1050" b="1" dirty="0"/>
            </a:p>
          </p:txBody>
        </p:sp>
      </p:grpSp>
      <p:sp>
        <p:nvSpPr>
          <p:cNvPr id="151" name="正方形/長方形 150"/>
          <p:cNvSpPr/>
          <p:nvPr/>
        </p:nvSpPr>
        <p:spPr>
          <a:xfrm>
            <a:off x="4860032" y="1988840"/>
            <a:ext cx="1152128" cy="792088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52" name="テキスト ボックス 151"/>
          <p:cNvSpPr txBox="1"/>
          <p:nvPr/>
        </p:nvSpPr>
        <p:spPr>
          <a:xfrm>
            <a:off x="4860032" y="1988840"/>
            <a:ext cx="41549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b="1" dirty="0" smtClean="0"/>
              <a:t>0x4d,</a:t>
            </a:r>
          </a:p>
          <a:p>
            <a:r>
              <a:rPr kumimoji="1" lang="en-US" altLang="ja-JP" sz="800" b="1" dirty="0" smtClean="0"/>
              <a:t>0x33,</a:t>
            </a:r>
          </a:p>
          <a:p>
            <a:r>
              <a:rPr kumimoji="1" lang="en-US" altLang="ja-JP" sz="800" b="1" dirty="0" smtClean="0"/>
              <a:t>0x33,</a:t>
            </a:r>
          </a:p>
          <a:p>
            <a:r>
              <a:rPr lang="ja-JP" altLang="en-US" sz="800" b="1" dirty="0" smtClean="0"/>
              <a:t> </a:t>
            </a:r>
            <a:r>
              <a:rPr kumimoji="1" lang="en-US" altLang="ja-JP" sz="800" b="1" dirty="0" smtClean="0"/>
              <a:t>* ,</a:t>
            </a:r>
          </a:p>
          <a:p>
            <a:r>
              <a:rPr kumimoji="1" lang="en-US" altLang="ja-JP" sz="800" b="1" dirty="0" smtClean="0"/>
              <a:t> * ,</a:t>
            </a:r>
          </a:p>
          <a:p>
            <a:r>
              <a:rPr kumimoji="1" lang="en-US" altLang="ja-JP" sz="800" b="1" dirty="0" smtClean="0"/>
              <a:t> * </a:t>
            </a:r>
            <a:endParaRPr kumimoji="1" lang="ja-JP" altLang="en-US" sz="800" b="1" dirty="0"/>
          </a:p>
        </p:txBody>
      </p:sp>
      <p:sp>
        <p:nvSpPr>
          <p:cNvPr id="161" name="テキスト ボックス 160"/>
          <p:cNvSpPr txBox="1"/>
          <p:nvPr/>
        </p:nvSpPr>
        <p:spPr>
          <a:xfrm>
            <a:off x="5220072" y="2060848"/>
            <a:ext cx="75052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800" b="1" dirty="0" smtClean="0"/>
              <a:t>address field </a:t>
            </a:r>
          </a:p>
          <a:p>
            <a:pPr algn="ctr"/>
            <a:r>
              <a:rPr lang="en-US" altLang="ja-JP" sz="800" b="1" dirty="0" smtClean="0"/>
              <a:t>(6 byte)</a:t>
            </a:r>
            <a:endParaRPr kumimoji="1" lang="ja-JP" altLang="en-US" sz="800" b="1" dirty="0"/>
          </a:p>
        </p:txBody>
      </p:sp>
      <p:sp>
        <p:nvSpPr>
          <p:cNvPr id="162" name="テキスト ボックス 161"/>
          <p:cNvSpPr txBox="1"/>
          <p:nvPr/>
        </p:nvSpPr>
        <p:spPr>
          <a:xfrm>
            <a:off x="5421121" y="1628800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00" b="1" dirty="0" smtClean="0"/>
              <a:t>送信元</a:t>
            </a:r>
            <a:endParaRPr lang="en-US" altLang="ja-JP" sz="800" b="1" dirty="0" smtClean="0"/>
          </a:p>
        </p:txBody>
      </p:sp>
      <p:sp>
        <p:nvSpPr>
          <p:cNvPr id="166" name="テキスト ボックス 165"/>
          <p:cNvSpPr txBox="1"/>
          <p:nvPr/>
        </p:nvSpPr>
        <p:spPr>
          <a:xfrm>
            <a:off x="5364088" y="2420888"/>
            <a:ext cx="49244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800" b="1" dirty="0" smtClean="0"/>
              <a:t>送信先</a:t>
            </a:r>
            <a:endParaRPr lang="en-US" altLang="ja-JP" sz="800" b="1" dirty="0" smtClean="0"/>
          </a:p>
        </p:txBody>
      </p:sp>
      <p:sp>
        <p:nvSpPr>
          <p:cNvPr id="153" name="正方形/長方形 152"/>
          <p:cNvSpPr/>
          <p:nvPr/>
        </p:nvSpPr>
        <p:spPr>
          <a:xfrm>
            <a:off x="4860032" y="3645024"/>
            <a:ext cx="1152128" cy="432048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67" name="テキスト ボックス 166"/>
          <p:cNvSpPr txBox="1"/>
          <p:nvPr/>
        </p:nvSpPr>
        <p:spPr>
          <a:xfrm>
            <a:off x="4945538" y="3645024"/>
            <a:ext cx="934871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050" b="1" dirty="0" smtClean="0"/>
              <a:t>USER</a:t>
            </a:r>
            <a:r>
              <a:rPr kumimoji="1" lang="ja-JP" altLang="en-US" sz="1050" b="1" dirty="0" smtClean="0"/>
              <a:t>データ２</a:t>
            </a:r>
            <a:endParaRPr kumimoji="1" lang="en-US" altLang="ja-JP" sz="1050" b="1" dirty="0" smtClean="0"/>
          </a:p>
          <a:p>
            <a:pPr algn="ctr"/>
            <a:r>
              <a:rPr lang="en-US" altLang="ja-JP" sz="1050" b="1" dirty="0" smtClean="0"/>
              <a:t>(1 byte)</a:t>
            </a:r>
            <a:endParaRPr kumimoji="1" lang="ja-JP" altLang="en-US" sz="1050" b="1" dirty="0"/>
          </a:p>
        </p:txBody>
      </p:sp>
      <p:grpSp>
        <p:nvGrpSpPr>
          <p:cNvPr id="172" name="グループ化 171"/>
          <p:cNvGrpSpPr/>
          <p:nvPr/>
        </p:nvGrpSpPr>
        <p:grpSpPr>
          <a:xfrm>
            <a:off x="4860032" y="5373216"/>
            <a:ext cx="1152128" cy="577081"/>
            <a:chOff x="4860032" y="4869160"/>
            <a:chExt cx="1152128" cy="577081"/>
          </a:xfrm>
        </p:grpSpPr>
        <p:sp>
          <p:nvSpPr>
            <p:cNvPr id="173" name="正方形/長方形 172"/>
            <p:cNvSpPr/>
            <p:nvPr/>
          </p:nvSpPr>
          <p:spPr>
            <a:xfrm>
              <a:off x="4860032" y="4869160"/>
              <a:ext cx="1152128" cy="432048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74" name="テキスト ボックス 173"/>
            <p:cNvSpPr txBox="1"/>
            <p:nvPr/>
          </p:nvSpPr>
          <p:spPr>
            <a:xfrm>
              <a:off x="5072722" y="4869160"/>
              <a:ext cx="737702" cy="5770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1050" b="1" dirty="0" err="1" smtClean="0"/>
                <a:t>Version_L</a:t>
              </a:r>
              <a:endParaRPr lang="en-US" altLang="ja-JP" sz="1050" b="1" dirty="0" smtClean="0"/>
            </a:p>
            <a:p>
              <a:pPr algn="ctr"/>
              <a:r>
                <a:rPr lang="en-US" altLang="ja-JP" sz="1050" b="1" dirty="0" smtClean="0"/>
                <a:t>(1 byte)</a:t>
              </a:r>
              <a:endParaRPr lang="ja-JP" altLang="en-US" sz="1050" b="1" dirty="0" smtClean="0"/>
            </a:p>
            <a:p>
              <a:pPr algn="ctr"/>
              <a:endParaRPr kumimoji="1" lang="ja-JP" altLang="en-US" sz="1050" b="1" dirty="0"/>
            </a:p>
          </p:txBody>
        </p:sp>
      </p:grpSp>
      <p:sp>
        <p:nvSpPr>
          <p:cNvPr id="175" name="正方形/長方形 174"/>
          <p:cNvSpPr/>
          <p:nvPr/>
        </p:nvSpPr>
        <p:spPr>
          <a:xfrm>
            <a:off x="3347864" y="3717032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76" name="テキスト ボックス 175"/>
          <p:cNvSpPr txBox="1"/>
          <p:nvPr/>
        </p:nvSpPr>
        <p:spPr>
          <a:xfrm>
            <a:off x="3347864" y="3717032"/>
            <a:ext cx="72008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200" b="1" dirty="0" smtClean="0"/>
              <a:t>7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77" name="正方形/長方形 176"/>
          <p:cNvSpPr/>
          <p:nvPr/>
        </p:nvSpPr>
        <p:spPr>
          <a:xfrm>
            <a:off x="3347863" y="4005064"/>
            <a:ext cx="792089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78" name="テキスト ボックス 177"/>
          <p:cNvSpPr txBox="1"/>
          <p:nvPr/>
        </p:nvSpPr>
        <p:spPr>
          <a:xfrm>
            <a:off x="3347864" y="4005064"/>
            <a:ext cx="86409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6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79" name="正方形/長方形 178"/>
          <p:cNvSpPr/>
          <p:nvPr/>
        </p:nvSpPr>
        <p:spPr>
          <a:xfrm>
            <a:off x="3347864" y="4293096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80" name="テキスト ボックス 179"/>
          <p:cNvSpPr txBox="1"/>
          <p:nvPr/>
        </p:nvSpPr>
        <p:spPr>
          <a:xfrm>
            <a:off x="3347864" y="4293096"/>
            <a:ext cx="720080" cy="2880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5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81" name="正方形/長方形 180"/>
          <p:cNvSpPr/>
          <p:nvPr/>
        </p:nvSpPr>
        <p:spPr>
          <a:xfrm>
            <a:off x="3347864" y="4581128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82" name="テキスト ボックス 181"/>
          <p:cNvSpPr txBox="1"/>
          <p:nvPr/>
        </p:nvSpPr>
        <p:spPr>
          <a:xfrm>
            <a:off x="3347864" y="4581128"/>
            <a:ext cx="7453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4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83" name="正方形/長方形 182"/>
          <p:cNvSpPr/>
          <p:nvPr/>
        </p:nvSpPr>
        <p:spPr>
          <a:xfrm>
            <a:off x="3347864" y="4869160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84" name="テキスト ボックス 183"/>
          <p:cNvSpPr txBox="1"/>
          <p:nvPr/>
        </p:nvSpPr>
        <p:spPr>
          <a:xfrm>
            <a:off x="3347864" y="4869160"/>
            <a:ext cx="8174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3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85" name="正方形/長方形 184"/>
          <p:cNvSpPr/>
          <p:nvPr/>
        </p:nvSpPr>
        <p:spPr>
          <a:xfrm>
            <a:off x="3347864" y="5157192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86" name="テキスト ボックス 185"/>
          <p:cNvSpPr txBox="1"/>
          <p:nvPr/>
        </p:nvSpPr>
        <p:spPr>
          <a:xfrm>
            <a:off x="3347864" y="5157192"/>
            <a:ext cx="7453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2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87" name="正方形/長方形 186"/>
          <p:cNvSpPr/>
          <p:nvPr/>
        </p:nvSpPr>
        <p:spPr>
          <a:xfrm>
            <a:off x="3347864" y="5445224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88" name="テキスト ボックス 187"/>
          <p:cNvSpPr txBox="1"/>
          <p:nvPr/>
        </p:nvSpPr>
        <p:spPr>
          <a:xfrm>
            <a:off x="3347864" y="5445224"/>
            <a:ext cx="96141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1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sp>
        <p:nvSpPr>
          <p:cNvPr id="189" name="正方形/長方形 188"/>
          <p:cNvSpPr/>
          <p:nvPr/>
        </p:nvSpPr>
        <p:spPr>
          <a:xfrm>
            <a:off x="3347864" y="5733256"/>
            <a:ext cx="792088" cy="288032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90" name="テキスト ボックス 189"/>
          <p:cNvSpPr txBox="1"/>
          <p:nvPr/>
        </p:nvSpPr>
        <p:spPr>
          <a:xfrm>
            <a:off x="3347864" y="5733256"/>
            <a:ext cx="7453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/>
              <a:t>0</a:t>
            </a:r>
            <a:r>
              <a:rPr kumimoji="1" lang="en-US" altLang="ja-JP" sz="1200" b="1" dirty="0" smtClean="0"/>
              <a:t> : </a:t>
            </a:r>
            <a:r>
              <a:rPr kumimoji="1" lang="ja-JP" altLang="en-US" sz="1200" b="1" dirty="0" smtClean="0"/>
              <a:t>予約</a:t>
            </a:r>
            <a:endParaRPr kumimoji="1" lang="en-US" altLang="ja-JP" sz="1200" b="1" dirty="0" smtClean="0"/>
          </a:p>
        </p:txBody>
      </p:sp>
      <p:cxnSp>
        <p:nvCxnSpPr>
          <p:cNvPr id="191" name="直線コネクタ 190"/>
          <p:cNvCxnSpPr/>
          <p:nvPr/>
        </p:nvCxnSpPr>
        <p:spPr>
          <a:xfrm flipV="1">
            <a:off x="4139952" y="3645024"/>
            <a:ext cx="720080" cy="7200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直線コネクタ 192"/>
          <p:cNvCxnSpPr/>
          <p:nvPr/>
        </p:nvCxnSpPr>
        <p:spPr>
          <a:xfrm rot="5400000" flipH="1" flipV="1">
            <a:off x="3527884" y="4689140"/>
            <a:ext cx="1944216" cy="7200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パケットハンドシェイクの方法</a:t>
            </a:r>
            <a:endParaRPr kumimoji="1" lang="ja-JP" altLang="en-US" dirty="0"/>
          </a:p>
        </p:txBody>
      </p:sp>
      <p:cxnSp>
        <p:nvCxnSpPr>
          <p:cNvPr id="5" name="直線矢印コネクタ 4"/>
          <p:cNvCxnSpPr/>
          <p:nvPr/>
        </p:nvCxnSpPr>
        <p:spPr>
          <a:xfrm rot="5400000">
            <a:off x="466750" y="4293096"/>
            <a:ext cx="4177258" cy="794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矢印コネクタ 5"/>
          <p:cNvCxnSpPr/>
          <p:nvPr/>
        </p:nvCxnSpPr>
        <p:spPr>
          <a:xfrm rot="5400000">
            <a:off x="3743908" y="4401108"/>
            <a:ext cx="4249266" cy="794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テキスト ボックス 9"/>
          <p:cNvSpPr txBox="1"/>
          <p:nvPr/>
        </p:nvSpPr>
        <p:spPr>
          <a:xfrm>
            <a:off x="2339752" y="1772816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子機</a:t>
            </a:r>
            <a:endParaRPr kumimoji="1" lang="ja-JP" altLang="en-US" sz="1200" b="1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5652120" y="1844824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b="1" dirty="0" smtClean="0"/>
              <a:t>親機</a:t>
            </a:r>
            <a:endParaRPr kumimoji="1" lang="ja-JP" altLang="en-US" sz="1200" b="1" dirty="0"/>
          </a:p>
        </p:txBody>
      </p:sp>
      <p:cxnSp>
        <p:nvCxnSpPr>
          <p:cNvPr id="14" name="直線矢印コネクタ 13"/>
          <p:cNvCxnSpPr/>
          <p:nvPr/>
        </p:nvCxnSpPr>
        <p:spPr>
          <a:xfrm>
            <a:off x="2627784" y="2852936"/>
            <a:ext cx="3096344" cy="5040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ボックス 14"/>
          <p:cNvSpPr txBox="1"/>
          <p:nvPr/>
        </p:nvSpPr>
        <p:spPr>
          <a:xfrm>
            <a:off x="3923928" y="2708920"/>
            <a:ext cx="43499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</a:t>
            </a:r>
            <a:endParaRPr kumimoji="1" lang="ja-JP" altLang="en-US" sz="1200" b="1" dirty="0"/>
          </a:p>
        </p:txBody>
      </p:sp>
      <p:cxnSp>
        <p:nvCxnSpPr>
          <p:cNvPr id="16" name="直線矢印コネクタ 15"/>
          <p:cNvCxnSpPr/>
          <p:nvPr/>
        </p:nvCxnSpPr>
        <p:spPr>
          <a:xfrm rot="10800000" flipV="1">
            <a:off x="2627784" y="3645024"/>
            <a:ext cx="3096344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テキスト ボックス 19"/>
          <p:cNvSpPr txBox="1"/>
          <p:nvPr/>
        </p:nvSpPr>
        <p:spPr>
          <a:xfrm>
            <a:off x="3779912" y="3573016"/>
            <a:ext cx="84035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 + ACK</a:t>
            </a:r>
            <a:endParaRPr kumimoji="1" lang="ja-JP" altLang="en-US" sz="1200" b="1" dirty="0"/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1619672" y="2492896"/>
            <a:ext cx="83734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SYN_SENT</a:t>
            </a:r>
            <a:endParaRPr kumimoji="1" lang="ja-JP" altLang="en-US" sz="1200" b="1" dirty="0"/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6084168" y="2564904"/>
            <a:ext cx="6160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LISTEN</a:t>
            </a:r>
            <a:endParaRPr kumimoji="1" lang="ja-JP" altLang="en-US" sz="1200" b="1" dirty="0"/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1475656" y="4437112"/>
            <a:ext cx="10239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ESTABLISHED</a:t>
            </a:r>
            <a:endParaRPr kumimoji="1" lang="ja-JP" altLang="en-US" sz="1200" b="1" dirty="0"/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6012160" y="3429000"/>
            <a:ext cx="8682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SYN_RCVD</a:t>
            </a:r>
            <a:endParaRPr kumimoji="1" lang="ja-JP" altLang="en-US" sz="1200" b="1" dirty="0"/>
          </a:p>
        </p:txBody>
      </p:sp>
      <p:cxnSp>
        <p:nvCxnSpPr>
          <p:cNvPr id="31" name="直線矢印コネクタ 30"/>
          <p:cNvCxnSpPr/>
          <p:nvPr/>
        </p:nvCxnSpPr>
        <p:spPr>
          <a:xfrm rot="5400000">
            <a:off x="1332434" y="3573016"/>
            <a:ext cx="1583382" cy="7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線矢印コネクタ 35"/>
          <p:cNvCxnSpPr/>
          <p:nvPr/>
        </p:nvCxnSpPr>
        <p:spPr>
          <a:xfrm rot="16200000" flipH="1">
            <a:off x="6084167" y="3140967"/>
            <a:ext cx="720080" cy="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sz="2000" dirty="0" smtClean="0"/>
              <a:t>到達失敗時のパケットハンドシェイクの方法（</a:t>
            </a:r>
            <a:r>
              <a:rPr lang="en-US" altLang="ja-JP" sz="2000" dirty="0" smtClean="0"/>
              <a:t>SYN</a:t>
            </a:r>
            <a:r>
              <a:rPr lang="ja-JP" altLang="en-US" sz="2000" dirty="0" smtClean="0"/>
              <a:t>失敗時）</a:t>
            </a:r>
            <a:endParaRPr kumimoji="1" lang="ja-JP" altLang="en-US" sz="2000" dirty="0"/>
          </a:p>
        </p:txBody>
      </p:sp>
      <p:cxnSp>
        <p:nvCxnSpPr>
          <p:cNvPr id="5" name="直線矢印コネクタ 4"/>
          <p:cNvCxnSpPr/>
          <p:nvPr/>
        </p:nvCxnSpPr>
        <p:spPr>
          <a:xfrm rot="5400000">
            <a:off x="718778" y="4545124"/>
            <a:ext cx="3673202" cy="794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矢印コネクタ 5"/>
          <p:cNvCxnSpPr/>
          <p:nvPr/>
        </p:nvCxnSpPr>
        <p:spPr>
          <a:xfrm rot="5400000">
            <a:off x="4031543" y="4689537"/>
            <a:ext cx="3673202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テキスト ボックス 9"/>
          <p:cNvSpPr txBox="1"/>
          <p:nvPr/>
        </p:nvSpPr>
        <p:spPr>
          <a:xfrm>
            <a:off x="2339752" y="2204864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子機</a:t>
            </a:r>
            <a:endParaRPr kumimoji="1" lang="ja-JP" altLang="en-US" sz="1200" b="1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5652120" y="2204864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b="1" dirty="0" smtClean="0"/>
              <a:t>親機</a:t>
            </a:r>
            <a:endParaRPr kumimoji="1" lang="ja-JP" altLang="en-US" sz="1200" b="1" dirty="0"/>
          </a:p>
        </p:txBody>
      </p:sp>
      <p:cxnSp>
        <p:nvCxnSpPr>
          <p:cNvPr id="14" name="直線矢印コネクタ 13"/>
          <p:cNvCxnSpPr/>
          <p:nvPr/>
        </p:nvCxnSpPr>
        <p:spPr>
          <a:xfrm>
            <a:off x="4283968" y="3140968"/>
            <a:ext cx="1008112" cy="144016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ボックス 14"/>
          <p:cNvSpPr txBox="1"/>
          <p:nvPr/>
        </p:nvSpPr>
        <p:spPr>
          <a:xfrm>
            <a:off x="3923928" y="2492896"/>
            <a:ext cx="43499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</a:t>
            </a:r>
            <a:endParaRPr kumimoji="1" lang="ja-JP" altLang="en-US" sz="1200" b="1" dirty="0"/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1619672" y="2492896"/>
            <a:ext cx="83734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SYN_SENT</a:t>
            </a:r>
            <a:endParaRPr kumimoji="1" lang="ja-JP" altLang="en-US" sz="1200" b="1" dirty="0"/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6084168" y="2564904"/>
            <a:ext cx="6160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LISTEN</a:t>
            </a:r>
            <a:endParaRPr kumimoji="1" lang="ja-JP" altLang="en-US" sz="1200" b="1" dirty="0"/>
          </a:p>
        </p:txBody>
      </p:sp>
      <p:cxnSp>
        <p:nvCxnSpPr>
          <p:cNvPr id="31" name="直線矢印コネクタ 30"/>
          <p:cNvCxnSpPr/>
          <p:nvPr/>
        </p:nvCxnSpPr>
        <p:spPr>
          <a:xfrm rot="5400000">
            <a:off x="1332434" y="3573016"/>
            <a:ext cx="1583382" cy="7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乗算記号 16"/>
          <p:cNvSpPr/>
          <p:nvPr/>
        </p:nvSpPr>
        <p:spPr>
          <a:xfrm>
            <a:off x="3851920" y="2852936"/>
            <a:ext cx="576064" cy="576064"/>
          </a:xfrm>
          <a:prstGeom prst="mathMultiply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9" name="直線矢印コネクタ 18"/>
          <p:cNvCxnSpPr/>
          <p:nvPr/>
        </p:nvCxnSpPr>
        <p:spPr>
          <a:xfrm rot="5400000">
            <a:off x="5580906" y="3644230"/>
            <a:ext cx="1583382" cy="7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テキスト ボックス 23"/>
          <p:cNvSpPr txBox="1"/>
          <p:nvPr/>
        </p:nvSpPr>
        <p:spPr>
          <a:xfrm>
            <a:off x="1259632" y="1124744"/>
            <a:ext cx="73971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・イベント発生時、キャリアセンス実施後、</a:t>
            </a:r>
            <a:r>
              <a:rPr lang="en-US" altLang="ja-JP" sz="1200" b="1" dirty="0" smtClean="0"/>
              <a:t>SYN</a:t>
            </a:r>
            <a:r>
              <a:rPr lang="ja-JP" altLang="en-US" sz="1200" b="1" dirty="0" smtClean="0"/>
              <a:t>送信後、</a:t>
            </a:r>
            <a:r>
              <a:rPr lang="en-US" altLang="ja-JP" sz="1200" b="1" dirty="0" smtClean="0"/>
              <a:t>SYN+ACK</a:t>
            </a:r>
            <a:r>
              <a:rPr lang="ja-JP" altLang="en-US" sz="1200" b="1" dirty="0" smtClean="0"/>
              <a:t>が戻ってこない場合は、</a:t>
            </a:r>
            <a:r>
              <a:rPr lang="en-US" altLang="ja-JP" sz="1200" b="1" dirty="0" smtClean="0"/>
              <a:t>SYN</a:t>
            </a:r>
            <a:r>
              <a:rPr lang="ja-JP" altLang="en-US" sz="1200" b="1" dirty="0" smtClean="0"/>
              <a:t>を最高</a:t>
            </a:r>
            <a:r>
              <a:rPr lang="en-US" altLang="ja-JP" sz="1200" b="1" dirty="0" smtClean="0"/>
              <a:t>7</a:t>
            </a:r>
            <a:r>
              <a:rPr lang="ja-JP" altLang="en-US" sz="1200" b="1" dirty="0" smtClean="0"/>
              <a:t>回まで再送。</a:t>
            </a:r>
            <a:endParaRPr kumimoji="1" lang="ja-JP" altLang="en-US" sz="1200" b="1" dirty="0"/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1259632" y="1412776"/>
            <a:ext cx="445237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・</a:t>
            </a:r>
            <a:r>
              <a:rPr lang="en-US" altLang="ja-JP" sz="1200" b="1" dirty="0" smtClean="0"/>
              <a:t>SYN</a:t>
            </a:r>
            <a:r>
              <a:rPr lang="ja-JP" altLang="en-US" sz="1200" b="1" dirty="0" smtClean="0"/>
              <a:t>失敗から</a:t>
            </a:r>
            <a:r>
              <a:rPr lang="en-US" altLang="ja-JP" sz="1200" b="1" dirty="0" smtClean="0"/>
              <a:t>SYN</a:t>
            </a:r>
            <a:r>
              <a:rPr lang="ja-JP" altLang="en-US" sz="1200" b="1" dirty="0" smtClean="0"/>
              <a:t>再送までの時間感覚は乱数で得た時間を使用。</a:t>
            </a:r>
            <a:endParaRPr kumimoji="1" lang="ja-JP" altLang="en-US" sz="1200" b="1" dirty="0"/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1259632" y="1700808"/>
            <a:ext cx="572656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・</a:t>
            </a:r>
            <a:r>
              <a:rPr lang="en-US" altLang="ja-JP" sz="1200" b="1" dirty="0" smtClean="0"/>
              <a:t>SYN</a:t>
            </a:r>
            <a:r>
              <a:rPr lang="ja-JP" altLang="en-US" sz="1200" b="1" dirty="0" smtClean="0"/>
              <a:t>に対する親機からの</a:t>
            </a:r>
            <a:r>
              <a:rPr lang="en-US" altLang="ja-JP" sz="1200" b="1" dirty="0" smtClean="0"/>
              <a:t>SYN+ACK</a:t>
            </a:r>
            <a:r>
              <a:rPr lang="ja-JP" altLang="en-US" sz="1200" b="1" dirty="0" smtClean="0"/>
              <a:t>が来たら、イベント通報完了と判断して、送信完了。</a:t>
            </a:r>
            <a:endParaRPr kumimoji="1" lang="ja-JP" altLang="en-US" sz="1200" b="1" dirty="0"/>
          </a:p>
        </p:txBody>
      </p:sp>
      <p:cxnSp>
        <p:nvCxnSpPr>
          <p:cNvPr id="35" name="直線コネクタ 34"/>
          <p:cNvCxnSpPr/>
          <p:nvPr/>
        </p:nvCxnSpPr>
        <p:spPr>
          <a:xfrm>
            <a:off x="2699792" y="2852936"/>
            <a:ext cx="1258995" cy="20361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直線矢印コネクタ 37"/>
          <p:cNvCxnSpPr/>
          <p:nvPr/>
        </p:nvCxnSpPr>
        <p:spPr>
          <a:xfrm>
            <a:off x="2771800" y="5013176"/>
            <a:ext cx="2664296" cy="360040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線コネクタ 40"/>
          <p:cNvCxnSpPr/>
          <p:nvPr/>
        </p:nvCxnSpPr>
        <p:spPr>
          <a:xfrm rot="5400000">
            <a:off x="3311860" y="4257092"/>
            <a:ext cx="1656184" cy="0"/>
          </a:xfrm>
          <a:prstGeom prst="line">
            <a:avLst/>
          </a:prstGeom>
          <a:ln w="53975"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テキスト ボックス 41"/>
          <p:cNvSpPr txBox="1"/>
          <p:nvPr/>
        </p:nvSpPr>
        <p:spPr>
          <a:xfrm>
            <a:off x="4427984" y="4797152"/>
            <a:ext cx="10021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最高</a:t>
            </a:r>
            <a:r>
              <a:rPr lang="en-US" altLang="ja-JP" sz="1200" b="1" dirty="0" smtClean="0"/>
              <a:t>7</a:t>
            </a:r>
            <a:r>
              <a:rPr lang="ja-JP" altLang="en-US" sz="1200" b="1" dirty="0" smtClean="0"/>
              <a:t>回まで</a:t>
            </a:r>
            <a:endParaRPr kumimoji="1" lang="ja-JP" altLang="en-US" sz="1200" b="1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sz="2000" dirty="0" smtClean="0"/>
              <a:t>到達失敗時のパケットハンドシェイクの方法（</a:t>
            </a:r>
            <a:r>
              <a:rPr lang="en-US" altLang="ja-JP" sz="2000" dirty="0" smtClean="0"/>
              <a:t>SYN+ACK</a:t>
            </a:r>
            <a:r>
              <a:rPr lang="ja-JP" altLang="en-US" sz="2000" dirty="0" smtClean="0"/>
              <a:t>失敗時）</a:t>
            </a:r>
            <a:endParaRPr kumimoji="1" lang="ja-JP" altLang="en-US" sz="2000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259632" y="1484784"/>
            <a:ext cx="669830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・子機からの</a:t>
            </a:r>
            <a:r>
              <a:rPr lang="en-US" altLang="ja-JP" sz="1200" b="1" dirty="0" smtClean="0"/>
              <a:t>SYN</a:t>
            </a:r>
            <a:r>
              <a:rPr lang="ja-JP" altLang="en-US" sz="1200" b="1" dirty="0" smtClean="0"/>
              <a:t>を受け取り、</a:t>
            </a:r>
            <a:r>
              <a:rPr lang="en-US" altLang="ja-JP" sz="1200" b="1" dirty="0" smtClean="0"/>
              <a:t>SYN+ACK</a:t>
            </a:r>
            <a:r>
              <a:rPr lang="ja-JP" altLang="en-US" sz="1200" b="1" dirty="0" smtClean="0"/>
              <a:t>を返しても、子機から</a:t>
            </a:r>
            <a:r>
              <a:rPr lang="en-US" altLang="ja-JP" sz="1200" b="1" dirty="0" smtClean="0"/>
              <a:t>SYN</a:t>
            </a:r>
            <a:r>
              <a:rPr lang="ja-JP" altLang="en-US" sz="1200" b="1" dirty="0" smtClean="0"/>
              <a:t>が来た場合は、再度</a:t>
            </a:r>
            <a:r>
              <a:rPr lang="en-US" altLang="ja-JP" sz="1200" b="1" dirty="0" smtClean="0"/>
              <a:t>SYN+ACK</a:t>
            </a:r>
            <a:r>
              <a:rPr lang="ja-JP" altLang="en-US" sz="1200" b="1" dirty="0" smtClean="0"/>
              <a:t>を返す。</a:t>
            </a:r>
            <a:endParaRPr kumimoji="1" lang="ja-JP" altLang="en-US" sz="1200" b="1" dirty="0"/>
          </a:p>
        </p:txBody>
      </p:sp>
      <p:cxnSp>
        <p:nvCxnSpPr>
          <p:cNvPr id="7" name="直線矢印コネクタ 6"/>
          <p:cNvCxnSpPr/>
          <p:nvPr/>
        </p:nvCxnSpPr>
        <p:spPr>
          <a:xfrm rot="5400000">
            <a:off x="718778" y="4545124"/>
            <a:ext cx="3673202" cy="794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矢印コネクタ 7"/>
          <p:cNvCxnSpPr/>
          <p:nvPr/>
        </p:nvCxnSpPr>
        <p:spPr>
          <a:xfrm rot="5400000">
            <a:off x="4031543" y="4689537"/>
            <a:ext cx="3673202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テキスト ボックス 8"/>
          <p:cNvSpPr txBox="1"/>
          <p:nvPr/>
        </p:nvSpPr>
        <p:spPr>
          <a:xfrm>
            <a:off x="2339752" y="2204864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子機</a:t>
            </a:r>
            <a:endParaRPr kumimoji="1" lang="ja-JP" altLang="en-US" sz="12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5652120" y="2204864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b="1" dirty="0" smtClean="0"/>
              <a:t>親機</a:t>
            </a:r>
            <a:endParaRPr kumimoji="1" lang="ja-JP" altLang="en-US" sz="1200" b="1" dirty="0"/>
          </a:p>
        </p:txBody>
      </p:sp>
      <p:cxnSp>
        <p:nvCxnSpPr>
          <p:cNvPr id="11" name="直線矢印コネクタ 10"/>
          <p:cNvCxnSpPr/>
          <p:nvPr/>
        </p:nvCxnSpPr>
        <p:spPr>
          <a:xfrm>
            <a:off x="2699792" y="2924944"/>
            <a:ext cx="2880320" cy="360040"/>
          </a:xfrm>
          <a:prstGeom prst="straightConnector1">
            <a:avLst/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/>
          <p:cNvSpPr txBox="1"/>
          <p:nvPr/>
        </p:nvSpPr>
        <p:spPr>
          <a:xfrm>
            <a:off x="3923928" y="2708920"/>
            <a:ext cx="43499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</a:t>
            </a:r>
            <a:endParaRPr kumimoji="1" lang="ja-JP" altLang="en-US" sz="1200" b="1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1619672" y="2492896"/>
            <a:ext cx="83734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SYN_SENT</a:t>
            </a:r>
            <a:endParaRPr kumimoji="1" lang="ja-JP" altLang="en-US" sz="1200" b="1" dirty="0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6084168" y="2564904"/>
            <a:ext cx="6160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LISTEN</a:t>
            </a:r>
            <a:endParaRPr kumimoji="1" lang="ja-JP" altLang="en-US" sz="1200" b="1" dirty="0"/>
          </a:p>
        </p:txBody>
      </p:sp>
      <p:cxnSp>
        <p:nvCxnSpPr>
          <p:cNvPr id="15" name="直線矢印コネクタ 14"/>
          <p:cNvCxnSpPr/>
          <p:nvPr/>
        </p:nvCxnSpPr>
        <p:spPr>
          <a:xfrm rot="5400000">
            <a:off x="1332434" y="3573016"/>
            <a:ext cx="1583382" cy="7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乗算記号 15"/>
          <p:cNvSpPr/>
          <p:nvPr/>
        </p:nvSpPr>
        <p:spPr>
          <a:xfrm>
            <a:off x="3995936" y="3573016"/>
            <a:ext cx="576064" cy="576064"/>
          </a:xfrm>
          <a:prstGeom prst="mathMultiply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7" name="直線矢印コネクタ 16"/>
          <p:cNvCxnSpPr/>
          <p:nvPr/>
        </p:nvCxnSpPr>
        <p:spPr>
          <a:xfrm rot="5400000">
            <a:off x="6120172" y="3104170"/>
            <a:ext cx="50405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 rot="10800000" flipV="1">
            <a:off x="2843808" y="3573016"/>
            <a:ext cx="2736304" cy="576064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テキスト ボックス 20"/>
          <p:cNvSpPr txBox="1"/>
          <p:nvPr/>
        </p:nvSpPr>
        <p:spPr>
          <a:xfrm>
            <a:off x="3059832" y="4293096"/>
            <a:ext cx="24724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b="1" dirty="0" smtClean="0"/>
              <a:t>子機から</a:t>
            </a:r>
            <a:r>
              <a:rPr kumimoji="1" lang="en-US" altLang="ja-JP" sz="1200" b="1" dirty="0" smtClean="0"/>
              <a:t>SYN</a:t>
            </a:r>
            <a:r>
              <a:rPr kumimoji="1" lang="ja-JP" altLang="en-US" sz="1200" b="1" dirty="0" smtClean="0"/>
              <a:t>が送られて来るたびに</a:t>
            </a:r>
            <a:endParaRPr kumimoji="1" lang="en-US" altLang="ja-JP" sz="1200" b="1" dirty="0" smtClean="0"/>
          </a:p>
          <a:p>
            <a:r>
              <a:rPr lang="ja-JP" altLang="en-US" sz="1200" b="1" dirty="0" smtClean="0"/>
              <a:t>送信する。</a:t>
            </a:r>
            <a:endParaRPr kumimoji="1" lang="ja-JP" altLang="en-US" sz="1200" b="1" dirty="0"/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3059832" y="3573016"/>
            <a:ext cx="7698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SYN+ACK</a:t>
            </a:r>
            <a:endParaRPr kumimoji="1" lang="ja-JP" altLang="en-US" sz="1200" b="1" dirty="0"/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6012160" y="3356992"/>
            <a:ext cx="8682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 smtClean="0"/>
              <a:t>SYN_RCVD</a:t>
            </a:r>
            <a:endParaRPr kumimoji="1" lang="ja-JP" altLang="en-US" sz="1200" b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1364</TotalTime>
  <Words>564</Words>
  <Application>Microsoft Office PowerPoint</Application>
  <PresentationFormat>画面に合わせる (4:3)</PresentationFormat>
  <Paragraphs>171</Paragraphs>
  <Slides>10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1" baseType="lpstr">
      <vt:lpstr>Office テーマ</vt:lpstr>
      <vt:lpstr>スライド 1</vt:lpstr>
      <vt:lpstr>スライド 2</vt:lpstr>
      <vt:lpstr>スライド 3</vt:lpstr>
      <vt:lpstr>スライド 4</vt:lpstr>
      <vt:lpstr>スライド 5</vt:lpstr>
      <vt:lpstr>TX側の送信パケット</vt:lpstr>
      <vt:lpstr>パケットハンドシェイクの方法</vt:lpstr>
      <vt:lpstr>到達失敗時のパケットハンドシェイクの方法（SYN失敗時）</vt:lpstr>
      <vt:lpstr>到達失敗時のパケットハンドシェイクの方法（SYN+ACK失敗時）</vt:lpstr>
      <vt:lpstr>送信時キャリアセンス検知時のランダム待ち時間機能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kmaehara</dc:creator>
  <cp:lastModifiedBy>kmaehara</cp:lastModifiedBy>
  <cp:revision>85</cp:revision>
  <dcterms:created xsi:type="dcterms:W3CDTF">2011-02-14T02:37:28Z</dcterms:created>
  <dcterms:modified xsi:type="dcterms:W3CDTF">2011-03-08T07:07:52Z</dcterms:modified>
</cp:coreProperties>
</file>

<file path=docProps/thumbnail.jpeg>
</file>