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71" r:id="rId7"/>
    <p:sldId id="275" r:id="rId8"/>
    <p:sldId id="268" r:id="rId9"/>
    <p:sldId id="270" r:id="rId10"/>
    <p:sldId id="272" r:id="rId11"/>
    <p:sldId id="262" r:id="rId12"/>
    <p:sldId id="276" r:id="rId13"/>
    <p:sldId id="277" r:id="rId14"/>
    <p:sldId id="263" r:id="rId15"/>
    <p:sldId id="264" r:id="rId16"/>
    <p:sldId id="265" r:id="rId17"/>
    <p:sldId id="269" r:id="rId18"/>
    <p:sldId id="274" r:id="rId19"/>
    <p:sldId id="278" r:id="rId2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5059" autoAdjust="0"/>
  </p:normalViewPr>
  <p:slideViewPr>
    <p:cSldViewPr>
      <p:cViewPr>
        <p:scale>
          <a:sx n="66" d="100"/>
          <a:sy n="66" d="100"/>
        </p:scale>
        <p:origin x="-1530"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 Id="rId5" Type="http://schemas.openxmlformats.org/officeDocument/2006/relationships/image" Target="../media/image13.emf"/><Relationship Id="rId4"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C93A195F-0C2A-4A7F-868A-4AA5E06B9A85}" type="datetimeFigureOut">
              <a:rPr kumimoji="1" lang="ja-JP" altLang="en-US" smtClean="0"/>
              <a:pPr/>
              <a:t>2011/5/18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D5E600DE-766F-4F79-945A-922B61E272D8}"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5E600DE-766F-4F79-945A-922B61E272D8}" type="slidenum">
              <a:rPr kumimoji="1" lang="ja-JP" altLang="en-US" smtClean="0"/>
              <a:pPr/>
              <a:t>18</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E2FAB57-14F9-4277-A4AC-D94ACFD9CB14}" type="datetimeFigureOut">
              <a:rPr kumimoji="1" lang="ja-JP" altLang="en-US" smtClean="0"/>
              <a:pPr/>
              <a:t>2011/5/18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49445C2-494A-4BC6-A31E-B55E0DD8C8E9}"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FAB57-14F9-4277-A4AC-D94ACFD9CB14}" type="datetimeFigureOut">
              <a:rPr kumimoji="1" lang="ja-JP" altLang="en-US" smtClean="0"/>
              <a:pPr/>
              <a:t>2011/5/18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445C2-494A-4BC6-A31E-B55E0DD8C8E9}"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Office_Excel_______7.xls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package" Target="../embeddings/Microsoft_Office_Excel_______8.xls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Office_Excel_______9.xlsx"/><Relationship Id="rId7" Type="http://schemas.openxmlformats.org/officeDocument/2006/relationships/package" Target="../embeddings/Microsoft_Office_Excel_______13.xlsx"/><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package" Target="../embeddings/Microsoft_Office_Excel_______12.xlsx"/><Relationship Id="rId5" Type="http://schemas.openxmlformats.org/officeDocument/2006/relationships/package" Target="../embeddings/Microsoft_Office_Excel_______11.xlsx"/><Relationship Id="rId4" Type="http://schemas.openxmlformats.org/officeDocument/2006/relationships/package" Target="../embeddings/Microsoft_Office_Excel_______10.xls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package" Target="../embeddings/Microsoft_Office_Excel_______14.xlsx"/></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Excel_______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Excel_______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Office_Excel_______3.xls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Excel_______4.xlsx"/></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Excel_______5.xlsx"/><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Microsoft_Office_Excel_______6.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kumimoji="1" lang="ja-JP" altLang="en-US"/>
          </a:p>
        </p:txBody>
      </p:sp>
      <p:sp>
        <p:nvSpPr>
          <p:cNvPr id="3" name="サブタイトル 2"/>
          <p:cNvSpPr>
            <a:spLocks noGrp="1"/>
          </p:cNvSpPr>
          <p:nvPr>
            <p:ph type="subTitle" idx="1"/>
          </p:nvPr>
        </p:nvSpPr>
        <p:spPr/>
        <p:txBody>
          <a:bodyPr/>
          <a:lstStyle/>
          <a:p>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2736304" cy="1143000"/>
          </a:xfrm>
        </p:spPr>
        <p:txBody>
          <a:bodyPr>
            <a:normAutofit/>
          </a:bodyPr>
          <a:lstStyle/>
          <a:p>
            <a:pPr algn="l"/>
            <a:r>
              <a:rPr kumimoji="1" lang="ja-JP" altLang="en-US" sz="1600" dirty="0" smtClean="0"/>
              <a:t>子機</a:t>
            </a:r>
            <a:r>
              <a:rPr kumimoji="1" lang="en-US" altLang="ja-JP" sz="1600" dirty="0" smtClean="0"/>
              <a:t>RX</a:t>
            </a:r>
            <a:r>
              <a:rPr lang="ja-JP" altLang="en-US" sz="1600" dirty="0" smtClean="0"/>
              <a:t>時</a:t>
            </a:r>
            <a:r>
              <a:rPr kumimoji="1" lang="ja-JP" altLang="en-US" sz="1600" dirty="0" smtClean="0"/>
              <a:t>の受信パケット</a:t>
            </a:r>
            <a:endParaRPr kumimoji="1" lang="ja-JP" altLang="en-US" sz="1600" dirty="0"/>
          </a:p>
        </p:txBody>
      </p:sp>
      <p:graphicFrame>
        <p:nvGraphicFramePr>
          <p:cNvPr id="1028" name="Object 4"/>
          <p:cNvGraphicFramePr>
            <a:graphicFrameLocks noChangeAspect="1"/>
          </p:cNvGraphicFramePr>
          <p:nvPr/>
        </p:nvGraphicFramePr>
        <p:xfrm>
          <a:off x="684213" y="981075"/>
          <a:ext cx="2187575" cy="360363"/>
        </p:xfrm>
        <a:graphic>
          <a:graphicData uri="http://schemas.openxmlformats.org/presentationml/2006/ole">
            <p:oleObj spid="_x0000_s28674" name="ワークシート" r:id="rId3" imgW="1504920" imgH="247529" progId="Excel.Sheet.12">
              <p:embed/>
            </p:oleObj>
          </a:graphicData>
        </a:graphic>
      </p:graphicFrame>
      <p:cxnSp>
        <p:nvCxnSpPr>
          <p:cNvPr id="10" name="直線コネクタ 9"/>
          <p:cNvCxnSpPr/>
          <p:nvPr/>
        </p:nvCxnSpPr>
        <p:spPr>
          <a:xfrm>
            <a:off x="2123728" y="980728"/>
            <a:ext cx="11521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16200000" flipH="1">
            <a:off x="1187624" y="2276872"/>
            <a:ext cx="2880320" cy="1008112"/>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8677" name="Object 5"/>
          <p:cNvGraphicFramePr>
            <a:graphicFrameLocks noChangeAspect="1"/>
          </p:cNvGraphicFramePr>
          <p:nvPr/>
        </p:nvGraphicFramePr>
        <p:xfrm>
          <a:off x="3132138" y="981075"/>
          <a:ext cx="5881687" cy="3290888"/>
        </p:xfrm>
        <a:graphic>
          <a:graphicData uri="http://schemas.openxmlformats.org/presentationml/2006/ole">
            <p:oleObj spid="_x0000_s28677" name="ワークシート" r:id="rId4" imgW="6181646" imgH="3457579" progId="Excel.Sheet.12">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パケットハンドシェイクの方法</a:t>
            </a:r>
            <a:endParaRPr kumimoji="1" lang="ja-JP" altLang="en-US" dirty="0"/>
          </a:p>
        </p:txBody>
      </p:sp>
      <p:cxnSp>
        <p:nvCxnSpPr>
          <p:cNvPr id="5" name="直線矢印コネクタ 4"/>
          <p:cNvCxnSpPr/>
          <p:nvPr/>
        </p:nvCxnSpPr>
        <p:spPr>
          <a:xfrm rot="5400000">
            <a:off x="466750" y="4293096"/>
            <a:ext cx="4177258" cy="79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a:off x="3743908" y="4401108"/>
            <a:ext cx="4249266" cy="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339752" y="1772816"/>
            <a:ext cx="492443" cy="276999"/>
          </a:xfrm>
          <a:prstGeom prst="rect">
            <a:avLst/>
          </a:prstGeom>
          <a:noFill/>
        </p:spPr>
        <p:txBody>
          <a:bodyPr wrap="none" rtlCol="0">
            <a:spAutoFit/>
          </a:bodyPr>
          <a:lstStyle/>
          <a:p>
            <a:r>
              <a:rPr lang="ja-JP" altLang="en-US" sz="1200" b="1" dirty="0" smtClean="0"/>
              <a:t>子機</a:t>
            </a:r>
            <a:endParaRPr kumimoji="1" lang="ja-JP" altLang="en-US" sz="1200" b="1" dirty="0"/>
          </a:p>
        </p:txBody>
      </p:sp>
      <p:sp>
        <p:nvSpPr>
          <p:cNvPr id="11" name="テキスト ボックス 10"/>
          <p:cNvSpPr txBox="1"/>
          <p:nvPr/>
        </p:nvSpPr>
        <p:spPr>
          <a:xfrm>
            <a:off x="5652120" y="1844824"/>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cxnSp>
        <p:nvCxnSpPr>
          <p:cNvPr id="14" name="直線矢印コネクタ 13"/>
          <p:cNvCxnSpPr/>
          <p:nvPr/>
        </p:nvCxnSpPr>
        <p:spPr>
          <a:xfrm>
            <a:off x="2627784" y="2852936"/>
            <a:ext cx="309634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3923928" y="2708920"/>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cxnSp>
        <p:nvCxnSpPr>
          <p:cNvPr id="16" name="直線矢印コネクタ 15"/>
          <p:cNvCxnSpPr/>
          <p:nvPr/>
        </p:nvCxnSpPr>
        <p:spPr>
          <a:xfrm rot="10800000" flipV="1">
            <a:off x="2627784" y="3645024"/>
            <a:ext cx="309634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3779912" y="3573016"/>
            <a:ext cx="840358" cy="276999"/>
          </a:xfrm>
          <a:prstGeom prst="rect">
            <a:avLst/>
          </a:prstGeom>
          <a:noFill/>
        </p:spPr>
        <p:txBody>
          <a:bodyPr wrap="none" rtlCol="0">
            <a:spAutoFit/>
          </a:bodyPr>
          <a:lstStyle/>
          <a:p>
            <a:r>
              <a:rPr kumimoji="1" lang="en-US" altLang="ja-JP" sz="1200" b="1" dirty="0" smtClean="0"/>
              <a:t>SYN + ACK</a:t>
            </a:r>
            <a:endParaRPr kumimoji="1" lang="ja-JP" altLang="en-US" sz="1200" b="1" dirty="0"/>
          </a:p>
        </p:txBody>
      </p:sp>
      <p:sp>
        <p:nvSpPr>
          <p:cNvPr id="21" name="テキスト ボックス 20"/>
          <p:cNvSpPr txBox="1"/>
          <p:nvPr/>
        </p:nvSpPr>
        <p:spPr>
          <a:xfrm>
            <a:off x="1619672" y="2492896"/>
            <a:ext cx="837345" cy="276999"/>
          </a:xfrm>
          <a:prstGeom prst="rect">
            <a:avLst/>
          </a:prstGeom>
          <a:noFill/>
        </p:spPr>
        <p:txBody>
          <a:bodyPr wrap="none" rtlCol="0">
            <a:spAutoFit/>
          </a:bodyPr>
          <a:lstStyle/>
          <a:p>
            <a:r>
              <a:rPr kumimoji="1" lang="en-US" altLang="ja-JP" sz="1200" b="1" dirty="0" smtClean="0"/>
              <a:t>SYN_SENT</a:t>
            </a:r>
            <a:endParaRPr kumimoji="1" lang="ja-JP" altLang="en-US" sz="1200" b="1" dirty="0"/>
          </a:p>
        </p:txBody>
      </p:sp>
      <p:sp>
        <p:nvSpPr>
          <p:cNvPr id="22" name="テキスト ボックス 21"/>
          <p:cNvSpPr txBox="1"/>
          <p:nvPr/>
        </p:nvSpPr>
        <p:spPr>
          <a:xfrm>
            <a:off x="6084168" y="2564904"/>
            <a:ext cx="616002" cy="276999"/>
          </a:xfrm>
          <a:prstGeom prst="rect">
            <a:avLst/>
          </a:prstGeom>
          <a:noFill/>
        </p:spPr>
        <p:txBody>
          <a:bodyPr wrap="none" rtlCol="0">
            <a:spAutoFit/>
          </a:bodyPr>
          <a:lstStyle/>
          <a:p>
            <a:r>
              <a:rPr kumimoji="1" lang="en-US" altLang="ja-JP" sz="1200" b="1" dirty="0" smtClean="0"/>
              <a:t>LISTEN</a:t>
            </a:r>
            <a:endParaRPr kumimoji="1" lang="ja-JP" altLang="en-US" sz="1200" b="1" dirty="0"/>
          </a:p>
        </p:txBody>
      </p:sp>
      <p:sp>
        <p:nvSpPr>
          <p:cNvPr id="23" name="テキスト ボックス 22"/>
          <p:cNvSpPr txBox="1"/>
          <p:nvPr/>
        </p:nvSpPr>
        <p:spPr>
          <a:xfrm>
            <a:off x="1475656" y="4437112"/>
            <a:ext cx="1023998" cy="276999"/>
          </a:xfrm>
          <a:prstGeom prst="rect">
            <a:avLst/>
          </a:prstGeom>
          <a:noFill/>
        </p:spPr>
        <p:txBody>
          <a:bodyPr wrap="none" rtlCol="0">
            <a:spAutoFit/>
          </a:bodyPr>
          <a:lstStyle/>
          <a:p>
            <a:r>
              <a:rPr kumimoji="1" lang="en-US" altLang="ja-JP" sz="1200" b="1" dirty="0" smtClean="0"/>
              <a:t>ESTABLISHED</a:t>
            </a:r>
            <a:endParaRPr kumimoji="1" lang="ja-JP" altLang="en-US" sz="1200" b="1" dirty="0"/>
          </a:p>
        </p:txBody>
      </p:sp>
      <p:sp>
        <p:nvSpPr>
          <p:cNvPr id="30" name="テキスト ボックス 29"/>
          <p:cNvSpPr txBox="1"/>
          <p:nvPr/>
        </p:nvSpPr>
        <p:spPr>
          <a:xfrm>
            <a:off x="6012160" y="3429000"/>
            <a:ext cx="868251" cy="276999"/>
          </a:xfrm>
          <a:prstGeom prst="rect">
            <a:avLst/>
          </a:prstGeom>
          <a:noFill/>
        </p:spPr>
        <p:txBody>
          <a:bodyPr wrap="none" rtlCol="0">
            <a:spAutoFit/>
          </a:bodyPr>
          <a:lstStyle/>
          <a:p>
            <a:r>
              <a:rPr kumimoji="1" lang="en-US" altLang="ja-JP" sz="1200" b="1" dirty="0" smtClean="0"/>
              <a:t>SYN_RCVD</a:t>
            </a:r>
            <a:endParaRPr kumimoji="1" lang="ja-JP" altLang="en-US" sz="1200" b="1" dirty="0"/>
          </a:p>
        </p:txBody>
      </p:sp>
      <p:cxnSp>
        <p:nvCxnSpPr>
          <p:cNvPr id="31" name="直線矢印コネクタ 30"/>
          <p:cNvCxnSpPr/>
          <p:nvPr/>
        </p:nvCxnSpPr>
        <p:spPr>
          <a:xfrm rot="5400000">
            <a:off x="1332434" y="3573016"/>
            <a:ext cx="158338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rot="16200000" flipH="1">
            <a:off x="6084167" y="3140967"/>
            <a:ext cx="720080" cy="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角丸四角形 72"/>
          <p:cNvSpPr/>
          <p:nvPr/>
        </p:nvSpPr>
        <p:spPr>
          <a:xfrm>
            <a:off x="755576" y="2060848"/>
            <a:ext cx="7488832" cy="446449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116632"/>
            <a:ext cx="8229600" cy="1143000"/>
          </a:xfrm>
        </p:spPr>
        <p:txBody>
          <a:bodyPr>
            <a:normAutofit/>
          </a:bodyPr>
          <a:lstStyle/>
          <a:p>
            <a:r>
              <a:rPr lang="ja-JP" altLang="en-US" sz="2000" dirty="0" smtClean="0"/>
              <a:t>パケット再送手順</a:t>
            </a:r>
            <a:endParaRPr kumimoji="1" lang="ja-JP" altLang="en-US" sz="2000" dirty="0"/>
          </a:p>
        </p:txBody>
      </p:sp>
      <p:sp>
        <p:nvSpPr>
          <p:cNvPr id="24" name="テキスト ボックス 23"/>
          <p:cNvSpPr txBox="1"/>
          <p:nvPr/>
        </p:nvSpPr>
        <p:spPr>
          <a:xfrm>
            <a:off x="1043608" y="980728"/>
            <a:ext cx="3230372" cy="276999"/>
          </a:xfrm>
          <a:prstGeom prst="rect">
            <a:avLst/>
          </a:prstGeom>
          <a:noFill/>
        </p:spPr>
        <p:txBody>
          <a:bodyPr wrap="none" rtlCol="0">
            <a:spAutoFit/>
          </a:bodyPr>
          <a:lstStyle/>
          <a:p>
            <a:r>
              <a:rPr lang="ja-JP" altLang="en-US" sz="1200" b="1" dirty="0" smtClean="0"/>
              <a:t>・イベント発生時の</a:t>
            </a:r>
            <a:r>
              <a:rPr lang="en-US" altLang="ja-JP" sz="1200" b="1" dirty="0" smtClean="0"/>
              <a:t>1</a:t>
            </a:r>
            <a:r>
              <a:rPr lang="ja-JP" altLang="en-US" sz="1200" b="1" dirty="0" smtClean="0"/>
              <a:t>回分のパケットは約</a:t>
            </a:r>
            <a:r>
              <a:rPr lang="en-US" altLang="ja-JP" sz="1200" b="1" dirty="0" smtClean="0"/>
              <a:t>15msec</a:t>
            </a:r>
            <a:endParaRPr kumimoji="1" lang="ja-JP" altLang="en-US" sz="1200" b="1" dirty="0"/>
          </a:p>
        </p:txBody>
      </p:sp>
      <p:sp>
        <p:nvSpPr>
          <p:cNvPr id="23" name="テキスト ボックス 22"/>
          <p:cNvSpPr txBox="1"/>
          <p:nvPr/>
        </p:nvSpPr>
        <p:spPr>
          <a:xfrm>
            <a:off x="1043608" y="1268760"/>
            <a:ext cx="8050602" cy="276999"/>
          </a:xfrm>
          <a:prstGeom prst="rect">
            <a:avLst/>
          </a:prstGeom>
          <a:noFill/>
        </p:spPr>
        <p:txBody>
          <a:bodyPr wrap="none" rtlCol="0">
            <a:spAutoFit/>
          </a:bodyPr>
          <a:lstStyle/>
          <a:p>
            <a:r>
              <a:rPr lang="ja-JP" altLang="en-US" sz="1200" b="1" dirty="0" smtClean="0"/>
              <a:t>・再送リトライは合計</a:t>
            </a:r>
            <a:r>
              <a:rPr lang="en-US" altLang="ja-JP" sz="1200" b="1" dirty="0" smtClean="0"/>
              <a:t>7</a:t>
            </a:r>
            <a:r>
              <a:rPr lang="ja-JP" altLang="en-US" sz="1200" b="1" dirty="0" smtClean="0"/>
              <a:t>回繰り返し、これでも親機から応答がない場合は、</a:t>
            </a:r>
            <a:r>
              <a:rPr lang="en-US" altLang="ja-JP" sz="1200" b="1" dirty="0" smtClean="0"/>
              <a:t>2</a:t>
            </a:r>
            <a:r>
              <a:rPr lang="ja-JP" altLang="en-US" sz="1200" b="1" dirty="0" smtClean="0"/>
              <a:t>秒間の休止後さらに再送リトライを繰り返します。</a:t>
            </a:r>
            <a:endParaRPr kumimoji="1" lang="ja-JP" altLang="en-US" sz="1200" b="1" dirty="0"/>
          </a:p>
        </p:txBody>
      </p:sp>
      <p:grpSp>
        <p:nvGrpSpPr>
          <p:cNvPr id="202" name="グループ化 201"/>
          <p:cNvGrpSpPr/>
          <p:nvPr/>
        </p:nvGrpSpPr>
        <p:grpSpPr>
          <a:xfrm>
            <a:off x="1403648" y="3429000"/>
            <a:ext cx="6264696" cy="498681"/>
            <a:chOff x="1331640" y="2633552"/>
            <a:chExt cx="8204748" cy="653112"/>
          </a:xfrm>
        </p:grpSpPr>
        <p:sp>
          <p:nvSpPr>
            <p:cNvPr id="60" name="正方形/長方形 59"/>
            <p:cNvSpPr/>
            <p:nvPr/>
          </p:nvSpPr>
          <p:spPr>
            <a:xfrm>
              <a:off x="1331640"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p:cNvSpPr/>
            <p:nvPr/>
          </p:nvSpPr>
          <p:spPr>
            <a:xfrm>
              <a:off x="1479820"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p:cNvSpPr/>
            <p:nvPr/>
          </p:nvSpPr>
          <p:spPr>
            <a:xfrm>
              <a:off x="1624712"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p:cNvSpPr/>
            <p:nvPr/>
          </p:nvSpPr>
          <p:spPr>
            <a:xfrm>
              <a:off x="1772892"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p:cNvSpPr/>
            <p:nvPr/>
          </p:nvSpPr>
          <p:spPr>
            <a:xfrm>
              <a:off x="1925292"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p:cNvSpPr/>
            <p:nvPr/>
          </p:nvSpPr>
          <p:spPr>
            <a:xfrm>
              <a:off x="2073472"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p:cNvSpPr/>
            <p:nvPr/>
          </p:nvSpPr>
          <p:spPr>
            <a:xfrm>
              <a:off x="2218364"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p:cNvSpPr/>
            <p:nvPr/>
          </p:nvSpPr>
          <p:spPr>
            <a:xfrm>
              <a:off x="2534024"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p:cNvSpPr/>
            <p:nvPr/>
          </p:nvSpPr>
          <p:spPr>
            <a:xfrm>
              <a:off x="2682204"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p:cNvSpPr/>
            <p:nvPr/>
          </p:nvSpPr>
          <p:spPr>
            <a:xfrm>
              <a:off x="2827096" y="263524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p:cNvSpPr/>
            <p:nvPr/>
          </p:nvSpPr>
          <p:spPr>
            <a:xfrm>
              <a:off x="2975276" y="263524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p:cNvSpPr/>
            <p:nvPr/>
          </p:nvSpPr>
          <p:spPr>
            <a:xfrm>
              <a:off x="3127676"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p:cNvSpPr/>
            <p:nvPr/>
          </p:nvSpPr>
          <p:spPr>
            <a:xfrm>
              <a:off x="3275856"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p:cNvSpPr/>
            <p:nvPr/>
          </p:nvSpPr>
          <p:spPr>
            <a:xfrm>
              <a:off x="3420748"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p:cNvSpPr/>
            <p:nvPr/>
          </p:nvSpPr>
          <p:spPr>
            <a:xfrm>
              <a:off x="3707904"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p:cNvSpPr/>
            <p:nvPr/>
          </p:nvSpPr>
          <p:spPr>
            <a:xfrm>
              <a:off x="3856084"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正方形/長方形 135"/>
            <p:cNvSpPr/>
            <p:nvPr/>
          </p:nvSpPr>
          <p:spPr>
            <a:xfrm>
              <a:off x="4000976"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正方形/長方形 137"/>
            <p:cNvSpPr/>
            <p:nvPr/>
          </p:nvSpPr>
          <p:spPr>
            <a:xfrm>
              <a:off x="4149156"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正方形/長方形 139"/>
            <p:cNvSpPr/>
            <p:nvPr/>
          </p:nvSpPr>
          <p:spPr>
            <a:xfrm>
              <a:off x="4301556"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正方形/長方形 141"/>
            <p:cNvSpPr/>
            <p:nvPr/>
          </p:nvSpPr>
          <p:spPr>
            <a:xfrm>
              <a:off x="4449736"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正方形/長方形 143"/>
            <p:cNvSpPr/>
            <p:nvPr/>
          </p:nvSpPr>
          <p:spPr>
            <a:xfrm>
              <a:off x="4594628"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正方形/長方形 145"/>
            <p:cNvSpPr/>
            <p:nvPr/>
          </p:nvSpPr>
          <p:spPr>
            <a:xfrm>
              <a:off x="4910288"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正方形/長方形 147"/>
            <p:cNvSpPr/>
            <p:nvPr/>
          </p:nvSpPr>
          <p:spPr>
            <a:xfrm>
              <a:off x="5058468"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正方形/長方形 149"/>
            <p:cNvSpPr/>
            <p:nvPr/>
          </p:nvSpPr>
          <p:spPr>
            <a:xfrm>
              <a:off x="5203360" y="263524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正方形/長方形 151"/>
            <p:cNvSpPr/>
            <p:nvPr/>
          </p:nvSpPr>
          <p:spPr>
            <a:xfrm>
              <a:off x="5351540" y="263524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正方形/長方形 153"/>
            <p:cNvSpPr/>
            <p:nvPr/>
          </p:nvSpPr>
          <p:spPr>
            <a:xfrm>
              <a:off x="5503940"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正方形/長方形 155"/>
            <p:cNvSpPr/>
            <p:nvPr/>
          </p:nvSpPr>
          <p:spPr>
            <a:xfrm>
              <a:off x="5652120"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正方形/長方形 157"/>
            <p:cNvSpPr/>
            <p:nvPr/>
          </p:nvSpPr>
          <p:spPr>
            <a:xfrm>
              <a:off x="5797012" y="263859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正方形/長方形 159"/>
            <p:cNvSpPr/>
            <p:nvPr/>
          </p:nvSpPr>
          <p:spPr>
            <a:xfrm>
              <a:off x="6129384"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正方形/長方形 161"/>
            <p:cNvSpPr/>
            <p:nvPr/>
          </p:nvSpPr>
          <p:spPr>
            <a:xfrm>
              <a:off x="6277564"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正方形/長方形 163"/>
            <p:cNvSpPr/>
            <p:nvPr/>
          </p:nvSpPr>
          <p:spPr>
            <a:xfrm>
              <a:off x="6422456" y="263356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正方形/長方形 165"/>
            <p:cNvSpPr/>
            <p:nvPr/>
          </p:nvSpPr>
          <p:spPr>
            <a:xfrm>
              <a:off x="6570636" y="263356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正方形/長方形 167"/>
            <p:cNvSpPr/>
            <p:nvPr/>
          </p:nvSpPr>
          <p:spPr>
            <a:xfrm>
              <a:off x="6723036"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正方形/長方形 169"/>
            <p:cNvSpPr/>
            <p:nvPr/>
          </p:nvSpPr>
          <p:spPr>
            <a:xfrm>
              <a:off x="6871216"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正方形/長方形 171"/>
            <p:cNvSpPr/>
            <p:nvPr/>
          </p:nvSpPr>
          <p:spPr>
            <a:xfrm>
              <a:off x="7016108"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正方形/長方形 173"/>
            <p:cNvSpPr/>
            <p:nvPr/>
          </p:nvSpPr>
          <p:spPr>
            <a:xfrm>
              <a:off x="7303264"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正方形/長方形 175"/>
            <p:cNvSpPr/>
            <p:nvPr/>
          </p:nvSpPr>
          <p:spPr>
            <a:xfrm>
              <a:off x="7451444"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正方形/長方形 177"/>
            <p:cNvSpPr/>
            <p:nvPr/>
          </p:nvSpPr>
          <p:spPr>
            <a:xfrm>
              <a:off x="7596336"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正方形/長方形 179"/>
            <p:cNvSpPr/>
            <p:nvPr/>
          </p:nvSpPr>
          <p:spPr>
            <a:xfrm>
              <a:off x="7744516"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正方形/長方形 181"/>
            <p:cNvSpPr/>
            <p:nvPr/>
          </p:nvSpPr>
          <p:spPr>
            <a:xfrm>
              <a:off x="7896916" y="263355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正方形/長方形 183"/>
            <p:cNvSpPr/>
            <p:nvPr/>
          </p:nvSpPr>
          <p:spPr>
            <a:xfrm>
              <a:off x="8045096" y="263355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正方形/長方形 185"/>
            <p:cNvSpPr/>
            <p:nvPr/>
          </p:nvSpPr>
          <p:spPr>
            <a:xfrm>
              <a:off x="8189988"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正方形/長方形 187"/>
            <p:cNvSpPr/>
            <p:nvPr/>
          </p:nvSpPr>
          <p:spPr>
            <a:xfrm>
              <a:off x="8505648"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正方形/長方形 189"/>
            <p:cNvSpPr/>
            <p:nvPr/>
          </p:nvSpPr>
          <p:spPr>
            <a:xfrm>
              <a:off x="8653828"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正方形/長方形 191"/>
            <p:cNvSpPr/>
            <p:nvPr/>
          </p:nvSpPr>
          <p:spPr>
            <a:xfrm>
              <a:off x="8798720" y="263356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正方形/長方形 193"/>
            <p:cNvSpPr/>
            <p:nvPr/>
          </p:nvSpPr>
          <p:spPr>
            <a:xfrm>
              <a:off x="8946900" y="2633560"/>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正方形/長方形 195"/>
            <p:cNvSpPr/>
            <p:nvPr/>
          </p:nvSpPr>
          <p:spPr>
            <a:xfrm>
              <a:off x="9099300"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正方形/長方形 197"/>
            <p:cNvSpPr/>
            <p:nvPr/>
          </p:nvSpPr>
          <p:spPr>
            <a:xfrm>
              <a:off x="9247480" y="263523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正方形/長方形 199"/>
            <p:cNvSpPr/>
            <p:nvPr/>
          </p:nvSpPr>
          <p:spPr>
            <a:xfrm>
              <a:off x="9392372" y="2636912"/>
              <a:ext cx="144016" cy="6480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角丸四角形 72"/>
          <p:cNvSpPr/>
          <p:nvPr/>
        </p:nvSpPr>
        <p:spPr>
          <a:xfrm>
            <a:off x="611560" y="2204864"/>
            <a:ext cx="7488832" cy="446449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116632"/>
            <a:ext cx="8229600" cy="1143000"/>
          </a:xfrm>
        </p:spPr>
        <p:txBody>
          <a:bodyPr>
            <a:normAutofit/>
          </a:bodyPr>
          <a:lstStyle/>
          <a:p>
            <a:r>
              <a:rPr lang="ja-JP" altLang="en-US" sz="2000" dirty="0" smtClean="0"/>
              <a:t>キャリアセンス検知時</a:t>
            </a:r>
            <a:endParaRPr kumimoji="1" lang="ja-JP" altLang="en-US" sz="2000" dirty="0"/>
          </a:p>
        </p:txBody>
      </p:sp>
      <p:cxnSp>
        <p:nvCxnSpPr>
          <p:cNvPr id="5" name="直線矢印コネクタ 4"/>
          <p:cNvCxnSpPr/>
          <p:nvPr/>
        </p:nvCxnSpPr>
        <p:spPr>
          <a:xfrm rot="5400000">
            <a:off x="718778" y="4545124"/>
            <a:ext cx="3673202" cy="79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a:off x="4031543" y="4689537"/>
            <a:ext cx="367320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339752" y="2348880"/>
            <a:ext cx="492443" cy="276999"/>
          </a:xfrm>
          <a:prstGeom prst="rect">
            <a:avLst/>
          </a:prstGeom>
          <a:noFill/>
        </p:spPr>
        <p:txBody>
          <a:bodyPr wrap="none" rtlCol="0">
            <a:spAutoFit/>
          </a:bodyPr>
          <a:lstStyle/>
          <a:p>
            <a:r>
              <a:rPr lang="ja-JP" altLang="en-US" sz="1200" b="1" dirty="0" smtClean="0"/>
              <a:t>子機</a:t>
            </a:r>
            <a:endParaRPr kumimoji="1" lang="ja-JP" altLang="en-US" sz="1200" b="1" dirty="0"/>
          </a:p>
        </p:txBody>
      </p:sp>
      <p:sp>
        <p:nvSpPr>
          <p:cNvPr id="11" name="テキスト ボックス 10"/>
          <p:cNvSpPr txBox="1"/>
          <p:nvPr/>
        </p:nvSpPr>
        <p:spPr>
          <a:xfrm>
            <a:off x="5652120" y="2348880"/>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cxnSp>
        <p:nvCxnSpPr>
          <p:cNvPr id="14" name="直線矢印コネクタ 13"/>
          <p:cNvCxnSpPr>
            <a:stCxn id="30" idx="3"/>
          </p:cNvCxnSpPr>
          <p:nvPr/>
        </p:nvCxnSpPr>
        <p:spPr>
          <a:xfrm>
            <a:off x="3419872" y="2950205"/>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3923928" y="2492896"/>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21" name="テキスト ボックス 20"/>
          <p:cNvSpPr txBox="1"/>
          <p:nvPr/>
        </p:nvSpPr>
        <p:spPr>
          <a:xfrm>
            <a:off x="1619672" y="2636912"/>
            <a:ext cx="837345" cy="276999"/>
          </a:xfrm>
          <a:prstGeom prst="rect">
            <a:avLst/>
          </a:prstGeom>
          <a:noFill/>
        </p:spPr>
        <p:txBody>
          <a:bodyPr wrap="none" rtlCol="0">
            <a:spAutoFit/>
          </a:bodyPr>
          <a:lstStyle/>
          <a:p>
            <a:r>
              <a:rPr kumimoji="1" lang="en-US" altLang="ja-JP" sz="1200" b="1" dirty="0" smtClean="0"/>
              <a:t>SYN_SENT</a:t>
            </a:r>
            <a:endParaRPr kumimoji="1" lang="ja-JP" altLang="en-US" sz="1200" b="1" dirty="0"/>
          </a:p>
        </p:txBody>
      </p:sp>
      <p:sp>
        <p:nvSpPr>
          <p:cNvPr id="22" name="テキスト ボックス 21"/>
          <p:cNvSpPr txBox="1"/>
          <p:nvPr/>
        </p:nvSpPr>
        <p:spPr>
          <a:xfrm>
            <a:off x="6084168" y="2564904"/>
            <a:ext cx="616002" cy="276999"/>
          </a:xfrm>
          <a:prstGeom prst="rect">
            <a:avLst/>
          </a:prstGeom>
          <a:noFill/>
        </p:spPr>
        <p:txBody>
          <a:bodyPr wrap="none" rtlCol="0">
            <a:spAutoFit/>
          </a:bodyPr>
          <a:lstStyle/>
          <a:p>
            <a:r>
              <a:rPr kumimoji="1" lang="en-US" altLang="ja-JP" sz="1200" b="1" dirty="0" smtClean="0"/>
              <a:t>LISTEN</a:t>
            </a:r>
            <a:endParaRPr kumimoji="1" lang="ja-JP" altLang="en-US" sz="1200" b="1" dirty="0"/>
          </a:p>
        </p:txBody>
      </p:sp>
      <p:cxnSp>
        <p:nvCxnSpPr>
          <p:cNvPr id="31" name="直線矢印コネクタ 30"/>
          <p:cNvCxnSpPr/>
          <p:nvPr/>
        </p:nvCxnSpPr>
        <p:spPr>
          <a:xfrm rot="5400000">
            <a:off x="1439652" y="3681028"/>
            <a:ext cx="136815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rot="5400000">
            <a:off x="5580906" y="3644230"/>
            <a:ext cx="158338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1259632" y="980728"/>
            <a:ext cx="7201267" cy="461665"/>
          </a:xfrm>
          <a:prstGeom prst="rect">
            <a:avLst/>
          </a:prstGeom>
          <a:noFill/>
        </p:spPr>
        <p:txBody>
          <a:bodyPr wrap="none" rtlCol="0">
            <a:spAutoFit/>
          </a:bodyPr>
          <a:lstStyle/>
          <a:p>
            <a:r>
              <a:rPr lang="ja-JP" altLang="en-US" sz="1200" b="1" dirty="0" smtClean="0"/>
              <a:t>・イベント発生時、キャリアセンスを検知した場合、</a:t>
            </a:r>
            <a:r>
              <a:rPr lang="en-US" altLang="ja-JP" sz="1200" b="1" dirty="0" smtClean="0"/>
              <a:t>SYN</a:t>
            </a:r>
            <a:r>
              <a:rPr lang="ja-JP" altLang="en-US" sz="1200" b="1" dirty="0" smtClean="0"/>
              <a:t>送信せず、</a:t>
            </a:r>
            <a:r>
              <a:rPr lang="en-US" altLang="ja-JP" sz="1200" b="1" dirty="0" smtClean="0"/>
              <a:t>200msec</a:t>
            </a:r>
            <a:r>
              <a:rPr lang="ja-JP" altLang="en-US" sz="1200" b="1" dirty="0" smtClean="0"/>
              <a:t>後改めてキャリアセンス確認を行い</a:t>
            </a:r>
            <a:endParaRPr lang="en-US" altLang="ja-JP" sz="1200" b="1" dirty="0" smtClean="0"/>
          </a:p>
          <a:p>
            <a:r>
              <a:rPr kumimoji="1" lang="ja-JP" altLang="en-US" sz="1200" b="1" dirty="0" smtClean="0"/>
              <a:t>　キャリアセンスなしの場合は、</a:t>
            </a:r>
            <a:r>
              <a:rPr kumimoji="1" lang="en-US" altLang="ja-JP" sz="1200" b="1" dirty="0" smtClean="0"/>
              <a:t>SYN</a:t>
            </a:r>
            <a:r>
              <a:rPr kumimoji="1" lang="ja-JP" altLang="en-US" sz="1200" b="1" dirty="0" smtClean="0"/>
              <a:t>を送信します。</a:t>
            </a:r>
            <a:endParaRPr kumimoji="1" lang="ja-JP" altLang="en-US" sz="1200" b="1" dirty="0"/>
          </a:p>
        </p:txBody>
      </p:sp>
      <p:sp>
        <p:nvSpPr>
          <p:cNvPr id="23" name="テキスト ボックス 22"/>
          <p:cNvSpPr txBox="1"/>
          <p:nvPr/>
        </p:nvSpPr>
        <p:spPr>
          <a:xfrm>
            <a:off x="1259632" y="1484784"/>
            <a:ext cx="7502375" cy="646331"/>
          </a:xfrm>
          <a:prstGeom prst="rect">
            <a:avLst/>
          </a:prstGeom>
          <a:noFill/>
        </p:spPr>
        <p:txBody>
          <a:bodyPr wrap="none" rtlCol="0">
            <a:spAutoFit/>
          </a:bodyPr>
          <a:lstStyle/>
          <a:p>
            <a:r>
              <a:rPr lang="ja-JP" altLang="en-US" sz="1200" b="1" dirty="0" smtClean="0"/>
              <a:t>・（例外）第</a:t>
            </a:r>
            <a:r>
              <a:rPr lang="en-US" altLang="ja-JP" sz="1200" b="1" dirty="0" smtClean="0"/>
              <a:t>1</a:t>
            </a:r>
            <a:r>
              <a:rPr lang="ja-JP" altLang="en-US" sz="1200" b="1" dirty="0" smtClean="0"/>
              <a:t>区でのパケットの再送信は最大</a:t>
            </a:r>
            <a:r>
              <a:rPr lang="en-US" altLang="ja-JP" sz="1200" b="1" dirty="0" smtClean="0"/>
              <a:t>7</a:t>
            </a:r>
            <a:r>
              <a:rPr lang="ja-JP" altLang="en-US" sz="1200" b="1" dirty="0" smtClean="0"/>
              <a:t>回実施し、それぞれの送信前にキャリアセンスチェックを実施します。</a:t>
            </a:r>
            <a:endParaRPr lang="en-US" altLang="ja-JP" sz="1200" b="1" dirty="0" smtClean="0"/>
          </a:p>
          <a:p>
            <a:r>
              <a:rPr kumimoji="1" lang="ja-JP" altLang="en-US" sz="1200" b="1" dirty="0" smtClean="0"/>
              <a:t>　もし第</a:t>
            </a:r>
            <a:r>
              <a:rPr kumimoji="1" lang="en-US" altLang="ja-JP" sz="1200" b="1" dirty="0" smtClean="0"/>
              <a:t>1</a:t>
            </a:r>
            <a:r>
              <a:rPr lang="ja-JP" altLang="en-US" sz="1200" b="1" dirty="0" smtClean="0"/>
              <a:t>区のパケット再送信時すべてでキャリアセンス検知が発生した場合は最後の</a:t>
            </a:r>
            <a:r>
              <a:rPr lang="en-US" altLang="ja-JP" sz="1200" b="1" dirty="0" smtClean="0"/>
              <a:t>7</a:t>
            </a:r>
            <a:r>
              <a:rPr lang="ja-JP" altLang="en-US" sz="1200" b="1" dirty="0" smtClean="0"/>
              <a:t>回目のみ強制的に</a:t>
            </a:r>
            <a:endParaRPr lang="en-US" altLang="ja-JP" sz="1200" b="1" dirty="0" smtClean="0"/>
          </a:p>
          <a:p>
            <a:r>
              <a:rPr kumimoji="1" lang="ja-JP" altLang="en-US" sz="1200" b="1" dirty="0" smtClean="0"/>
              <a:t>　パケットを送信します。</a:t>
            </a:r>
            <a:endParaRPr kumimoji="1" lang="ja-JP" altLang="en-US" sz="1200" b="1" dirty="0"/>
          </a:p>
        </p:txBody>
      </p:sp>
      <p:sp>
        <p:nvSpPr>
          <p:cNvPr id="26" name="円/楕円 25"/>
          <p:cNvSpPr/>
          <p:nvPr/>
        </p:nvSpPr>
        <p:spPr>
          <a:xfrm>
            <a:off x="2627784" y="2708920"/>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2605225" y="2780928"/>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cxnSp>
        <p:nvCxnSpPr>
          <p:cNvPr id="34" name="直線矢印コネクタ 33"/>
          <p:cNvCxnSpPr>
            <a:stCxn id="39" idx="3"/>
          </p:cNvCxnSpPr>
          <p:nvPr/>
        </p:nvCxnSpPr>
        <p:spPr>
          <a:xfrm>
            <a:off x="3419872" y="3475747"/>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37" name="円/楕円 36"/>
          <p:cNvSpPr/>
          <p:nvPr/>
        </p:nvSpPr>
        <p:spPr>
          <a:xfrm>
            <a:off x="2627784" y="3234462"/>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2605225" y="3306470"/>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cxnSp>
        <p:nvCxnSpPr>
          <p:cNvPr id="40" name="直線矢印コネクタ 39"/>
          <p:cNvCxnSpPr>
            <a:stCxn id="45" idx="3"/>
          </p:cNvCxnSpPr>
          <p:nvPr/>
        </p:nvCxnSpPr>
        <p:spPr>
          <a:xfrm>
            <a:off x="3419872" y="3979803"/>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44" name="円/楕円 43"/>
          <p:cNvSpPr/>
          <p:nvPr/>
        </p:nvSpPr>
        <p:spPr>
          <a:xfrm>
            <a:off x="2627784" y="3738518"/>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2605225" y="3810526"/>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cxnSp>
        <p:nvCxnSpPr>
          <p:cNvPr id="46" name="直線矢印コネクタ 45"/>
          <p:cNvCxnSpPr>
            <a:stCxn id="49" idx="3"/>
          </p:cNvCxnSpPr>
          <p:nvPr/>
        </p:nvCxnSpPr>
        <p:spPr>
          <a:xfrm>
            <a:off x="3419872" y="4505345"/>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47" name="乗算記号 46"/>
          <p:cNvSpPr/>
          <p:nvPr/>
        </p:nvSpPr>
        <p:spPr>
          <a:xfrm>
            <a:off x="3923928" y="4386590"/>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p:nvSpPr>
        <p:spPr>
          <a:xfrm>
            <a:off x="2627784" y="4264060"/>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2605225" y="4336068"/>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sp>
        <p:nvSpPr>
          <p:cNvPr id="50" name="乗算記号 49"/>
          <p:cNvSpPr/>
          <p:nvPr/>
        </p:nvSpPr>
        <p:spPr>
          <a:xfrm>
            <a:off x="3923928" y="3810526"/>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乗算記号 50"/>
          <p:cNvSpPr/>
          <p:nvPr/>
        </p:nvSpPr>
        <p:spPr>
          <a:xfrm>
            <a:off x="3923928" y="3306470"/>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乗算記号 51"/>
          <p:cNvSpPr/>
          <p:nvPr/>
        </p:nvSpPr>
        <p:spPr>
          <a:xfrm>
            <a:off x="3923928" y="2780928"/>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 name="直線矢印コネクタ 52"/>
          <p:cNvCxnSpPr>
            <a:stCxn id="55" idx="3"/>
          </p:cNvCxnSpPr>
          <p:nvPr/>
        </p:nvCxnSpPr>
        <p:spPr>
          <a:xfrm>
            <a:off x="3442431" y="5059923"/>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54" name="円/楕円 53"/>
          <p:cNvSpPr/>
          <p:nvPr/>
        </p:nvSpPr>
        <p:spPr>
          <a:xfrm>
            <a:off x="2650343" y="4818638"/>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2627784" y="4890646"/>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cxnSp>
        <p:nvCxnSpPr>
          <p:cNvPr id="56" name="直線矢印コネクタ 55"/>
          <p:cNvCxnSpPr>
            <a:stCxn id="58" idx="3"/>
          </p:cNvCxnSpPr>
          <p:nvPr/>
        </p:nvCxnSpPr>
        <p:spPr>
          <a:xfrm>
            <a:off x="3442431" y="5563979"/>
            <a:ext cx="432048" cy="46747"/>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57" name="円/楕円 56"/>
          <p:cNvSpPr/>
          <p:nvPr/>
        </p:nvSpPr>
        <p:spPr>
          <a:xfrm>
            <a:off x="2650343" y="5322694"/>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p:nvSpPr>
        <p:spPr>
          <a:xfrm>
            <a:off x="2627784" y="5394702"/>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cxnSp>
        <p:nvCxnSpPr>
          <p:cNvPr id="59" name="直線矢印コネクタ 58"/>
          <p:cNvCxnSpPr>
            <a:stCxn id="62" idx="3"/>
          </p:cNvCxnSpPr>
          <p:nvPr/>
        </p:nvCxnSpPr>
        <p:spPr>
          <a:xfrm>
            <a:off x="3442431" y="6068035"/>
            <a:ext cx="2353705" cy="241285"/>
          </a:xfrm>
          <a:prstGeom prst="straightConnector1">
            <a:avLst/>
          </a:prstGeom>
          <a:ln w="34925">
            <a:solidFill>
              <a:schemeClr val="accent1">
                <a:shade val="95000"/>
                <a:satMod val="10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1" name="円/楕円 60"/>
          <p:cNvSpPr/>
          <p:nvPr/>
        </p:nvSpPr>
        <p:spPr>
          <a:xfrm>
            <a:off x="2650343" y="5826750"/>
            <a:ext cx="792088" cy="360040"/>
          </a:xfrm>
          <a:prstGeom prst="ellipse">
            <a:avLst/>
          </a:prstGeom>
          <a:solidFill>
            <a:srgbClr val="FF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2627784" y="5898758"/>
            <a:ext cx="814647" cy="338554"/>
          </a:xfrm>
          <a:prstGeom prst="rect">
            <a:avLst/>
          </a:prstGeom>
          <a:noFill/>
        </p:spPr>
        <p:txBody>
          <a:bodyPr wrap="none" rtlCol="0">
            <a:spAutoFit/>
          </a:bodyPr>
          <a:lstStyle/>
          <a:p>
            <a:r>
              <a:rPr kumimoji="1" lang="ja-JP" altLang="en-US" sz="800" b="1" dirty="0" smtClean="0"/>
              <a:t>キャリアセンス</a:t>
            </a:r>
            <a:endParaRPr kumimoji="1" lang="en-US" altLang="ja-JP" sz="800" b="1" dirty="0" smtClean="0"/>
          </a:p>
          <a:p>
            <a:r>
              <a:rPr lang="ja-JP" altLang="en-US" sz="800" b="1" dirty="0" smtClean="0"/>
              <a:t>　　　　</a:t>
            </a:r>
            <a:r>
              <a:rPr lang="en-US" altLang="ja-JP" sz="800" b="1" dirty="0" smtClean="0"/>
              <a:t>NG</a:t>
            </a:r>
            <a:endParaRPr kumimoji="1" lang="ja-JP" altLang="en-US" sz="800" b="1" dirty="0"/>
          </a:p>
        </p:txBody>
      </p:sp>
      <p:sp>
        <p:nvSpPr>
          <p:cNvPr id="63" name="乗算記号 62"/>
          <p:cNvSpPr/>
          <p:nvPr/>
        </p:nvSpPr>
        <p:spPr>
          <a:xfrm>
            <a:off x="3946487" y="5394702"/>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乗算記号 63"/>
          <p:cNvSpPr/>
          <p:nvPr/>
        </p:nvSpPr>
        <p:spPr>
          <a:xfrm>
            <a:off x="3946487" y="4890646"/>
            <a:ext cx="432048" cy="432048"/>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ボックス 65"/>
          <p:cNvSpPr txBox="1"/>
          <p:nvPr/>
        </p:nvSpPr>
        <p:spPr>
          <a:xfrm>
            <a:off x="2555776" y="2996952"/>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67" name="テキスト ボックス 66"/>
          <p:cNvSpPr txBox="1"/>
          <p:nvPr/>
        </p:nvSpPr>
        <p:spPr>
          <a:xfrm>
            <a:off x="2500840" y="3512041"/>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68" name="テキスト ボックス 67"/>
          <p:cNvSpPr txBox="1"/>
          <p:nvPr/>
        </p:nvSpPr>
        <p:spPr>
          <a:xfrm>
            <a:off x="2555776" y="4016097"/>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69" name="テキスト ボックス 68"/>
          <p:cNvSpPr txBox="1"/>
          <p:nvPr/>
        </p:nvSpPr>
        <p:spPr>
          <a:xfrm>
            <a:off x="2555776" y="4581128"/>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70" name="テキスト ボックス 69"/>
          <p:cNvSpPr txBox="1"/>
          <p:nvPr/>
        </p:nvSpPr>
        <p:spPr>
          <a:xfrm>
            <a:off x="2555776" y="5085184"/>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71" name="テキスト ボックス 70"/>
          <p:cNvSpPr txBox="1"/>
          <p:nvPr/>
        </p:nvSpPr>
        <p:spPr>
          <a:xfrm>
            <a:off x="2555776" y="5589240"/>
            <a:ext cx="1063048" cy="276999"/>
          </a:xfrm>
          <a:prstGeom prst="rect">
            <a:avLst/>
          </a:prstGeom>
          <a:noFill/>
        </p:spPr>
        <p:txBody>
          <a:bodyPr wrap="none" rtlCol="0">
            <a:spAutoFit/>
          </a:bodyPr>
          <a:lstStyle/>
          <a:p>
            <a:r>
              <a:rPr kumimoji="1" lang="en-US" altLang="ja-JP" sz="1200" b="1" dirty="0" smtClean="0"/>
              <a:t>200msec wait</a:t>
            </a:r>
            <a:endParaRPr kumimoji="1" lang="ja-JP" altLang="en-US" sz="1200" b="1" dirty="0"/>
          </a:p>
        </p:txBody>
      </p:sp>
      <p:sp>
        <p:nvSpPr>
          <p:cNvPr id="74" name="テキスト ボックス 73"/>
          <p:cNvSpPr txBox="1"/>
          <p:nvPr/>
        </p:nvSpPr>
        <p:spPr>
          <a:xfrm>
            <a:off x="755576" y="6021288"/>
            <a:ext cx="1622560" cy="276999"/>
          </a:xfrm>
          <a:prstGeom prst="rect">
            <a:avLst/>
          </a:prstGeom>
          <a:noFill/>
        </p:spPr>
        <p:txBody>
          <a:bodyPr wrap="none" rtlCol="0">
            <a:spAutoFit/>
          </a:bodyPr>
          <a:lstStyle/>
          <a:p>
            <a:r>
              <a:rPr lang="ja-JP" altLang="en-US" sz="1200" b="1" dirty="0" smtClean="0"/>
              <a:t>例：第</a:t>
            </a:r>
            <a:r>
              <a:rPr lang="en-US" altLang="ja-JP" sz="1200" b="1" dirty="0" smtClean="0"/>
              <a:t>1</a:t>
            </a:r>
            <a:r>
              <a:rPr lang="ja-JP" altLang="en-US" sz="1200" b="1" dirty="0" smtClean="0"/>
              <a:t>区パケット送信</a:t>
            </a:r>
            <a:endParaRPr kumimoji="1" lang="ja-JP" altLang="en-US" sz="1200" b="1" dirty="0"/>
          </a:p>
        </p:txBody>
      </p:sp>
      <p:cxnSp>
        <p:nvCxnSpPr>
          <p:cNvPr id="75" name="直線矢印コネクタ 74"/>
          <p:cNvCxnSpPr/>
          <p:nvPr/>
        </p:nvCxnSpPr>
        <p:spPr>
          <a:xfrm rot="10800000" flipV="1">
            <a:off x="4860032" y="5661248"/>
            <a:ext cx="1152128" cy="432048"/>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8" name="テキスト ボックス 77"/>
          <p:cNvSpPr txBox="1"/>
          <p:nvPr/>
        </p:nvSpPr>
        <p:spPr>
          <a:xfrm>
            <a:off x="6084168" y="5445224"/>
            <a:ext cx="1997663" cy="646331"/>
          </a:xfrm>
          <a:prstGeom prst="rect">
            <a:avLst/>
          </a:prstGeom>
          <a:noFill/>
        </p:spPr>
        <p:txBody>
          <a:bodyPr wrap="none" rtlCol="0">
            <a:spAutoFit/>
          </a:bodyPr>
          <a:lstStyle/>
          <a:p>
            <a:r>
              <a:rPr kumimoji="1" lang="ja-JP" altLang="en-US" sz="1200" b="1" dirty="0" smtClean="0">
                <a:solidFill>
                  <a:srgbClr val="FF0000"/>
                </a:solidFill>
              </a:rPr>
              <a:t>キャリアセンス検知が</a:t>
            </a:r>
            <a:r>
              <a:rPr lang="en-US" altLang="ja-JP" sz="1200" b="1" dirty="0" smtClean="0">
                <a:solidFill>
                  <a:srgbClr val="FF0000"/>
                </a:solidFill>
              </a:rPr>
              <a:t>7</a:t>
            </a:r>
            <a:r>
              <a:rPr lang="ja-JP" altLang="en-US" sz="1200" b="1" dirty="0" smtClean="0">
                <a:solidFill>
                  <a:srgbClr val="FF0000"/>
                </a:solidFill>
              </a:rPr>
              <a:t>回</a:t>
            </a:r>
            <a:endParaRPr lang="en-US" altLang="ja-JP" sz="1200" b="1" dirty="0" smtClean="0">
              <a:solidFill>
                <a:srgbClr val="FF0000"/>
              </a:solidFill>
            </a:endParaRPr>
          </a:p>
          <a:p>
            <a:r>
              <a:rPr kumimoji="1" lang="ja-JP" altLang="en-US" sz="1200" b="1" dirty="0" smtClean="0">
                <a:solidFill>
                  <a:srgbClr val="FF0000"/>
                </a:solidFill>
              </a:rPr>
              <a:t>すべてで発生時は、パケット</a:t>
            </a:r>
            <a:endParaRPr kumimoji="1" lang="en-US" altLang="ja-JP" sz="1200" b="1" dirty="0" smtClean="0">
              <a:solidFill>
                <a:srgbClr val="FF0000"/>
              </a:solidFill>
            </a:endParaRPr>
          </a:p>
          <a:p>
            <a:r>
              <a:rPr lang="ja-JP" altLang="en-US" sz="1200" b="1" dirty="0" smtClean="0">
                <a:solidFill>
                  <a:srgbClr val="FF0000"/>
                </a:solidFill>
              </a:rPr>
              <a:t>を</a:t>
            </a:r>
            <a:r>
              <a:rPr lang="en-US" altLang="ja-JP" sz="1200" b="1" dirty="0" smtClean="0">
                <a:solidFill>
                  <a:srgbClr val="FF0000"/>
                </a:solidFill>
              </a:rPr>
              <a:t>1</a:t>
            </a:r>
            <a:r>
              <a:rPr lang="ja-JP" altLang="en-US" sz="1200" b="1" dirty="0" smtClean="0">
                <a:solidFill>
                  <a:srgbClr val="FF0000"/>
                </a:solidFill>
              </a:rPr>
              <a:t>回だけ強制出力</a:t>
            </a:r>
            <a:endParaRPr kumimoji="1" lang="en-US" altLang="ja-JP" sz="1200" b="1" dirty="0" smtClean="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000" dirty="0" smtClean="0"/>
              <a:t>到達失敗時のパケットハンドシェイクの方法（</a:t>
            </a:r>
            <a:r>
              <a:rPr lang="en-US" altLang="ja-JP" sz="2000" dirty="0" smtClean="0"/>
              <a:t>SYN</a:t>
            </a:r>
            <a:r>
              <a:rPr lang="ja-JP" altLang="en-US" sz="2000" dirty="0" smtClean="0"/>
              <a:t>失敗時）</a:t>
            </a:r>
            <a:endParaRPr kumimoji="1" lang="ja-JP" altLang="en-US" sz="2000" dirty="0"/>
          </a:p>
        </p:txBody>
      </p:sp>
      <p:cxnSp>
        <p:nvCxnSpPr>
          <p:cNvPr id="5" name="直線矢印コネクタ 4"/>
          <p:cNvCxnSpPr/>
          <p:nvPr/>
        </p:nvCxnSpPr>
        <p:spPr>
          <a:xfrm rot="5400000">
            <a:off x="718778" y="4545124"/>
            <a:ext cx="3673202" cy="79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a:off x="4031543" y="4689537"/>
            <a:ext cx="367320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339752" y="2204864"/>
            <a:ext cx="492443" cy="276999"/>
          </a:xfrm>
          <a:prstGeom prst="rect">
            <a:avLst/>
          </a:prstGeom>
          <a:noFill/>
        </p:spPr>
        <p:txBody>
          <a:bodyPr wrap="none" rtlCol="0">
            <a:spAutoFit/>
          </a:bodyPr>
          <a:lstStyle/>
          <a:p>
            <a:r>
              <a:rPr lang="ja-JP" altLang="en-US" sz="1200" b="1" dirty="0" smtClean="0"/>
              <a:t>子機</a:t>
            </a:r>
            <a:endParaRPr kumimoji="1" lang="ja-JP" altLang="en-US" sz="1200" b="1" dirty="0"/>
          </a:p>
        </p:txBody>
      </p:sp>
      <p:sp>
        <p:nvSpPr>
          <p:cNvPr id="11" name="テキスト ボックス 10"/>
          <p:cNvSpPr txBox="1"/>
          <p:nvPr/>
        </p:nvSpPr>
        <p:spPr>
          <a:xfrm>
            <a:off x="5652120" y="2204864"/>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cxnSp>
        <p:nvCxnSpPr>
          <p:cNvPr id="14" name="直線矢印コネクタ 13"/>
          <p:cNvCxnSpPr/>
          <p:nvPr/>
        </p:nvCxnSpPr>
        <p:spPr>
          <a:xfrm>
            <a:off x="4283968" y="3140968"/>
            <a:ext cx="1008112" cy="144016"/>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3923928" y="2492896"/>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21" name="テキスト ボックス 20"/>
          <p:cNvSpPr txBox="1"/>
          <p:nvPr/>
        </p:nvSpPr>
        <p:spPr>
          <a:xfrm>
            <a:off x="1619672" y="2492896"/>
            <a:ext cx="837345" cy="276999"/>
          </a:xfrm>
          <a:prstGeom prst="rect">
            <a:avLst/>
          </a:prstGeom>
          <a:noFill/>
        </p:spPr>
        <p:txBody>
          <a:bodyPr wrap="none" rtlCol="0">
            <a:spAutoFit/>
          </a:bodyPr>
          <a:lstStyle/>
          <a:p>
            <a:r>
              <a:rPr kumimoji="1" lang="en-US" altLang="ja-JP" sz="1200" b="1" dirty="0" smtClean="0"/>
              <a:t>SYN_SENT</a:t>
            </a:r>
            <a:endParaRPr kumimoji="1" lang="ja-JP" altLang="en-US" sz="1200" b="1" dirty="0"/>
          </a:p>
        </p:txBody>
      </p:sp>
      <p:sp>
        <p:nvSpPr>
          <p:cNvPr id="22" name="テキスト ボックス 21"/>
          <p:cNvSpPr txBox="1"/>
          <p:nvPr/>
        </p:nvSpPr>
        <p:spPr>
          <a:xfrm>
            <a:off x="6084168" y="2564904"/>
            <a:ext cx="616002" cy="276999"/>
          </a:xfrm>
          <a:prstGeom prst="rect">
            <a:avLst/>
          </a:prstGeom>
          <a:noFill/>
        </p:spPr>
        <p:txBody>
          <a:bodyPr wrap="none" rtlCol="0">
            <a:spAutoFit/>
          </a:bodyPr>
          <a:lstStyle/>
          <a:p>
            <a:r>
              <a:rPr kumimoji="1" lang="en-US" altLang="ja-JP" sz="1200" b="1" dirty="0" smtClean="0"/>
              <a:t>LISTEN</a:t>
            </a:r>
            <a:endParaRPr kumimoji="1" lang="ja-JP" altLang="en-US" sz="1200" b="1" dirty="0"/>
          </a:p>
        </p:txBody>
      </p:sp>
      <p:cxnSp>
        <p:nvCxnSpPr>
          <p:cNvPr id="31" name="直線矢印コネクタ 30"/>
          <p:cNvCxnSpPr/>
          <p:nvPr/>
        </p:nvCxnSpPr>
        <p:spPr>
          <a:xfrm rot="5400000">
            <a:off x="1332434" y="3573016"/>
            <a:ext cx="158338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乗算記号 16"/>
          <p:cNvSpPr/>
          <p:nvPr/>
        </p:nvSpPr>
        <p:spPr>
          <a:xfrm>
            <a:off x="3851920" y="2852936"/>
            <a:ext cx="576064" cy="576064"/>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p:cNvCxnSpPr/>
          <p:nvPr/>
        </p:nvCxnSpPr>
        <p:spPr>
          <a:xfrm rot="5400000">
            <a:off x="5580906" y="3644230"/>
            <a:ext cx="158338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1259632" y="1124744"/>
            <a:ext cx="7397153" cy="276999"/>
          </a:xfrm>
          <a:prstGeom prst="rect">
            <a:avLst/>
          </a:prstGeom>
          <a:noFill/>
        </p:spPr>
        <p:txBody>
          <a:bodyPr wrap="none" rtlCol="0">
            <a:spAutoFit/>
          </a:bodyPr>
          <a:lstStyle/>
          <a:p>
            <a:r>
              <a:rPr lang="ja-JP" altLang="en-US" sz="1200" b="1" dirty="0" smtClean="0"/>
              <a:t>・イベント発生時、キャリアセンス実施後、</a:t>
            </a:r>
            <a:r>
              <a:rPr lang="en-US" altLang="ja-JP" sz="1200" b="1" dirty="0" smtClean="0"/>
              <a:t>SYN</a:t>
            </a:r>
            <a:r>
              <a:rPr lang="ja-JP" altLang="en-US" sz="1200" b="1" dirty="0" smtClean="0"/>
              <a:t>送信後、</a:t>
            </a:r>
            <a:r>
              <a:rPr lang="en-US" altLang="ja-JP" sz="1200" b="1" dirty="0" smtClean="0"/>
              <a:t>SYN+ACK</a:t>
            </a:r>
            <a:r>
              <a:rPr lang="ja-JP" altLang="en-US" sz="1200" b="1" dirty="0" smtClean="0"/>
              <a:t>が戻ってこない場合は、</a:t>
            </a:r>
            <a:r>
              <a:rPr lang="en-US" altLang="ja-JP" sz="1200" b="1" dirty="0" smtClean="0"/>
              <a:t>SYN</a:t>
            </a:r>
            <a:r>
              <a:rPr lang="ja-JP" altLang="en-US" sz="1200" b="1" dirty="0" smtClean="0"/>
              <a:t>を最高</a:t>
            </a:r>
            <a:r>
              <a:rPr lang="en-US" altLang="ja-JP" sz="1200" b="1" dirty="0" smtClean="0"/>
              <a:t>7</a:t>
            </a:r>
            <a:r>
              <a:rPr lang="ja-JP" altLang="en-US" sz="1200" b="1" dirty="0" smtClean="0"/>
              <a:t>回まで再送。</a:t>
            </a:r>
            <a:endParaRPr kumimoji="1" lang="ja-JP" altLang="en-US" sz="1200" b="1" dirty="0"/>
          </a:p>
        </p:txBody>
      </p:sp>
      <p:sp>
        <p:nvSpPr>
          <p:cNvPr id="25" name="テキスト ボックス 24"/>
          <p:cNvSpPr txBox="1"/>
          <p:nvPr/>
        </p:nvSpPr>
        <p:spPr>
          <a:xfrm>
            <a:off x="1259632" y="1412776"/>
            <a:ext cx="4452373" cy="276999"/>
          </a:xfrm>
          <a:prstGeom prst="rect">
            <a:avLst/>
          </a:prstGeom>
          <a:noFill/>
        </p:spPr>
        <p:txBody>
          <a:bodyPr wrap="none" rtlCol="0">
            <a:spAutoFit/>
          </a:bodyPr>
          <a:lstStyle/>
          <a:p>
            <a:r>
              <a:rPr lang="ja-JP" altLang="en-US" sz="1200" b="1" dirty="0" smtClean="0"/>
              <a:t>・</a:t>
            </a:r>
            <a:r>
              <a:rPr lang="en-US" altLang="ja-JP" sz="1200" b="1" dirty="0" smtClean="0"/>
              <a:t>SYN</a:t>
            </a:r>
            <a:r>
              <a:rPr lang="ja-JP" altLang="en-US" sz="1200" b="1" dirty="0" smtClean="0"/>
              <a:t>失敗から</a:t>
            </a:r>
            <a:r>
              <a:rPr lang="en-US" altLang="ja-JP" sz="1200" b="1" dirty="0" smtClean="0"/>
              <a:t>SYN</a:t>
            </a:r>
            <a:r>
              <a:rPr lang="ja-JP" altLang="en-US" sz="1200" b="1" dirty="0" smtClean="0"/>
              <a:t>再送までの時間感覚は乱数で得た時間を使用。</a:t>
            </a:r>
            <a:endParaRPr kumimoji="1" lang="ja-JP" altLang="en-US" sz="1200" b="1" dirty="0"/>
          </a:p>
        </p:txBody>
      </p:sp>
      <p:sp>
        <p:nvSpPr>
          <p:cNvPr id="28" name="テキスト ボックス 27"/>
          <p:cNvSpPr txBox="1"/>
          <p:nvPr/>
        </p:nvSpPr>
        <p:spPr>
          <a:xfrm>
            <a:off x="1259632" y="1700808"/>
            <a:ext cx="5726568" cy="276999"/>
          </a:xfrm>
          <a:prstGeom prst="rect">
            <a:avLst/>
          </a:prstGeom>
          <a:noFill/>
        </p:spPr>
        <p:txBody>
          <a:bodyPr wrap="none" rtlCol="0">
            <a:spAutoFit/>
          </a:bodyPr>
          <a:lstStyle/>
          <a:p>
            <a:r>
              <a:rPr lang="ja-JP" altLang="en-US" sz="1200" b="1" dirty="0" smtClean="0"/>
              <a:t>・</a:t>
            </a:r>
            <a:r>
              <a:rPr lang="en-US" altLang="ja-JP" sz="1200" b="1" dirty="0" smtClean="0"/>
              <a:t>SYN</a:t>
            </a:r>
            <a:r>
              <a:rPr lang="ja-JP" altLang="en-US" sz="1200" b="1" dirty="0" smtClean="0"/>
              <a:t>に対する親機からの</a:t>
            </a:r>
            <a:r>
              <a:rPr lang="en-US" altLang="ja-JP" sz="1200" b="1" dirty="0" smtClean="0"/>
              <a:t>SYN+ACK</a:t>
            </a:r>
            <a:r>
              <a:rPr lang="ja-JP" altLang="en-US" sz="1200" b="1" dirty="0" smtClean="0"/>
              <a:t>が来たら、イベント通報完了と判断して、送信完了。</a:t>
            </a:r>
            <a:endParaRPr kumimoji="1" lang="ja-JP" altLang="en-US" sz="1200" b="1" dirty="0"/>
          </a:p>
        </p:txBody>
      </p:sp>
      <p:cxnSp>
        <p:nvCxnSpPr>
          <p:cNvPr id="35" name="直線コネクタ 34"/>
          <p:cNvCxnSpPr/>
          <p:nvPr/>
        </p:nvCxnSpPr>
        <p:spPr>
          <a:xfrm>
            <a:off x="2699792" y="2852936"/>
            <a:ext cx="1258995" cy="203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2771800" y="5013176"/>
            <a:ext cx="2664296" cy="36004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3311860" y="4257092"/>
            <a:ext cx="1656184" cy="0"/>
          </a:xfrm>
          <a:prstGeom prst="line">
            <a:avLst/>
          </a:prstGeom>
          <a:ln w="53975">
            <a:prstDash val="dash"/>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4427984" y="4797152"/>
            <a:ext cx="1002197" cy="276999"/>
          </a:xfrm>
          <a:prstGeom prst="rect">
            <a:avLst/>
          </a:prstGeom>
          <a:noFill/>
        </p:spPr>
        <p:txBody>
          <a:bodyPr wrap="none" rtlCol="0">
            <a:spAutoFit/>
          </a:bodyPr>
          <a:lstStyle/>
          <a:p>
            <a:r>
              <a:rPr lang="ja-JP" altLang="en-US" sz="1200" b="1" dirty="0" smtClean="0"/>
              <a:t>最高</a:t>
            </a:r>
            <a:r>
              <a:rPr lang="en-US" altLang="ja-JP" sz="1200" b="1" dirty="0" smtClean="0"/>
              <a:t>7</a:t>
            </a:r>
            <a:r>
              <a:rPr lang="ja-JP" altLang="en-US" sz="1200" b="1" dirty="0" smtClean="0"/>
              <a:t>回まで</a:t>
            </a:r>
            <a:endParaRPr kumimoji="1" lang="ja-JP" altLang="en-US" sz="12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000" dirty="0" smtClean="0"/>
              <a:t>到達失敗時のパケットハンドシェイクの方法（</a:t>
            </a:r>
            <a:r>
              <a:rPr lang="en-US" altLang="ja-JP" sz="2000" dirty="0" smtClean="0"/>
              <a:t>SYN+ACK</a:t>
            </a:r>
            <a:r>
              <a:rPr lang="ja-JP" altLang="en-US" sz="2000" dirty="0" smtClean="0"/>
              <a:t>失敗時）</a:t>
            </a:r>
            <a:endParaRPr kumimoji="1" lang="ja-JP" altLang="en-US" sz="2000" dirty="0"/>
          </a:p>
        </p:txBody>
      </p:sp>
      <p:sp>
        <p:nvSpPr>
          <p:cNvPr id="4" name="テキスト ボックス 3"/>
          <p:cNvSpPr txBox="1"/>
          <p:nvPr/>
        </p:nvSpPr>
        <p:spPr>
          <a:xfrm>
            <a:off x="1259632" y="1484784"/>
            <a:ext cx="6698309" cy="276999"/>
          </a:xfrm>
          <a:prstGeom prst="rect">
            <a:avLst/>
          </a:prstGeom>
          <a:noFill/>
        </p:spPr>
        <p:txBody>
          <a:bodyPr wrap="none" rtlCol="0">
            <a:spAutoFit/>
          </a:bodyPr>
          <a:lstStyle/>
          <a:p>
            <a:r>
              <a:rPr lang="ja-JP" altLang="en-US" sz="1200" b="1" dirty="0" smtClean="0"/>
              <a:t>・子機からの</a:t>
            </a:r>
            <a:r>
              <a:rPr lang="en-US" altLang="ja-JP" sz="1200" b="1" dirty="0" smtClean="0"/>
              <a:t>SYN</a:t>
            </a:r>
            <a:r>
              <a:rPr lang="ja-JP" altLang="en-US" sz="1200" b="1" dirty="0" smtClean="0"/>
              <a:t>を受け取り、</a:t>
            </a:r>
            <a:r>
              <a:rPr lang="en-US" altLang="ja-JP" sz="1200" b="1" dirty="0" smtClean="0"/>
              <a:t>SYN+ACK</a:t>
            </a:r>
            <a:r>
              <a:rPr lang="ja-JP" altLang="en-US" sz="1200" b="1" dirty="0" smtClean="0"/>
              <a:t>を返しても、子機から</a:t>
            </a:r>
            <a:r>
              <a:rPr lang="en-US" altLang="ja-JP" sz="1200" b="1" dirty="0" smtClean="0"/>
              <a:t>SYN</a:t>
            </a:r>
            <a:r>
              <a:rPr lang="ja-JP" altLang="en-US" sz="1200" b="1" dirty="0" smtClean="0"/>
              <a:t>が来た場合は、再度</a:t>
            </a:r>
            <a:r>
              <a:rPr lang="en-US" altLang="ja-JP" sz="1200" b="1" dirty="0" smtClean="0"/>
              <a:t>SYN+ACK</a:t>
            </a:r>
            <a:r>
              <a:rPr lang="ja-JP" altLang="en-US" sz="1200" b="1" dirty="0" smtClean="0"/>
              <a:t>を返す。</a:t>
            </a:r>
            <a:endParaRPr kumimoji="1" lang="ja-JP" altLang="en-US" sz="1200" b="1" dirty="0"/>
          </a:p>
        </p:txBody>
      </p:sp>
      <p:cxnSp>
        <p:nvCxnSpPr>
          <p:cNvPr id="7" name="直線矢印コネクタ 6"/>
          <p:cNvCxnSpPr/>
          <p:nvPr/>
        </p:nvCxnSpPr>
        <p:spPr>
          <a:xfrm rot="5400000">
            <a:off x="718778" y="4545124"/>
            <a:ext cx="3673202" cy="79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a:off x="4031543" y="4689537"/>
            <a:ext cx="367320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339752" y="2204864"/>
            <a:ext cx="492443" cy="276999"/>
          </a:xfrm>
          <a:prstGeom prst="rect">
            <a:avLst/>
          </a:prstGeom>
          <a:noFill/>
        </p:spPr>
        <p:txBody>
          <a:bodyPr wrap="none" rtlCol="0">
            <a:spAutoFit/>
          </a:bodyPr>
          <a:lstStyle/>
          <a:p>
            <a:r>
              <a:rPr lang="ja-JP" altLang="en-US" sz="1200" b="1" dirty="0" smtClean="0"/>
              <a:t>子機</a:t>
            </a:r>
            <a:endParaRPr kumimoji="1" lang="ja-JP" altLang="en-US" sz="1200" b="1" dirty="0"/>
          </a:p>
        </p:txBody>
      </p:sp>
      <p:sp>
        <p:nvSpPr>
          <p:cNvPr id="10" name="テキスト ボックス 9"/>
          <p:cNvSpPr txBox="1"/>
          <p:nvPr/>
        </p:nvSpPr>
        <p:spPr>
          <a:xfrm>
            <a:off x="5652120" y="2204864"/>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cxnSp>
        <p:nvCxnSpPr>
          <p:cNvPr id="11" name="直線矢印コネクタ 10"/>
          <p:cNvCxnSpPr/>
          <p:nvPr/>
        </p:nvCxnSpPr>
        <p:spPr>
          <a:xfrm>
            <a:off x="2699792" y="2924944"/>
            <a:ext cx="2880320" cy="36004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923928" y="2708920"/>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13" name="テキスト ボックス 12"/>
          <p:cNvSpPr txBox="1"/>
          <p:nvPr/>
        </p:nvSpPr>
        <p:spPr>
          <a:xfrm>
            <a:off x="1619672" y="2492896"/>
            <a:ext cx="837345" cy="276999"/>
          </a:xfrm>
          <a:prstGeom prst="rect">
            <a:avLst/>
          </a:prstGeom>
          <a:noFill/>
        </p:spPr>
        <p:txBody>
          <a:bodyPr wrap="none" rtlCol="0">
            <a:spAutoFit/>
          </a:bodyPr>
          <a:lstStyle/>
          <a:p>
            <a:r>
              <a:rPr kumimoji="1" lang="en-US" altLang="ja-JP" sz="1200" b="1" dirty="0" smtClean="0"/>
              <a:t>SYN_SENT</a:t>
            </a:r>
            <a:endParaRPr kumimoji="1" lang="ja-JP" altLang="en-US" sz="1200" b="1" dirty="0"/>
          </a:p>
        </p:txBody>
      </p:sp>
      <p:sp>
        <p:nvSpPr>
          <p:cNvPr id="14" name="テキスト ボックス 13"/>
          <p:cNvSpPr txBox="1"/>
          <p:nvPr/>
        </p:nvSpPr>
        <p:spPr>
          <a:xfrm>
            <a:off x="6084168" y="2564904"/>
            <a:ext cx="616002" cy="276999"/>
          </a:xfrm>
          <a:prstGeom prst="rect">
            <a:avLst/>
          </a:prstGeom>
          <a:noFill/>
        </p:spPr>
        <p:txBody>
          <a:bodyPr wrap="none" rtlCol="0">
            <a:spAutoFit/>
          </a:bodyPr>
          <a:lstStyle/>
          <a:p>
            <a:r>
              <a:rPr kumimoji="1" lang="en-US" altLang="ja-JP" sz="1200" b="1" dirty="0" smtClean="0"/>
              <a:t>LISTEN</a:t>
            </a:r>
            <a:endParaRPr kumimoji="1" lang="ja-JP" altLang="en-US" sz="1200" b="1" dirty="0"/>
          </a:p>
        </p:txBody>
      </p:sp>
      <p:cxnSp>
        <p:nvCxnSpPr>
          <p:cNvPr id="15" name="直線矢印コネクタ 14"/>
          <p:cNvCxnSpPr/>
          <p:nvPr/>
        </p:nvCxnSpPr>
        <p:spPr>
          <a:xfrm rot="5400000">
            <a:off x="1332434" y="3573016"/>
            <a:ext cx="158338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乗算記号 15"/>
          <p:cNvSpPr/>
          <p:nvPr/>
        </p:nvSpPr>
        <p:spPr>
          <a:xfrm>
            <a:off x="3995936" y="3573016"/>
            <a:ext cx="576064" cy="576064"/>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矢印コネクタ 16"/>
          <p:cNvCxnSpPr/>
          <p:nvPr/>
        </p:nvCxnSpPr>
        <p:spPr>
          <a:xfrm rot="5400000">
            <a:off x="6120172" y="3104170"/>
            <a:ext cx="50405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rot="10800000" flipV="1">
            <a:off x="2843808" y="3573016"/>
            <a:ext cx="2736304" cy="576064"/>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3059832" y="4293096"/>
            <a:ext cx="2472408" cy="461665"/>
          </a:xfrm>
          <a:prstGeom prst="rect">
            <a:avLst/>
          </a:prstGeom>
          <a:noFill/>
        </p:spPr>
        <p:txBody>
          <a:bodyPr wrap="none" rtlCol="0">
            <a:spAutoFit/>
          </a:bodyPr>
          <a:lstStyle/>
          <a:p>
            <a:r>
              <a:rPr kumimoji="1" lang="ja-JP" altLang="en-US" sz="1200" b="1" dirty="0" smtClean="0"/>
              <a:t>子機から</a:t>
            </a:r>
            <a:r>
              <a:rPr kumimoji="1" lang="en-US" altLang="ja-JP" sz="1200" b="1" dirty="0" smtClean="0"/>
              <a:t>SYN</a:t>
            </a:r>
            <a:r>
              <a:rPr kumimoji="1" lang="ja-JP" altLang="en-US" sz="1200" b="1" dirty="0" smtClean="0"/>
              <a:t>が送られて来るたびに</a:t>
            </a:r>
            <a:endParaRPr kumimoji="1" lang="en-US" altLang="ja-JP" sz="1200" b="1" dirty="0" smtClean="0"/>
          </a:p>
          <a:p>
            <a:r>
              <a:rPr lang="ja-JP" altLang="en-US" sz="1200" b="1" dirty="0" smtClean="0"/>
              <a:t>送信する。</a:t>
            </a:r>
            <a:endParaRPr kumimoji="1" lang="ja-JP" altLang="en-US" sz="1200" b="1" dirty="0"/>
          </a:p>
        </p:txBody>
      </p:sp>
      <p:sp>
        <p:nvSpPr>
          <p:cNvPr id="28" name="テキスト ボックス 27"/>
          <p:cNvSpPr txBox="1"/>
          <p:nvPr/>
        </p:nvSpPr>
        <p:spPr>
          <a:xfrm>
            <a:off x="3059832" y="3573016"/>
            <a:ext cx="769826" cy="276999"/>
          </a:xfrm>
          <a:prstGeom prst="rect">
            <a:avLst/>
          </a:prstGeom>
          <a:noFill/>
        </p:spPr>
        <p:txBody>
          <a:bodyPr wrap="none" rtlCol="0">
            <a:spAutoFit/>
          </a:bodyPr>
          <a:lstStyle/>
          <a:p>
            <a:r>
              <a:rPr kumimoji="1" lang="en-US" altLang="ja-JP" sz="1200" b="1" dirty="0" smtClean="0"/>
              <a:t>SYN+ACK</a:t>
            </a:r>
            <a:endParaRPr kumimoji="1" lang="ja-JP" altLang="en-US" sz="1200" b="1" dirty="0"/>
          </a:p>
        </p:txBody>
      </p:sp>
      <p:sp>
        <p:nvSpPr>
          <p:cNvPr id="29" name="テキスト ボックス 28"/>
          <p:cNvSpPr txBox="1"/>
          <p:nvPr/>
        </p:nvSpPr>
        <p:spPr>
          <a:xfrm>
            <a:off x="6012160" y="3356992"/>
            <a:ext cx="868251" cy="276999"/>
          </a:xfrm>
          <a:prstGeom prst="rect">
            <a:avLst/>
          </a:prstGeom>
          <a:noFill/>
        </p:spPr>
        <p:txBody>
          <a:bodyPr wrap="none" rtlCol="0">
            <a:spAutoFit/>
          </a:bodyPr>
          <a:lstStyle/>
          <a:p>
            <a:r>
              <a:rPr kumimoji="1" lang="en-US" altLang="ja-JP" sz="1200" b="1" dirty="0" smtClean="0"/>
              <a:t>SYN_RCVD</a:t>
            </a:r>
            <a:endParaRPr kumimoji="1" lang="ja-JP" altLang="en-US" sz="1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1331640" y="5589240"/>
            <a:ext cx="1656184" cy="72008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sz="2000" dirty="0" smtClean="0"/>
              <a:t>送信時キャリアセンス検知時のランダム待ち時間機能</a:t>
            </a:r>
            <a:endParaRPr kumimoji="1" lang="ja-JP" altLang="en-US" sz="2000" dirty="0"/>
          </a:p>
        </p:txBody>
      </p:sp>
      <p:sp>
        <p:nvSpPr>
          <p:cNvPr id="4" name="テキスト ボックス 3"/>
          <p:cNvSpPr txBox="1"/>
          <p:nvPr/>
        </p:nvSpPr>
        <p:spPr>
          <a:xfrm>
            <a:off x="1259632" y="1124744"/>
            <a:ext cx="6997428" cy="1015663"/>
          </a:xfrm>
          <a:prstGeom prst="rect">
            <a:avLst/>
          </a:prstGeom>
          <a:noFill/>
        </p:spPr>
        <p:txBody>
          <a:bodyPr wrap="none" rtlCol="0">
            <a:spAutoFit/>
          </a:bodyPr>
          <a:lstStyle/>
          <a:p>
            <a:r>
              <a:rPr lang="ja-JP" altLang="en-US" sz="1200" b="1" dirty="0" smtClean="0"/>
              <a:t>・キャリアセンス機能で、キャリアがあるかどうかを確認し、存在していることを確認した際は送信を中止し、</a:t>
            </a:r>
            <a:endParaRPr lang="en-US" altLang="ja-JP" sz="1200" b="1" dirty="0" smtClean="0"/>
          </a:p>
          <a:p>
            <a:r>
              <a:rPr kumimoji="1" lang="ja-JP" altLang="en-US" sz="1200" b="1" dirty="0" smtClean="0"/>
              <a:t>　一旦待機する。その後ランダムな時間を待機し、再度送信動作を再開する。</a:t>
            </a:r>
            <a:endParaRPr kumimoji="1" lang="en-US" altLang="ja-JP" sz="1200" b="1" dirty="0" smtClean="0"/>
          </a:p>
          <a:p>
            <a:r>
              <a:rPr lang="ja-JP" altLang="en-US" sz="1200" b="1" dirty="0" smtClean="0"/>
              <a:t>　</a:t>
            </a:r>
            <a:r>
              <a:rPr lang="en-US" altLang="ja-JP" sz="1200" b="1" dirty="0" smtClean="0"/>
              <a:t>(CSMA/CD</a:t>
            </a:r>
            <a:r>
              <a:rPr lang="ja-JP" altLang="en-US" sz="1200" b="1" dirty="0" smtClean="0"/>
              <a:t>方式</a:t>
            </a:r>
            <a:r>
              <a:rPr lang="en-US" altLang="ja-JP" sz="1200" b="1" dirty="0" smtClean="0"/>
              <a:t>)</a:t>
            </a:r>
          </a:p>
          <a:p>
            <a:r>
              <a:rPr lang="en-US" altLang="ja-JP" sz="1200" b="1" dirty="0" smtClean="0"/>
              <a:t>   http://www.sophia-it.com/content/Carrier+Sense+Multiple+Access+with+Collision+Detection</a:t>
            </a:r>
          </a:p>
          <a:p>
            <a:r>
              <a:rPr lang="en-US" altLang="ja-JP" sz="1200" b="1" dirty="0" smtClean="0"/>
              <a:t>   http://www.itbook.info/study/p26.html</a:t>
            </a:r>
            <a:endParaRPr kumimoji="1" lang="ja-JP" altLang="en-US" sz="1200" b="1" dirty="0"/>
          </a:p>
        </p:txBody>
      </p:sp>
      <p:sp>
        <p:nvSpPr>
          <p:cNvPr id="9" name="テキスト ボックス 8"/>
          <p:cNvSpPr txBox="1"/>
          <p:nvPr/>
        </p:nvSpPr>
        <p:spPr>
          <a:xfrm>
            <a:off x="611560" y="3501008"/>
            <a:ext cx="570990" cy="276999"/>
          </a:xfrm>
          <a:prstGeom prst="rect">
            <a:avLst/>
          </a:prstGeom>
          <a:noFill/>
        </p:spPr>
        <p:txBody>
          <a:bodyPr wrap="none" rtlCol="0">
            <a:spAutoFit/>
          </a:bodyPr>
          <a:lstStyle/>
          <a:p>
            <a:r>
              <a:rPr lang="ja-JP" altLang="en-US" sz="1200" b="1" dirty="0" smtClean="0"/>
              <a:t>子機</a:t>
            </a:r>
            <a:r>
              <a:rPr lang="en-US" altLang="ja-JP" sz="1200" b="1" dirty="0" smtClean="0"/>
              <a:t>1</a:t>
            </a:r>
            <a:endParaRPr kumimoji="1" lang="ja-JP" altLang="en-US" sz="1200" b="1" dirty="0"/>
          </a:p>
        </p:txBody>
      </p:sp>
      <p:sp>
        <p:nvSpPr>
          <p:cNvPr id="10" name="テキスト ボックス 9"/>
          <p:cNvSpPr txBox="1"/>
          <p:nvPr/>
        </p:nvSpPr>
        <p:spPr>
          <a:xfrm>
            <a:off x="1907704" y="5949280"/>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sp>
        <p:nvSpPr>
          <p:cNvPr id="22" name="円/楕円 21"/>
          <p:cNvSpPr/>
          <p:nvPr/>
        </p:nvSpPr>
        <p:spPr>
          <a:xfrm>
            <a:off x="611560" y="3789040"/>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1835696" y="3717032"/>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楕円 23"/>
          <p:cNvSpPr/>
          <p:nvPr/>
        </p:nvSpPr>
        <p:spPr>
          <a:xfrm>
            <a:off x="2987824" y="3717032"/>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1907704" y="3429000"/>
            <a:ext cx="570990" cy="276999"/>
          </a:xfrm>
          <a:prstGeom prst="rect">
            <a:avLst/>
          </a:prstGeom>
          <a:noFill/>
        </p:spPr>
        <p:txBody>
          <a:bodyPr wrap="none" rtlCol="0">
            <a:spAutoFit/>
          </a:bodyPr>
          <a:lstStyle/>
          <a:p>
            <a:r>
              <a:rPr lang="ja-JP" altLang="en-US" sz="1200" b="1" dirty="0" smtClean="0"/>
              <a:t>子機</a:t>
            </a:r>
            <a:r>
              <a:rPr lang="en-US" altLang="ja-JP" sz="1200" b="1" dirty="0" smtClean="0"/>
              <a:t>2</a:t>
            </a:r>
            <a:endParaRPr kumimoji="1" lang="ja-JP" altLang="en-US" sz="1200" b="1" dirty="0"/>
          </a:p>
        </p:txBody>
      </p:sp>
      <p:sp>
        <p:nvSpPr>
          <p:cNvPr id="26" name="テキスト ボックス 25"/>
          <p:cNvSpPr txBox="1"/>
          <p:nvPr/>
        </p:nvSpPr>
        <p:spPr>
          <a:xfrm>
            <a:off x="3059832" y="3429000"/>
            <a:ext cx="570990" cy="276999"/>
          </a:xfrm>
          <a:prstGeom prst="rect">
            <a:avLst/>
          </a:prstGeom>
          <a:noFill/>
        </p:spPr>
        <p:txBody>
          <a:bodyPr wrap="none" rtlCol="0">
            <a:spAutoFit/>
          </a:bodyPr>
          <a:lstStyle/>
          <a:p>
            <a:r>
              <a:rPr lang="ja-JP" altLang="en-US" sz="1200" b="1" dirty="0" smtClean="0"/>
              <a:t>子機</a:t>
            </a:r>
            <a:r>
              <a:rPr lang="en-US" altLang="ja-JP" sz="1200" b="1" dirty="0" smtClean="0"/>
              <a:t>3</a:t>
            </a:r>
            <a:endParaRPr kumimoji="1" lang="ja-JP" altLang="en-US" sz="1200" b="1" dirty="0"/>
          </a:p>
        </p:txBody>
      </p:sp>
      <p:cxnSp>
        <p:nvCxnSpPr>
          <p:cNvPr id="27" name="直線矢印コネクタ 26"/>
          <p:cNvCxnSpPr>
            <a:stCxn id="22" idx="4"/>
          </p:cNvCxnSpPr>
          <p:nvPr/>
        </p:nvCxnSpPr>
        <p:spPr>
          <a:xfrm rot="16200000" flipH="1">
            <a:off x="881590" y="4275094"/>
            <a:ext cx="1080120" cy="9721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23" idx="4"/>
          </p:cNvCxnSpPr>
          <p:nvPr/>
        </p:nvCxnSpPr>
        <p:spPr>
          <a:xfrm rot="16200000" flipH="1">
            <a:off x="1637674" y="4671138"/>
            <a:ext cx="1080120"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4"/>
            <a:endCxn id="43" idx="1"/>
          </p:cNvCxnSpPr>
          <p:nvPr/>
        </p:nvCxnSpPr>
        <p:spPr>
          <a:xfrm rot="5400000">
            <a:off x="2291406" y="4203086"/>
            <a:ext cx="1074460" cy="966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乗算記号 42"/>
          <p:cNvSpPr/>
          <p:nvPr/>
        </p:nvSpPr>
        <p:spPr>
          <a:xfrm>
            <a:off x="1907704" y="5085184"/>
            <a:ext cx="576064" cy="576064"/>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角丸四角形 46"/>
          <p:cNvSpPr/>
          <p:nvPr/>
        </p:nvSpPr>
        <p:spPr>
          <a:xfrm>
            <a:off x="6372200" y="5589240"/>
            <a:ext cx="1656184" cy="72008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5652120" y="3501008"/>
            <a:ext cx="570990" cy="276999"/>
          </a:xfrm>
          <a:prstGeom prst="rect">
            <a:avLst/>
          </a:prstGeom>
          <a:noFill/>
        </p:spPr>
        <p:txBody>
          <a:bodyPr wrap="none" rtlCol="0">
            <a:spAutoFit/>
          </a:bodyPr>
          <a:lstStyle/>
          <a:p>
            <a:r>
              <a:rPr lang="ja-JP" altLang="en-US" sz="1200" b="1" dirty="0" smtClean="0"/>
              <a:t>子機</a:t>
            </a:r>
            <a:r>
              <a:rPr lang="en-US" altLang="ja-JP" sz="1200" b="1" dirty="0" smtClean="0"/>
              <a:t>1</a:t>
            </a:r>
            <a:endParaRPr kumimoji="1" lang="ja-JP" altLang="en-US" sz="1200" b="1" dirty="0"/>
          </a:p>
        </p:txBody>
      </p:sp>
      <p:sp>
        <p:nvSpPr>
          <p:cNvPr id="49" name="テキスト ボックス 48"/>
          <p:cNvSpPr txBox="1"/>
          <p:nvPr/>
        </p:nvSpPr>
        <p:spPr>
          <a:xfrm>
            <a:off x="6948264" y="5949280"/>
            <a:ext cx="492443" cy="276999"/>
          </a:xfrm>
          <a:prstGeom prst="rect">
            <a:avLst/>
          </a:prstGeom>
          <a:noFill/>
        </p:spPr>
        <p:txBody>
          <a:bodyPr wrap="none" rtlCol="0">
            <a:spAutoFit/>
          </a:bodyPr>
          <a:lstStyle/>
          <a:p>
            <a:r>
              <a:rPr kumimoji="1" lang="ja-JP" altLang="en-US" sz="1200" b="1" dirty="0" smtClean="0"/>
              <a:t>親機</a:t>
            </a:r>
            <a:endParaRPr kumimoji="1" lang="ja-JP" altLang="en-US" sz="1200" b="1" dirty="0"/>
          </a:p>
        </p:txBody>
      </p:sp>
      <p:sp>
        <p:nvSpPr>
          <p:cNvPr id="50" name="円/楕円 49"/>
          <p:cNvSpPr/>
          <p:nvPr/>
        </p:nvSpPr>
        <p:spPr>
          <a:xfrm>
            <a:off x="5652120" y="3789040"/>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p:nvSpPr>
        <p:spPr>
          <a:xfrm>
            <a:off x="6876256" y="3717032"/>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p:nvSpPr>
        <p:spPr>
          <a:xfrm>
            <a:off x="8028384" y="3717032"/>
            <a:ext cx="64807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6948264" y="3429000"/>
            <a:ext cx="570990" cy="276999"/>
          </a:xfrm>
          <a:prstGeom prst="rect">
            <a:avLst/>
          </a:prstGeom>
          <a:noFill/>
        </p:spPr>
        <p:txBody>
          <a:bodyPr wrap="none" rtlCol="0">
            <a:spAutoFit/>
          </a:bodyPr>
          <a:lstStyle/>
          <a:p>
            <a:r>
              <a:rPr lang="ja-JP" altLang="en-US" sz="1200" b="1" dirty="0" smtClean="0"/>
              <a:t>子機</a:t>
            </a:r>
            <a:r>
              <a:rPr lang="en-US" altLang="ja-JP" sz="1200" b="1" dirty="0" smtClean="0"/>
              <a:t>2</a:t>
            </a:r>
            <a:endParaRPr kumimoji="1" lang="ja-JP" altLang="en-US" sz="1200" b="1" dirty="0"/>
          </a:p>
        </p:txBody>
      </p:sp>
      <p:sp>
        <p:nvSpPr>
          <p:cNvPr id="54" name="テキスト ボックス 53"/>
          <p:cNvSpPr txBox="1"/>
          <p:nvPr/>
        </p:nvSpPr>
        <p:spPr>
          <a:xfrm>
            <a:off x="8100392" y="3429000"/>
            <a:ext cx="570990" cy="276999"/>
          </a:xfrm>
          <a:prstGeom prst="rect">
            <a:avLst/>
          </a:prstGeom>
          <a:noFill/>
        </p:spPr>
        <p:txBody>
          <a:bodyPr wrap="none" rtlCol="0">
            <a:spAutoFit/>
          </a:bodyPr>
          <a:lstStyle/>
          <a:p>
            <a:r>
              <a:rPr lang="ja-JP" altLang="en-US" sz="1200" b="1" dirty="0" smtClean="0"/>
              <a:t>子機</a:t>
            </a:r>
            <a:r>
              <a:rPr lang="en-US" altLang="ja-JP" sz="1200" b="1" dirty="0" smtClean="0"/>
              <a:t>3</a:t>
            </a:r>
            <a:endParaRPr kumimoji="1" lang="ja-JP" altLang="en-US" sz="1200" b="1" dirty="0"/>
          </a:p>
        </p:txBody>
      </p:sp>
      <p:cxnSp>
        <p:nvCxnSpPr>
          <p:cNvPr id="56" name="直線矢印コネクタ 55"/>
          <p:cNvCxnSpPr>
            <a:stCxn id="51" idx="4"/>
          </p:cNvCxnSpPr>
          <p:nvPr/>
        </p:nvCxnSpPr>
        <p:spPr>
          <a:xfrm rot="16200000" flipH="1">
            <a:off x="6534218" y="4815154"/>
            <a:ext cx="1368152"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70" name="グループ化 69"/>
          <p:cNvGrpSpPr/>
          <p:nvPr/>
        </p:nvGrpSpPr>
        <p:grpSpPr>
          <a:xfrm>
            <a:off x="5652120" y="4149080"/>
            <a:ext cx="648072" cy="288032"/>
            <a:chOff x="5076056" y="4509120"/>
            <a:chExt cx="648072" cy="288032"/>
          </a:xfrm>
        </p:grpSpPr>
        <p:sp>
          <p:nvSpPr>
            <p:cNvPr id="69" name="角丸四角形 68"/>
            <p:cNvSpPr/>
            <p:nvPr/>
          </p:nvSpPr>
          <p:spPr>
            <a:xfrm>
              <a:off x="5076056" y="4509120"/>
              <a:ext cx="648072" cy="28803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5076056" y="4509120"/>
              <a:ext cx="646331" cy="276999"/>
            </a:xfrm>
            <a:prstGeom prst="rect">
              <a:avLst/>
            </a:prstGeom>
            <a:noFill/>
          </p:spPr>
          <p:txBody>
            <a:bodyPr wrap="none" rtlCol="0">
              <a:spAutoFit/>
            </a:bodyPr>
            <a:lstStyle/>
            <a:p>
              <a:r>
                <a:rPr lang="en-US" altLang="ja-JP" sz="1200" b="1" dirty="0" smtClean="0"/>
                <a:t>CS</a:t>
              </a:r>
              <a:r>
                <a:rPr lang="ja-JP" altLang="en-US" sz="1200" b="1" dirty="0" smtClean="0"/>
                <a:t>検知</a:t>
              </a:r>
              <a:endParaRPr kumimoji="1" lang="ja-JP" altLang="en-US" sz="1200" b="1" dirty="0"/>
            </a:p>
          </p:txBody>
        </p:sp>
      </p:grpSp>
      <p:sp>
        <p:nvSpPr>
          <p:cNvPr id="63" name="テキスト ボックス 62"/>
          <p:cNvSpPr txBox="1"/>
          <p:nvPr/>
        </p:nvSpPr>
        <p:spPr>
          <a:xfrm>
            <a:off x="2843808" y="4653136"/>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64" name="テキスト ボックス 63"/>
          <p:cNvSpPr txBox="1"/>
          <p:nvPr/>
        </p:nvSpPr>
        <p:spPr>
          <a:xfrm>
            <a:off x="1907704" y="4437112"/>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65" name="テキスト ボックス 64"/>
          <p:cNvSpPr txBox="1"/>
          <p:nvPr/>
        </p:nvSpPr>
        <p:spPr>
          <a:xfrm>
            <a:off x="1259632" y="4725144"/>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sp>
        <p:nvSpPr>
          <p:cNvPr id="66" name="テキスト ボックス 65"/>
          <p:cNvSpPr txBox="1"/>
          <p:nvPr/>
        </p:nvSpPr>
        <p:spPr>
          <a:xfrm>
            <a:off x="2339752" y="5301208"/>
            <a:ext cx="492443" cy="276999"/>
          </a:xfrm>
          <a:prstGeom prst="rect">
            <a:avLst/>
          </a:prstGeom>
          <a:noFill/>
        </p:spPr>
        <p:txBody>
          <a:bodyPr wrap="none" rtlCol="0">
            <a:spAutoFit/>
          </a:bodyPr>
          <a:lstStyle/>
          <a:p>
            <a:r>
              <a:rPr kumimoji="1" lang="ja-JP" altLang="en-US" sz="1200" b="1" dirty="0" smtClean="0"/>
              <a:t>衝突</a:t>
            </a:r>
            <a:endParaRPr kumimoji="1" lang="ja-JP" altLang="en-US" sz="1200" b="1" dirty="0"/>
          </a:p>
        </p:txBody>
      </p:sp>
      <p:grpSp>
        <p:nvGrpSpPr>
          <p:cNvPr id="71" name="グループ化 70"/>
          <p:cNvGrpSpPr/>
          <p:nvPr/>
        </p:nvGrpSpPr>
        <p:grpSpPr>
          <a:xfrm>
            <a:off x="8028384" y="4077072"/>
            <a:ext cx="648072" cy="288032"/>
            <a:chOff x="5076056" y="4509120"/>
            <a:chExt cx="648072" cy="288032"/>
          </a:xfrm>
        </p:grpSpPr>
        <p:sp>
          <p:nvSpPr>
            <p:cNvPr id="72" name="角丸四角形 71"/>
            <p:cNvSpPr/>
            <p:nvPr/>
          </p:nvSpPr>
          <p:spPr>
            <a:xfrm>
              <a:off x="5076056" y="4509120"/>
              <a:ext cx="648072" cy="28803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5076056" y="4509120"/>
              <a:ext cx="646331" cy="276999"/>
            </a:xfrm>
            <a:prstGeom prst="rect">
              <a:avLst/>
            </a:prstGeom>
            <a:noFill/>
          </p:spPr>
          <p:txBody>
            <a:bodyPr wrap="none" rtlCol="0">
              <a:spAutoFit/>
            </a:bodyPr>
            <a:lstStyle/>
            <a:p>
              <a:r>
                <a:rPr lang="en-US" altLang="ja-JP" sz="1200" b="1" dirty="0" smtClean="0"/>
                <a:t>CS</a:t>
              </a:r>
              <a:r>
                <a:rPr lang="ja-JP" altLang="en-US" sz="1200" b="1" dirty="0" smtClean="0"/>
                <a:t>検知</a:t>
              </a:r>
              <a:endParaRPr kumimoji="1" lang="ja-JP" altLang="en-US" sz="1200" b="1" dirty="0"/>
            </a:p>
          </p:txBody>
        </p:sp>
      </p:grpSp>
      <p:sp>
        <p:nvSpPr>
          <p:cNvPr id="74" name="テキスト ボックス 73"/>
          <p:cNvSpPr txBox="1"/>
          <p:nvPr/>
        </p:nvSpPr>
        <p:spPr>
          <a:xfrm>
            <a:off x="7308304" y="5013176"/>
            <a:ext cx="434991" cy="276999"/>
          </a:xfrm>
          <a:prstGeom prst="rect">
            <a:avLst/>
          </a:prstGeom>
          <a:noFill/>
        </p:spPr>
        <p:txBody>
          <a:bodyPr wrap="none" rtlCol="0">
            <a:spAutoFit/>
          </a:bodyPr>
          <a:lstStyle/>
          <a:p>
            <a:r>
              <a:rPr kumimoji="1" lang="en-US" altLang="ja-JP" sz="1200" b="1" dirty="0" smtClean="0"/>
              <a:t>SYN</a:t>
            </a:r>
            <a:endParaRPr kumimoji="1" lang="ja-JP" altLang="en-US" sz="1200" b="1" dirty="0"/>
          </a:p>
        </p:txBody>
      </p:sp>
      <p:grpSp>
        <p:nvGrpSpPr>
          <p:cNvPr id="75" name="グループ化 74"/>
          <p:cNvGrpSpPr/>
          <p:nvPr/>
        </p:nvGrpSpPr>
        <p:grpSpPr>
          <a:xfrm>
            <a:off x="5508104" y="4437112"/>
            <a:ext cx="1152128" cy="288032"/>
            <a:chOff x="5076056" y="4509120"/>
            <a:chExt cx="648072" cy="288032"/>
          </a:xfrm>
          <a:solidFill>
            <a:srgbClr val="FFFF00"/>
          </a:solidFill>
        </p:grpSpPr>
        <p:sp>
          <p:nvSpPr>
            <p:cNvPr id="76" name="角丸四角形 75"/>
            <p:cNvSpPr/>
            <p:nvPr/>
          </p:nvSpPr>
          <p:spPr>
            <a:xfrm>
              <a:off x="5076056" y="4509120"/>
              <a:ext cx="648072" cy="288032"/>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5076057" y="4520153"/>
              <a:ext cx="607017" cy="276999"/>
            </a:xfrm>
            <a:prstGeom prst="rect">
              <a:avLst/>
            </a:prstGeom>
            <a:noFill/>
          </p:spPr>
          <p:txBody>
            <a:bodyPr wrap="none" rtlCol="0">
              <a:spAutoFit/>
            </a:bodyPr>
            <a:lstStyle/>
            <a:p>
              <a:r>
                <a:rPr kumimoji="1" lang="en-US" altLang="ja-JP" sz="1200" b="1" dirty="0" smtClean="0"/>
                <a:t>1</a:t>
              </a:r>
              <a:r>
                <a:rPr kumimoji="1" lang="ja-JP" altLang="en-US" sz="1200" b="1" dirty="0" smtClean="0"/>
                <a:t>秒後再トライ</a:t>
              </a:r>
              <a:endParaRPr kumimoji="1" lang="ja-JP" altLang="en-US" sz="1200" b="1" dirty="0"/>
            </a:p>
          </p:txBody>
        </p:sp>
      </p:grpSp>
      <p:grpSp>
        <p:nvGrpSpPr>
          <p:cNvPr id="78" name="グループ化 77"/>
          <p:cNvGrpSpPr/>
          <p:nvPr/>
        </p:nvGrpSpPr>
        <p:grpSpPr>
          <a:xfrm>
            <a:off x="7740352" y="4365104"/>
            <a:ext cx="1152128" cy="288032"/>
            <a:chOff x="5076056" y="4509120"/>
            <a:chExt cx="648072" cy="288032"/>
          </a:xfrm>
          <a:solidFill>
            <a:srgbClr val="FFFF00"/>
          </a:solidFill>
        </p:grpSpPr>
        <p:sp>
          <p:nvSpPr>
            <p:cNvPr id="79" name="角丸四角形 78"/>
            <p:cNvSpPr/>
            <p:nvPr/>
          </p:nvSpPr>
          <p:spPr>
            <a:xfrm>
              <a:off x="5076056" y="4509120"/>
              <a:ext cx="648072" cy="288032"/>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テキスト ボックス 79"/>
            <p:cNvSpPr txBox="1"/>
            <p:nvPr/>
          </p:nvSpPr>
          <p:spPr>
            <a:xfrm>
              <a:off x="5076057" y="4520153"/>
              <a:ext cx="607017" cy="276999"/>
            </a:xfrm>
            <a:prstGeom prst="rect">
              <a:avLst/>
            </a:prstGeom>
            <a:noFill/>
          </p:spPr>
          <p:txBody>
            <a:bodyPr wrap="none" rtlCol="0">
              <a:spAutoFit/>
            </a:bodyPr>
            <a:lstStyle/>
            <a:p>
              <a:r>
                <a:rPr lang="en-US" altLang="ja-JP" sz="1200" b="1" dirty="0" smtClean="0"/>
                <a:t>2</a:t>
              </a:r>
              <a:r>
                <a:rPr kumimoji="1" lang="ja-JP" altLang="en-US" sz="1200" b="1" dirty="0" smtClean="0"/>
                <a:t>秒後再トライ</a:t>
              </a:r>
              <a:endParaRPr kumimoji="1" lang="ja-JP" altLang="en-US" sz="1200" b="1" dirty="0"/>
            </a:p>
          </p:txBody>
        </p:sp>
      </p:grpSp>
      <p:sp>
        <p:nvSpPr>
          <p:cNvPr id="81" name="テキスト ボックス 80"/>
          <p:cNvSpPr txBox="1"/>
          <p:nvPr/>
        </p:nvSpPr>
        <p:spPr>
          <a:xfrm>
            <a:off x="1403648" y="2276872"/>
            <a:ext cx="4599336" cy="276999"/>
          </a:xfrm>
          <a:prstGeom prst="rect">
            <a:avLst/>
          </a:prstGeom>
          <a:noFill/>
        </p:spPr>
        <p:txBody>
          <a:bodyPr wrap="none" rtlCol="0">
            <a:spAutoFit/>
          </a:bodyPr>
          <a:lstStyle/>
          <a:p>
            <a:r>
              <a:rPr lang="ja-JP" altLang="en-US" sz="1200" b="1" dirty="0" smtClean="0"/>
              <a:t>・キャリアセンスのしきい値は</a:t>
            </a:r>
            <a:r>
              <a:rPr lang="en-US" altLang="ja-JP" sz="1200" b="1" dirty="0" smtClean="0"/>
              <a:t>CC1101</a:t>
            </a:r>
            <a:r>
              <a:rPr lang="ja-JP" altLang="en-US" sz="1200" b="1" dirty="0" smtClean="0"/>
              <a:t>のデフォルト設定で</a:t>
            </a:r>
            <a:r>
              <a:rPr lang="en-US" altLang="ja-JP" sz="1200" b="1" dirty="0" smtClean="0"/>
              <a:t>-95dBm</a:t>
            </a:r>
            <a:r>
              <a:rPr lang="ja-JP" altLang="en-US" sz="1200" b="1" dirty="0" smtClean="0"/>
              <a:t>付近</a:t>
            </a:r>
            <a:endParaRPr lang="en-US" altLang="ja-JP" sz="1200" b="1" dirty="0" smtClean="0"/>
          </a:p>
        </p:txBody>
      </p:sp>
      <p:sp>
        <p:nvSpPr>
          <p:cNvPr id="82" name="テキスト ボックス 81"/>
          <p:cNvSpPr txBox="1"/>
          <p:nvPr/>
        </p:nvSpPr>
        <p:spPr>
          <a:xfrm>
            <a:off x="467544" y="3342184"/>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
        <p:nvSpPr>
          <p:cNvPr id="83" name="テキスト ボックス 82"/>
          <p:cNvSpPr txBox="1"/>
          <p:nvPr/>
        </p:nvSpPr>
        <p:spPr>
          <a:xfrm>
            <a:off x="1763688" y="3284984"/>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
        <p:nvSpPr>
          <p:cNvPr id="84" name="テキスト ボックス 83"/>
          <p:cNvSpPr txBox="1"/>
          <p:nvPr/>
        </p:nvSpPr>
        <p:spPr>
          <a:xfrm>
            <a:off x="2987824" y="3270176"/>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
        <p:nvSpPr>
          <p:cNvPr id="85" name="テキスト ボックス 84"/>
          <p:cNvSpPr txBox="1"/>
          <p:nvPr/>
        </p:nvSpPr>
        <p:spPr>
          <a:xfrm>
            <a:off x="5508104" y="3356992"/>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
        <p:nvSpPr>
          <p:cNvPr id="86" name="テキスト ボックス 85"/>
          <p:cNvSpPr txBox="1"/>
          <p:nvPr/>
        </p:nvSpPr>
        <p:spPr>
          <a:xfrm>
            <a:off x="6804248" y="3284984"/>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
        <p:nvSpPr>
          <p:cNvPr id="87" name="テキスト ボックス 86"/>
          <p:cNvSpPr txBox="1"/>
          <p:nvPr/>
        </p:nvSpPr>
        <p:spPr>
          <a:xfrm>
            <a:off x="8028384" y="3284984"/>
            <a:ext cx="795411" cy="230832"/>
          </a:xfrm>
          <a:prstGeom prst="rect">
            <a:avLst/>
          </a:prstGeom>
          <a:noFill/>
        </p:spPr>
        <p:txBody>
          <a:bodyPr wrap="none" rtlCol="0">
            <a:spAutoFit/>
          </a:bodyPr>
          <a:lstStyle/>
          <a:p>
            <a:r>
              <a:rPr kumimoji="1" lang="ja-JP" altLang="en-US" sz="900" b="1" dirty="0" smtClean="0"/>
              <a:t>イベント発生</a:t>
            </a:r>
            <a:endParaRPr kumimoji="1" lang="ja-JP" altLang="en-US" sz="9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子機の定時通報時間設定方法</a:t>
            </a:r>
            <a:endParaRPr kumimoji="1" lang="ja-JP" altLang="en-US" dirty="0"/>
          </a:p>
        </p:txBody>
      </p:sp>
      <p:cxnSp>
        <p:nvCxnSpPr>
          <p:cNvPr id="5" name="直線矢印コネクタ 4"/>
          <p:cNvCxnSpPr/>
          <p:nvPr/>
        </p:nvCxnSpPr>
        <p:spPr>
          <a:xfrm rot="5400000">
            <a:off x="1038724" y="4428919"/>
            <a:ext cx="4333558" cy="330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a:off x="4103078" y="3968984"/>
            <a:ext cx="3529186" cy="9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033676" y="1916832"/>
            <a:ext cx="395463" cy="222448"/>
          </a:xfrm>
          <a:prstGeom prst="rect">
            <a:avLst/>
          </a:prstGeom>
          <a:noFill/>
        </p:spPr>
        <p:txBody>
          <a:bodyPr wrap="none" rtlCol="0">
            <a:spAutoFit/>
          </a:bodyPr>
          <a:lstStyle/>
          <a:p>
            <a:r>
              <a:rPr lang="ja-JP" altLang="en-US" sz="1200" b="1" dirty="0" smtClean="0"/>
              <a:t>子機</a:t>
            </a:r>
            <a:endParaRPr kumimoji="1" lang="ja-JP" altLang="en-US" sz="1200" b="1" dirty="0"/>
          </a:p>
        </p:txBody>
      </p:sp>
      <p:sp>
        <p:nvSpPr>
          <p:cNvPr id="11" name="テキスト ボックス 10"/>
          <p:cNvSpPr txBox="1"/>
          <p:nvPr/>
        </p:nvSpPr>
        <p:spPr>
          <a:xfrm>
            <a:off x="5652120" y="1916832"/>
            <a:ext cx="395463" cy="222448"/>
          </a:xfrm>
          <a:prstGeom prst="rect">
            <a:avLst/>
          </a:prstGeom>
          <a:noFill/>
        </p:spPr>
        <p:txBody>
          <a:bodyPr wrap="none" rtlCol="0">
            <a:spAutoFit/>
          </a:bodyPr>
          <a:lstStyle/>
          <a:p>
            <a:r>
              <a:rPr kumimoji="1" lang="ja-JP" altLang="en-US" sz="1200" b="1" dirty="0" smtClean="0"/>
              <a:t>親機</a:t>
            </a:r>
            <a:endParaRPr kumimoji="1" lang="ja-JP" altLang="en-US" sz="1200" b="1" dirty="0"/>
          </a:p>
        </p:txBody>
      </p:sp>
      <p:cxnSp>
        <p:nvCxnSpPr>
          <p:cNvPr id="14" name="直線矢印コネクタ 13"/>
          <p:cNvCxnSpPr/>
          <p:nvPr/>
        </p:nvCxnSpPr>
        <p:spPr>
          <a:xfrm>
            <a:off x="3264984" y="2784237"/>
            <a:ext cx="2459144" cy="860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499992" y="2924944"/>
            <a:ext cx="349325" cy="222448"/>
          </a:xfrm>
          <a:prstGeom prst="rect">
            <a:avLst/>
          </a:prstGeom>
          <a:noFill/>
        </p:spPr>
        <p:txBody>
          <a:bodyPr wrap="none" rtlCol="0">
            <a:spAutoFit/>
          </a:bodyPr>
          <a:lstStyle/>
          <a:p>
            <a:r>
              <a:rPr kumimoji="1" lang="en-US" altLang="ja-JP" sz="1200" b="1" dirty="0" smtClean="0"/>
              <a:t>SYN</a:t>
            </a:r>
            <a:endParaRPr kumimoji="1" lang="ja-JP" altLang="en-US" sz="1200" b="1" dirty="0"/>
          </a:p>
        </p:txBody>
      </p:sp>
      <p:cxnSp>
        <p:nvCxnSpPr>
          <p:cNvPr id="16" name="直線矢印コネクタ 15"/>
          <p:cNvCxnSpPr/>
          <p:nvPr/>
        </p:nvCxnSpPr>
        <p:spPr>
          <a:xfrm rot="10800000" flipV="1">
            <a:off x="3275856" y="4077070"/>
            <a:ext cx="2448272" cy="2088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4211960" y="4221088"/>
            <a:ext cx="674861" cy="222448"/>
          </a:xfrm>
          <a:prstGeom prst="rect">
            <a:avLst/>
          </a:prstGeom>
          <a:noFill/>
        </p:spPr>
        <p:txBody>
          <a:bodyPr wrap="none" rtlCol="0">
            <a:spAutoFit/>
          </a:bodyPr>
          <a:lstStyle/>
          <a:p>
            <a:r>
              <a:rPr kumimoji="1" lang="en-US" altLang="ja-JP" sz="1200" b="1" dirty="0" smtClean="0"/>
              <a:t>SYN + ACK</a:t>
            </a:r>
            <a:endParaRPr kumimoji="1" lang="ja-JP" altLang="en-US" sz="1200" b="1" dirty="0"/>
          </a:p>
        </p:txBody>
      </p:sp>
      <p:graphicFrame>
        <p:nvGraphicFramePr>
          <p:cNvPr id="4104" name="Object 8"/>
          <p:cNvGraphicFramePr>
            <a:graphicFrameLocks noChangeAspect="1"/>
          </p:cNvGraphicFramePr>
          <p:nvPr/>
        </p:nvGraphicFramePr>
        <p:xfrm>
          <a:off x="5940425" y="3573463"/>
          <a:ext cx="3144838" cy="1511300"/>
        </p:xfrm>
        <a:graphic>
          <a:graphicData uri="http://schemas.openxmlformats.org/presentationml/2006/ole">
            <p:oleObj spid="_x0000_s4104" name="ワークシート" r:id="rId3" imgW="6181646" imgH="2971699" progId="Excel.Sheet.12">
              <p:embed/>
            </p:oleObj>
          </a:graphicData>
        </a:graphic>
      </p:graphicFrame>
      <p:graphicFrame>
        <p:nvGraphicFramePr>
          <p:cNvPr id="4105" name="Object 9"/>
          <p:cNvGraphicFramePr>
            <a:graphicFrameLocks noChangeAspect="1"/>
          </p:cNvGraphicFramePr>
          <p:nvPr/>
        </p:nvGraphicFramePr>
        <p:xfrm>
          <a:off x="179513" y="1340769"/>
          <a:ext cx="2641508" cy="1656184"/>
        </p:xfrm>
        <a:graphic>
          <a:graphicData uri="http://schemas.openxmlformats.org/presentationml/2006/ole">
            <p:oleObj spid="_x0000_s4105" name="ワークシート" r:id="rId4" imgW="3600471" imgH="2257455" progId="Excel.Sheet.12">
              <p:embed/>
            </p:oleObj>
          </a:graphicData>
        </a:graphic>
      </p:graphicFrame>
      <p:graphicFrame>
        <p:nvGraphicFramePr>
          <p:cNvPr id="4106" name="Object 10"/>
          <p:cNvGraphicFramePr>
            <a:graphicFrameLocks noChangeAspect="1"/>
          </p:cNvGraphicFramePr>
          <p:nvPr/>
        </p:nvGraphicFramePr>
        <p:xfrm>
          <a:off x="6228184" y="1772816"/>
          <a:ext cx="2727325" cy="1709737"/>
        </p:xfrm>
        <a:graphic>
          <a:graphicData uri="http://schemas.openxmlformats.org/presentationml/2006/ole">
            <p:oleObj spid="_x0000_s4106" name="ワークシート" r:id="rId5" imgW="3600471" imgH="2257455" progId="Excel.Sheet.12">
              <p:embed/>
            </p:oleObj>
          </a:graphicData>
        </a:graphic>
      </p:graphicFrame>
      <p:graphicFrame>
        <p:nvGraphicFramePr>
          <p:cNvPr id="4108" name="Object 12"/>
          <p:cNvGraphicFramePr>
            <a:graphicFrameLocks noChangeAspect="1"/>
          </p:cNvGraphicFramePr>
          <p:nvPr/>
        </p:nvGraphicFramePr>
        <p:xfrm>
          <a:off x="323850" y="3068638"/>
          <a:ext cx="2178050" cy="1455737"/>
        </p:xfrm>
        <a:graphic>
          <a:graphicData uri="http://schemas.openxmlformats.org/presentationml/2006/ole">
            <p:oleObj spid="_x0000_s4108" name="ワークシート" r:id="rId6" imgW="3676595" imgH="2457475" progId="Excel.Sheet.12">
              <p:embed/>
            </p:oleObj>
          </a:graphicData>
        </a:graphic>
      </p:graphicFrame>
      <p:graphicFrame>
        <p:nvGraphicFramePr>
          <p:cNvPr id="4109" name="Object 13"/>
          <p:cNvGraphicFramePr>
            <a:graphicFrameLocks noChangeAspect="1"/>
          </p:cNvGraphicFramePr>
          <p:nvPr/>
        </p:nvGraphicFramePr>
        <p:xfrm>
          <a:off x="179512" y="5229200"/>
          <a:ext cx="2178050" cy="1455737"/>
        </p:xfrm>
        <a:graphic>
          <a:graphicData uri="http://schemas.openxmlformats.org/presentationml/2006/ole">
            <p:oleObj spid="_x0000_s4109" name="ワークシート" r:id="rId7" imgW="3676595" imgH="2457475" progId="Excel.Sheet.12">
              <p:embed/>
            </p:oleObj>
          </a:graphicData>
        </a:graphic>
      </p:graphicFrame>
      <p:sp>
        <p:nvSpPr>
          <p:cNvPr id="23" name="テキスト ボックス 22"/>
          <p:cNvSpPr txBox="1"/>
          <p:nvPr/>
        </p:nvSpPr>
        <p:spPr>
          <a:xfrm>
            <a:off x="6372200" y="5517232"/>
            <a:ext cx="2622834" cy="400110"/>
          </a:xfrm>
          <a:prstGeom prst="rect">
            <a:avLst/>
          </a:prstGeom>
          <a:noFill/>
        </p:spPr>
        <p:txBody>
          <a:bodyPr wrap="none" rtlCol="0">
            <a:spAutoFit/>
          </a:bodyPr>
          <a:lstStyle/>
          <a:p>
            <a:r>
              <a:rPr kumimoji="1" lang="ja-JP" altLang="en-US" sz="1000" b="1" dirty="0" smtClean="0"/>
              <a:t>親機側</a:t>
            </a:r>
            <a:r>
              <a:rPr lang="ja-JP" altLang="en-US" sz="1000" b="1" dirty="0" smtClean="0"/>
              <a:t>で変更した定時通報時間を</a:t>
            </a:r>
            <a:r>
              <a:rPr lang="en-US" altLang="ja-JP" sz="1000" b="1" dirty="0" smtClean="0"/>
              <a:t>reserve1</a:t>
            </a:r>
            <a:r>
              <a:rPr lang="ja-JP" altLang="en-US" sz="1000" b="1" dirty="0" smtClean="0"/>
              <a:t>に</a:t>
            </a:r>
            <a:endParaRPr lang="en-US" altLang="ja-JP" sz="1000" b="1" dirty="0" smtClean="0"/>
          </a:p>
          <a:p>
            <a:r>
              <a:rPr kumimoji="1" lang="ja-JP" altLang="en-US" sz="1000" b="1" dirty="0" smtClean="0"/>
              <a:t>格納して</a:t>
            </a:r>
            <a:r>
              <a:rPr kumimoji="1" lang="en-US" altLang="ja-JP" sz="1000" b="1" dirty="0" smtClean="0"/>
              <a:t>SYN+ACK</a:t>
            </a:r>
            <a:r>
              <a:rPr kumimoji="1" lang="ja-JP" altLang="en-US" sz="1000" b="1" dirty="0" smtClean="0"/>
              <a:t>送信</a:t>
            </a:r>
            <a:endParaRPr kumimoji="1" lang="ja-JP" altLang="en-US" sz="1000" b="1" dirty="0"/>
          </a:p>
        </p:txBody>
      </p:sp>
      <p:cxnSp>
        <p:nvCxnSpPr>
          <p:cNvPr id="25" name="直線矢印コネクタ 24"/>
          <p:cNvCxnSpPr/>
          <p:nvPr/>
        </p:nvCxnSpPr>
        <p:spPr>
          <a:xfrm rot="5400000" flipH="1" flipV="1">
            <a:off x="6408204" y="4977172"/>
            <a:ext cx="864096" cy="21602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07504" y="4797152"/>
            <a:ext cx="3155031" cy="400110"/>
          </a:xfrm>
          <a:prstGeom prst="rect">
            <a:avLst/>
          </a:prstGeom>
          <a:noFill/>
        </p:spPr>
        <p:txBody>
          <a:bodyPr wrap="none" rtlCol="0">
            <a:spAutoFit/>
          </a:bodyPr>
          <a:lstStyle/>
          <a:p>
            <a:r>
              <a:rPr kumimoji="1" lang="ja-JP" altLang="en-US" sz="1000" b="1" dirty="0" smtClean="0">
                <a:solidFill>
                  <a:srgbClr val="FF0000"/>
                </a:solidFill>
              </a:rPr>
              <a:t>親機から受信した</a:t>
            </a:r>
            <a:r>
              <a:rPr lang="en-US" altLang="ja-JP" sz="1000" b="1" dirty="0" smtClean="0">
                <a:solidFill>
                  <a:srgbClr val="FF0000"/>
                </a:solidFill>
              </a:rPr>
              <a:t>SYN+ACK </a:t>
            </a:r>
            <a:r>
              <a:rPr lang="ja-JP" altLang="en-US" sz="1000" b="1" dirty="0" smtClean="0">
                <a:solidFill>
                  <a:srgbClr val="FF0000"/>
                </a:solidFill>
              </a:rPr>
              <a:t>の</a:t>
            </a:r>
            <a:r>
              <a:rPr lang="en-US" altLang="ja-JP" sz="1000" b="1" dirty="0" smtClean="0">
                <a:solidFill>
                  <a:srgbClr val="FF0000"/>
                </a:solidFill>
              </a:rPr>
              <a:t>reserve1</a:t>
            </a:r>
            <a:r>
              <a:rPr lang="ja-JP" altLang="en-US" sz="1000" b="1" dirty="0" smtClean="0">
                <a:solidFill>
                  <a:srgbClr val="FF0000"/>
                </a:solidFill>
              </a:rPr>
              <a:t>の定時通報時間</a:t>
            </a:r>
            <a:endParaRPr lang="en-US" altLang="ja-JP" sz="1000" b="1" dirty="0" smtClean="0">
              <a:solidFill>
                <a:srgbClr val="FF0000"/>
              </a:solidFill>
            </a:endParaRPr>
          </a:p>
          <a:p>
            <a:r>
              <a:rPr lang="ja-JP" altLang="en-US" sz="1000" b="1" dirty="0" smtClean="0">
                <a:solidFill>
                  <a:srgbClr val="FF0000"/>
                </a:solidFill>
              </a:rPr>
              <a:t>を確認して、一致していなかったら、変更。</a:t>
            </a:r>
            <a:endParaRPr lang="en-US" altLang="ja-JP" sz="1000" b="1" dirty="0" smtClean="0">
              <a:solidFill>
                <a:srgbClr val="FF0000"/>
              </a:solidFill>
            </a:endParaRPr>
          </a:p>
        </p:txBody>
      </p:sp>
      <p:cxnSp>
        <p:nvCxnSpPr>
          <p:cNvPr id="27" name="直線矢印コネクタ 26"/>
          <p:cNvCxnSpPr/>
          <p:nvPr/>
        </p:nvCxnSpPr>
        <p:spPr>
          <a:xfrm rot="5400000">
            <a:off x="1187624" y="5517232"/>
            <a:ext cx="1152128" cy="432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rot="10800000" flipV="1">
            <a:off x="1691680" y="3717032"/>
            <a:ext cx="1008112" cy="432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2627784" y="3501008"/>
            <a:ext cx="1338828" cy="400110"/>
          </a:xfrm>
          <a:prstGeom prst="rect">
            <a:avLst/>
          </a:prstGeom>
          <a:noFill/>
        </p:spPr>
        <p:txBody>
          <a:bodyPr wrap="none" rtlCol="0">
            <a:spAutoFit/>
          </a:bodyPr>
          <a:lstStyle/>
          <a:p>
            <a:r>
              <a:rPr lang="ja-JP" altLang="en-US" sz="1000" b="1" dirty="0" smtClean="0"/>
              <a:t>子機の定時通報時間</a:t>
            </a:r>
            <a:endParaRPr lang="en-US" altLang="ja-JP" sz="1000" b="1" dirty="0" smtClean="0"/>
          </a:p>
          <a:p>
            <a:r>
              <a:rPr lang="ja-JP" altLang="en-US" sz="1000" b="1" dirty="0" smtClean="0"/>
              <a:t>を変更したい。</a:t>
            </a:r>
            <a:endParaRPr lang="en-US" altLang="ja-JP" sz="1000" b="1"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t>コマンド設定方法</a:t>
            </a:r>
            <a:endParaRPr kumimoji="1" lang="ja-JP" altLang="en-US" sz="2800" dirty="0"/>
          </a:p>
        </p:txBody>
      </p:sp>
      <p:graphicFrame>
        <p:nvGraphicFramePr>
          <p:cNvPr id="55298" name="Object 2"/>
          <p:cNvGraphicFramePr>
            <a:graphicFrameLocks noChangeAspect="1"/>
          </p:cNvGraphicFramePr>
          <p:nvPr/>
        </p:nvGraphicFramePr>
        <p:xfrm>
          <a:off x="179388" y="1700213"/>
          <a:ext cx="8682037" cy="1169987"/>
        </p:xfrm>
        <a:graphic>
          <a:graphicData uri="http://schemas.openxmlformats.org/presentationml/2006/ole">
            <p:oleObj spid="_x0000_s55298" name="ワークシート" r:id="rId4" imgW="11687090" imgH="1571553" progId="Excel.Sheet.12">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正方形/長方形 3"/>
          <p:cNvSpPr/>
          <p:nvPr/>
        </p:nvSpPr>
        <p:spPr>
          <a:xfrm>
            <a:off x="755576" y="2420888"/>
            <a:ext cx="1512168"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76271" y="3573016"/>
            <a:ext cx="1247457" cy="246221"/>
          </a:xfrm>
          <a:prstGeom prst="rect">
            <a:avLst/>
          </a:prstGeom>
          <a:noFill/>
        </p:spPr>
        <p:txBody>
          <a:bodyPr wrap="none" rtlCol="0">
            <a:spAutoFit/>
          </a:bodyPr>
          <a:lstStyle/>
          <a:p>
            <a:r>
              <a:rPr lang="ja-JP" altLang="en-US" sz="1000" b="1" dirty="0" smtClean="0"/>
              <a:t>プリアンブル</a:t>
            </a:r>
            <a:r>
              <a:rPr lang="en-US" altLang="ja-JP" sz="1000" b="1" dirty="0" smtClean="0"/>
              <a:t>8bit x 4</a:t>
            </a:r>
            <a:endParaRPr kumimoji="1" lang="ja-JP" altLang="en-US" sz="1000" b="1" dirty="0"/>
          </a:p>
        </p:txBody>
      </p:sp>
      <p:sp>
        <p:nvSpPr>
          <p:cNvPr id="9" name="正方形/長方形 8"/>
          <p:cNvSpPr/>
          <p:nvPr/>
        </p:nvSpPr>
        <p:spPr>
          <a:xfrm>
            <a:off x="2267744" y="2420888"/>
            <a:ext cx="1440160" cy="10801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333810" y="3573016"/>
            <a:ext cx="1374094" cy="246221"/>
          </a:xfrm>
          <a:prstGeom prst="rect">
            <a:avLst/>
          </a:prstGeom>
          <a:noFill/>
        </p:spPr>
        <p:txBody>
          <a:bodyPr wrap="none" rtlCol="0">
            <a:spAutoFit/>
          </a:bodyPr>
          <a:lstStyle/>
          <a:p>
            <a:r>
              <a:rPr lang="en-US" altLang="ja-JP" sz="1000" b="1" dirty="0" smtClean="0"/>
              <a:t>SYNC_WORD 16bit x 2</a:t>
            </a:r>
            <a:endParaRPr kumimoji="1" lang="ja-JP" altLang="en-US" sz="1000" b="1" dirty="0"/>
          </a:p>
        </p:txBody>
      </p:sp>
      <p:grpSp>
        <p:nvGrpSpPr>
          <p:cNvPr id="32" name="グループ化 31"/>
          <p:cNvGrpSpPr/>
          <p:nvPr/>
        </p:nvGrpSpPr>
        <p:grpSpPr>
          <a:xfrm>
            <a:off x="3707904" y="2420888"/>
            <a:ext cx="720080" cy="1080120"/>
            <a:chOff x="3347864" y="2420888"/>
            <a:chExt cx="576064" cy="1080120"/>
          </a:xfrm>
        </p:grpSpPr>
        <p:sp>
          <p:nvSpPr>
            <p:cNvPr id="11" name="正方形/長方形 10"/>
            <p:cNvSpPr/>
            <p:nvPr/>
          </p:nvSpPr>
          <p:spPr>
            <a:xfrm>
              <a:off x="3347864" y="2420888"/>
              <a:ext cx="576064" cy="108012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60000"/>
                    <a:lumOff val="40000"/>
                  </a:schemeClr>
                </a:solidFill>
              </a:endParaRPr>
            </a:p>
          </p:txBody>
        </p:sp>
        <p:sp>
          <p:nvSpPr>
            <p:cNvPr id="12" name="テキスト ボックス 11"/>
            <p:cNvSpPr txBox="1"/>
            <p:nvPr/>
          </p:nvSpPr>
          <p:spPr>
            <a:xfrm rot="16200000">
              <a:off x="3171348" y="2825713"/>
              <a:ext cx="940129" cy="276999"/>
            </a:xfrm>
            <a:prstGeom prst="rect">
              <a:avLst/>
            </a:prstGeom>
            <a:noFill/>
          </p:spPr>
          <p:txBody>
            <a:bodyPr wrap="none" rtlCol="0">
              <a:spAutoFit/>
            </a:bodyPr>
            <a:lstStyle/>
            <a:p>
              <a:r>
                <a:rPr lang="en-US" altLang="ja-JP" sz="1200" b="1" dirty="0" smtClean="0"/>
                <a:t>Length field</a:t>
              </a:r>
              <a:endParaRPr kumimoji="1" lang="ja-JP" altLang="en-US" sz="1200" b="1" dirty="0"/>
            </a:p>
          </p:txBody>
        </p:sp>
      </p:grpSp>
      <p:grpSp>
        <p:nvGrpSpPr>
          <p:cNvPr id="22" name="グループ化 21"/>
          <p:cNvGrpSpPr/>
          <p:nvPr/>
        </p:nvGrpSpPr>
        <p:grpSpPr>
          <a:xfrm>
            <a:off x="4427984" y="2420888"/>
            <a:ext cx="2592288" cy="1080120"/>
            <a:chOff x="4427984" y="2420888"/>
            <a:chExt cx="2592288" cy="1080120"/>
          </a:xfrm>
        </p:grpSpPr>
        <p:sp>
          <p:nvSpPr>
            <p:cNvPr id="13" name="正方形/長方形 12"/>
            <p:cNvSpPr/>
            <p:nvPr/>
          </p:nvSpPr>
          <p:spPr>
            <a:xfrm>
              <a:off x="4427984" y="2420888"/>
              <a:ext cx="2592288"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60000"/>
                    <a:lumOff val="40000"/>
                  </a:schemeClr>
                </a:solidFill>
              </a:endParaRPr>
            </a:p>
          </p:txBody>
        </p:sp>
        <p:sp>
          <p:nvSpPr>
            <p:cNvPr id="14" name="テキスト ボックス 13"/>
            <p:cNvSpPr txBox="1"/>
            <p:nvPr/>
          </p:nvSpPr>
          <p:spPr>
            <a:xfrm>
              <a:off x="5220072" y="2780928"/>
              <a:ext cx="905825" cy="307777"/>
            </a:xfrm>
            <a:prstGeom prst="rect">
              <a:avLst/>
            </a:prstGeom>
            <a:noFill/>
          </p:spPr>
          <p:txBody>
            <a:bodyPr wrap="none" rtlCol="0">
              <a:spAutoFit/>
            </a:bodyPr>
            <a:lstStyle/>
            <a:p>
              <a:r>
                <a:rPr lang="en-US" altLang="ja-JP" sz="1400" b="1" dirty="0" smtClean="0"/>
                <a:t>Data field</a:t>
              </a:r>
              <a:endParaRPr kumimoji="1" lang="ja-JP" altLang="en-US" sz="1400" b="1" dirty="0"/>
            </a:p>
          </p:txBody>
        </p:sp>
      </p:grpSp>
      <p:grpSp>
        <p:nvGrpSpPr>
          <p:cNvPr id="21" name="グループ化 20"/>
          <p:cNvGrpSpPr/>
          <p:nvPr/>
        </p:nvGrpSpPr>
        <p:grpSpPr>
          <a:xfrm>
            <a:off x="7020272" y="2420888"/>
            <a:ext cx="864096" cy="1080120"/>
            <a:chOff x="7020272" y="2420888"/>
            <a:chExt cx="864096" cy="1080120"/>
          </a:xfrm>
        </p:grpSpPr>
        <p:sp>
          <p:nvSpPr>
            <p:cNvPr id="15" name="正方形/長方形 14"/>
            <p:cNvSpPr/>
            <p:nvPr/>
          </p:nvSpPr>
          <p:spPr>
            <a:xfrm>
              <a:off x="7020272" y="2420888"/>
              <a:ext cx="864096" cy="108012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60000"/>
                    <a:lumOff val="40000"/>
                  </a:schemeClr>
                </a:solidFill>
              </a:endParaRPr>
            </a:p>
          </p:txBody>
        </p:sp>
        <p:sp>
          <p:nvSpPr>
            <p:cNvPr id="16" name="テキスト ボックス 15"/>
            <p:cNvSpPr txBox="1"/>
            <p:nvPr/>
          </p:nvSpPr>
          <p:spPr>
            <a:xfrm rot="16200000">
              <a:off x="7128223" y="2825712"/>
              <a:ext cx="637162" cy="276999"/>
            </a:xfrm>
            <a:prstGeom prst="rect">
              <a:avLst/>
            </a:prstGeom>
            <a:noFill/>
          </p:spPr>
          <p:txBody>
            <a:bodyPr wrap="square" rtlCol="0">
              <a:spAutoFit/>
            </a:bodyPr>
            <a:lstStyle/>
            <a:p>
              <a:r>
                <a:rPr lang="en-US" altLang="ja-JP" sz="1200" b="1" dirty="0" smtClean="0"/>
                <a:t>CRC-16</a:t>
              </a:r>
              <a:endParaRPr kumimoji="1" lang="ja-JP" altLang="en-US" sz="1200" b="1" dirty="0"/>
            </a:p>
          </p:txBody>
        </p:sp>
      </p:grpSp>
      <p:cxnSp>
        <p:nvCxnSpPr>
          <p:cNvPr id="23" name="直線矢印コネクタ 22"/>
          <p:cNvCxnSpPr/>
          <p:nvPr/>
        </p:nvCxnSpPr>
        <p:spPr>
          <a:xfrm>
            <a:off x="7020272" y="3717032"/>
            <a:ext cx="86409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7164288" y="3573016"/>
            <a:ext cx="576064" cy="246221"/>
          </a:xfrm>
          <a:prstGeom prst="rect">
            <a:avLst/>
          </a:prstGeom>
          <a:solidFill>
            <a:schemeClr val="bg1"/>
          </a:solidFill>
        </p:spPr>
        <p:txBody>
          <a:bodyPr wrap="square" rtlCol="0">
            <a:spAutoFit/>
          </a:bodyPr>
          <a:lstStyle/>
          <a:p>
            <a:pPr algn="ctr"/>
            <a:r>
              <a:rPr lang="en-US" altLang="ja-JP" sz="1000" b="1" dirty="0" smtClean="0"/>
              <a:t>16 bits</a:t>
            </a:r>
            <a:endParaRPr kumimoji="1" lang="ja-JP" altLang="en-US" sz="1000" b="1" dirty="0"/>
          </a:p>
        </p:txBody>
      </p:sp>
      <p:cxnSp>
        <p:nvCxnSpPr>
          <p:cNvPr id="25" name="直線矢印コネクタ 24"/>
          <p:cNvCxnSpPr/>
          <p:nvPr/>
        </p:nvCxnSpPr>
        <p:spPr>
          <a:xfrm>
            <a:off x="4427984" y="3717032"/>
            <a:ext cx="259228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5508104" y="3573016"/>
            <a:ext cx="720080" cy="246221"/>
          </a:xfrm>
          <a:prstGeom prst="rect">
            <a:avLst/>
          </a:prstGeom>
          <a:solidFill>
            <a:schemeClr val="bg1"/>
          </a:solidFill>
        </p:spPr>
        <p:txBody>
          <a:bodyPr wrap="square" rtlCol="0">
            <a:spAutoFit/>
          </a:bodyPr>
          <a:lstStyle/>
          <a:p>
            <a:pPr algn="ctr"/>
            <a:r>
              <a:rPr lang="en-US" altLang="ja-JP" sz="1000" b="1" dirty="0" smtClean="0"/>
              <a:t>8 x n </a:t>
            </a:r>
            <a:r>
              <a:rPr kumimoji="1" lang="en-US" altLang="ja-JP" sz="1000" b="1" dirty="0" smtClean="0"/>
              <a:t>bits</a:t>
            </a:r>
            <a:endParaRPr kumimoji="1" lang="ja-JP" altLang="en-US" sz="1000" b="1" dirty="0"/>
          </a:p>
        </p:txBody>
      </p:sp>
      <p:cxnSp>
        <p:nvCxnSpPr>
          <p:cNvPr id="28" name="直線矢印コネクタ 27"/>
          <p:cNvCxnSpPr/>
          <p:nvPr/>
        </p:nvCxnSpPr>
        <p:spPr>
          <a:xfrm>
            <a:off x="3707904" y="3717032"/>
            <a:ext cx="72008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851920" y="3573016"/>
            <a:ext cx="381836" cy="400110"/>
          </a:xfrm>
          <a:prstGeom prst="rect">
            <a:avLst/>
          </a:prstGeom>
          <a:solidFill>
            <a:schemeClr val="bg1"/>
          </a:solidFill>
        </p:spPr>
        <p:txBody>
          <a:bodyPr wrap="square" rtlCol="0">
            <a:spAutoFit/>
          </a:bodyPr>
          <a:lstStyle/>
          <a:p>
            <a:pPr algn="ctr"/>
            <a:r>
              <a:rPr lang="en-US" altLang="ja-JP" sz="1000" b="1" dirty="0" smtClean="0"/>
              <a:t>8</a:t>
            </a:r>
          </a:p>
          <a:p>
            <a:pPr algn="ctr"/>
            <a:r>
              <a:rPr kumimoji="1" lang="en-US" altLang="ja-JP" sz="1000" b="1" dirty="0" smtClean="0"/>
              <a:t>bits</a:t>
            </a:r>
            <a:endParaRPr kumimoji="1" lang="ja-JP" altLang="en-US" sz="1000" b="1" dirty="0"/>
          </a:p>
        </p:txBody>
      </p:sp>
      <p:sp>
        <p:nvSpPr>
          <p:cNvPr id="34" name="テキスト ボックス 33"/>
          <p:cNvSpPr txBox="1"/>
          <p:nvPr/>
        </p:nvSpPr>
        <p:spPr>
          <a:xfrm>
            <a:off x="827584" y="1556792"/>
            <a:ext cx="2095445" cy="338554"/>
          </a:xfrm>
          <a:prstGeom prst="rect">
            <a:avLst/>
          </a:prstGeom>
          <a:noFill/>
        </p:spPr>
        <p:txBody>
          <a:bodyPr wrap="none" rtlCol="0">
            <a:spAutoFit/>
          </a:bodyPr>
          <a:lstStyle/>
          <a:p>
            <a:r>
              <a:rPr lang="en-US" altLang="ja-JP" sz="1600" dirty="0" smtClean="0"/>
              <a:t>TX</a:t>
            </a:r>
            <a:r>
              <a:rPr lang="ja-JP" altLang="en-US" sz="1600" dirty="0" smtClean="0"/>
              <a:t>側送信パケット構成</a:t>
            </a:r>
            <a:endParaRPr kumimoji="1" lang="ja-JP" alt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テキスト ボックス 3"/>
          <p:cNvSpPr txBox="1"/>
          <p:nvPr/>
        </p:nvSpPr>
        <p:spPr>
          <a:xfrm>
            <a:off x="827584" y="2276872"/>
            <a:ext cx="1625766" cy="276999"/>
          </a:xfrm>
          <a:prstGeom prst="rect">
            <a:avLst/>
          </a:prstGeom>
          <a:noFill/>
        </p:spPr>
        <p:txBody>
          <a:bodyPr wrap="none" rtlCol="0">
            <a:spAutoFit/>
          </a:bodyPr>
          <a:lstStyle/>
          <a:p>
            <a:r>
              <a:rPr lang="ja-JP" altLang="en-US" sz="1200" b="1" dirty="0" smtClean="0"/>
              <a:t>（プリアンブル</a:t>
            </a:r>
            <a:r>
              <a:rPr lang="en-US" altLang="ja-JP" sz="1200" b="1" dirty="0" smtClean="0"/>
              <a:t>8bit x 4</a:t>
            </a:r>
            <a:r>
              <a:rPr lang="ja-JP" altLang="en-US" sz="1200" b="1" dirty="0" smtClean="0"/>
              <a:t>）</a:t>
            </a:r>
            <a:endParaRPr kumimoji="1" lang="ja-JP" altLang="en-US" sz="1200" b="1" dirty="0"/>
          </a:p>
        </p:txBody>
      </p:sp>
      <p:sp>
        <p:nvSpPr>
          <p:cNvPr id="5" name="正方形/長方形 4"/>
          <p:cNvSpPr/>
          <p:nvPr/>
        </p:nvSpPr>
        <p:spPr>
          <a:xfrm>
            <a:off x="827584" y="2636912"/>
            <a:ext cx="136815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755576" y="2924944"/>
            <a:ext cx="1428596" cy="461665"/>
          </a:xfrm>
          <a:prstGeom prst="rect">
            <a:avLst/>
          </a:prstGeom>
          <a:noFill/>
        </p:spPr>
        <p:txBody>
          <a:bodyPr wrap="none" rtlCol="0">
            <a:spAutoFit/>
          </a:bodyPr>
          <a:lstStyle/>
          <a:p>
            <a:r>
              <a:rPr kumimoji="1" lang="en-US" altLang="ja-JP" sz="2400" b="1" dirty="0" smtClean="0"/>
              <a:t>10101010</a:t>
            </a:r>
            <a:endParaRPr kumimoji="1" lang="ja-JP" altLang="en-US" sz="2400" b="1" dirty="0"/>
          </a:p>
        </p:txBody>
      </p:sp>
      <p:sp>
        <p:nvSpPr>
          <p:cNvPr id="7" name="正方形/長方形 6"/>
          <p:cNvSpPr/>
          <p:nvPr/>
        </p:nvSpPr>
        <p:spPr>
          <a:xfrm>
            <a:off x="2195736" y="2636912"/>
            <a:ext cx="136815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123728" y="2924944"/>
            <a:ext cx="1428596" cy="461665"/>
          </a:xfrm>
          <a:prstGeom prst="rect">
            <a:avLst/>
          </a:prstGeom>
          <a:noFill/>
        </p:spPr>
        <p:txBody>
          <a:bodyPr wrap="none" rtlCol="0">
            <a:spAutoFit/>
          </a:bodyPr>
          <a:lstStyle/>
          <a:p>
            <a:r>
              <a:rPr kumimoji="1" lang="en-US" altLang="ja-JP" sz="2400" b="1" dirty="0" smtClean="0"/>
              <a:t>10101010</a:t>
            </a:r>
            <a:endParaRPr kumimoji="1" lang="ja-JP" altLang="en-US" sz="2400" b="1" dirty="0"/>
          </a:p>
        </p:txBody>
      </p:sp>
      <p:sp>
        <p:nvSpPr>
          <p:cNvPr id="13" name="正方形/長方形 12"/>
          <p:cNvSpPr/>
          <p:nvPr/>
        </p:nvSpPr>
        <p:spPr>
          <a:xfrm>
            <a:off x="3563888" y="2636912"/>
            <a:ext cx="136815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491880" y="2924944"/>
            <a:ext cx="1428596" cy="461665"/>
          </a:xfrm>
          <a:prstGeom prst="rect">
            <a:avLst/>
          </a:prstGeom>
          <a:noFill/>
        </p:spPr>
        <p:txBody>
          <a:bodyPr wrap="none" rtlCol="0">
            <a:spAutoFit/>
          </a:bodyPr>
          <a:lstStyle/>
          <a:p>
            <a:r>
              <a:rPr kumimoji="1" lang="en-US" altLang="ja-JP" sz="2400" b="1" dirty="0" smtClean="0"/>
              <a:t>10101010</a:t>
            </a:r>
            <a:endParaRPr kumimoji="1" lang="ja-JP" altLang="en-US" sz="2400" b="1" dirty="0"/>
          </a:p>
        </p:txBody>
      </p:sp>
      <p:sp>
        <p:nvSpPr>
          <p:cNvPr id="15" name="正方形/長方形 14"/>
          <p:cNvSpPr/>
          <p:nvPr/>
        </p:nvSpPr>
        <p:spPr>
          <a:xfrm>
            <a:off x="4932040" y="2636912"/>
            <a:ext cx="136815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860032" y="2924944"/>
            <a:ext cx="1428596" cy="461665"/>
          </a:xfrm>
          <a:prstGeom prst="rect">
            <a:avLst/>
          </a:prstGeom>
          <a:noFill/>
        </p:spPr>
        <p:txBody>
          <a:bodyPr wrap="none" rtlCol="0">
            <a:spAutoFit/>
          </a:bodyPr>
          <a:lstStyle/>
          <a:p>
            <a:r>
              <a:rPr kumimoji="1" lang="en-US" altLang="ja-JP" sz="2400" b="1" dirty="0" smtClean="0"/>
              <a:t>10101010</a:t>
            </a:r>
            <a:endParaRPr kumimoji="1" lang="ja-JP" altLang="en-US"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正方形/長方形 3"/>
          <p:cNvSpPr/>
          <p:nvPr/>
        </p:nvSpPr>
        <p:spPr>
          <a:xfrm>
            <a:off x="899592" y="2420888"/>
            <a:ext cx="1440160" cy="10801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059832" y="3645024"/>
            <a:ext cx="1374094" cy="246221"/>
          </a:xfrm>
          <a:prstGeom prst="rect">
            <a:avLst/>
          </a:prstGeom>
          <a:noFill/>
        </p:spPr>
        <p:txBody>
          <a:bodyPr wrap="none" rtlCol="0">
            <a:spAutoFit/>
          </a:bodyPr>
          <a:lstStyle/>
          <a:p>
            <a:r>
              <a:rPr lang="en-US" altLang="ja-JP" sz="1000" b="1" dirty="0" smtClean="0"/>
              <a:t>SYNC_WORD 16bit x 2</a:t>
            </a:r>
            <a:endParaRPr kumimoji="1" lang="ja-JP" altLang="en-US" sz="1000" b="1" dirty="0"/>
          </a:p>
        </p:txBody>
      </p:sp>
      <p:sp>
        <p:nvSpPr>
          <p:cNvPr id="6" name="正方形/長方形 5"/>
          <p:cNvSpPr/>
          <p:nvPr/>
        </p:nvSpPr>
        <p:spPr>
          <a:xfrm>
            <a:off x="2339752" y="2420888"/>
            <a:ext cx="1440160" cy="10801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99592" y="2708920"/>
            <a:ext cx="1428596" cy="461665"/>
          </a:xfrm>
          <a:prstGeom prst="rect">
            <a:avLst/>
          </a:prstGeom>
          <a:noFill/>
        </p:spPr>
        <p:txBody>
          <a:bodyPr wrap="none" rtlCol="0">
            <a:spAutoFit/>
          </a:bodyPr>
          <a:lstStyle/>
          <a:p>
            <a:r>
              <a:rPr kumimoji="1" lang="en-US" altLang="ja-JP" sz="2400" b="1" dirty="0" smtClean="0"/>
              <a:t>11010011</a:t>
            </a:r>
            <a:endParaRPr kumimoji="1" lang="ja-JP" altLang="en-US" sz="2400" b="1" dirty="0"/>
          </a:p>
        </p:txBody>
      </p:sp>
      <p:sp>
        <p:nvSpPr>
          <p:cNvPr id="8" name="テキスト ボックス 7"/>
          <p:cNvSpPr txBox="1"/>
          <p:nvPr/>
        </p:nvSpPr>
        <p:spPr>
          <a:xfrm>
            <a:off x="2339752" y="2708920"/>
            <a:ext cx="1428596" cy="461665"/>
          </a:xfrm>
          <a:prstGeom prst="rect">
            <a:avLst/>
          </a:prstGeom>
          <a:noFill/>
        </p:spPr>
        <p:txBody>
          <a:bodyPr wrap="none" rtlCol="0">
            <a:spAutoFit/>
          </a:bodyPr>
          <a:lstStyle/>
          <a:p>
            <a:r>
              <a:rPr kumimoji="1" lang="en-US" altLang="ja-JP" sz="2400" b="1" dirty="0" smtClean="0"/>
              <a:t>10010001</a:t>
            </a:r>
            <a:endParaRPr kumimoji="1" lang="ja-JP" altLang="en-US" sz="2400" b="1" dirty="0"/>
          </a:p>
        </p:txBody>
      </p:sp>
      <p:sp>
        <p:nvSpPr>
          <p:cNvPr id="9" name="テキスト ボックス 8"/>
          <p:cNvSpPr txBox="1"/>
          <p:nvPr/>
        </p:nvSpPr>
        <p:spPr>
          <a:xfrm>
            <a:off x="899592" y="2060848"/>
            <a:ext cx="1335879" cy="276999"/>
          </a:xfrm>
          <a:prstGeom prst="rect">
            <a:avLst/>
          </a:prstGeom>
          <a:noFill/>
        </p:spPr>
        <p:txBody>
          <a:bodyPr wrap="none" rtlCol="0">
            <a:spAutoFit/>
          </a:bodyPr>
          <a:lstStyle/>
          <a:p>
            <a:r>
              <a:rPr lang="en-US" altLang="ja-JP" sz="1200" b="1" dirty="0" smtClean="0"/>
              <a:t>SYNC1(addr:0x04)</a:t>
            </a:r>
            <a:endParaRPr kumimoji="1" lang="ja-JP" altLang="en-US" sz="1200" b="1" dirty="0"/>
          </a:p>
        </p:txBody>
      </p:sp>
      <p:sp>
        <p:nvSpPr>
          <p:cNvPr id="10" name="テキスト ボックス 9"/>
          <p:cNvSpPr txBox="1"/>
          <p:nvPr/>
        </p:nvSpPr>
        <p:spPr>
          <a:xfrm>
            <a:off x="2411760" y="2060848"/>
            <a:ext cx="1335879" cy="276999"/>
          </a:xfrm>
          <a:prstGeom prst="rect">
            <a:avLst/>
          </a:prstGeom>
          <a:noFill/>
        </p:spPr>
        <p:txBody>
          <a:bodyPr wrap="none" rtlCol="0">
            <a:spAutoFit/>
          </a:bodyPr>
          <a:lstStyle/>
          <a:p>
            <a:r>
              <a:rPr lang="en-US" altLang="ja-JP" sz="1200" b="1" dirty="0" smtClean="0"/>
              <a:t>SYNC0(addr:0x05)</a:t>
            </a:r>
            <a:endParaRPr lang="ja-JP" altLang="en-US" sz="1200" b="1" dirty="0" smtClean="0"/>
          </a:p>
        </p:txBody>
      </p:sp>
      <p:sp>
        <p:nvSpPr>
          <p:cNvPr id="11" name="テキスト ボックス 10"/>
          <p:cNvSpPr txBox="1"/>
          <p:nvPr/>
        </p:nvSpPr>
        <p:spPr>
          <a:xfrm>
            <a:off x="1187624" y="2420888"/>
            <a:ext cx="988347" cy="461665"/>
          </a:xfrm>
          <a:prstGeom prst="rect">
            <a:avLst/>
          </a:prstGeom>
          <a:noFill/>
        </p:spPr>
        <p:txBody>
          <a:bodyPr wrap="none" rtlCol="0">
            <a:spAutoFit/>
          </a:bodyPr>
          <a:lstStyle/>
          <a:p>
            <a:r>
              <a:rPr kumimoji="1" lang="en-US" altLang="ja-JP" sz="2400" b="1" dirty="0" smtClean="0"/>
              <a:t>(0xd3)</a:t>
            </a:r>
            <a:endParaRPr kumimoji="1" lang="ja-JP" altLang="en-US" sz="2400" b="1" dirty="0"/>
          </a:p>
        </p:txBody>
      </p:sp>
      <p:sp>
        <p:nvSpPr>
          <p:cNvPr id="12" name="テキスト ボックス 11"/>
          <p:cNvSpPr txBox="1"/>
          <p:nvPr/>
        </p:nvSpPr>
        <p:spPr>
          <a:xfrm>
            <a:off x="2555776" y="2420888"/>
            <a:ext cx="984565" cy="461665"/>
          </a:xfrm>
          <a:prstGeom prst="rect">
            <a:avLst/>
          </a:prstGeom>
          <a:noFill/>
        </p:spPr>
        <p:txBody>
          <a:bodyPr wrap="none" rtlCol="0">
            <a:spAutoFit/>
          </a:bodyPr>
          <a:lstStyle/>
          <a:p>
            <a:r>
              <a:rPr kumimoji="1" lang="en-US" altLang="ja-JP" sz="2400" b="1" dirty="0" smtClean="0"/>
              <a:t>(0x91)</a:t>
            </a:r>
            <a:endParaRPr kumimoji="1" lang="ja-JP" altLang="en-US" sz="2400" b="1" dirty="0"/>
          </a:p>
        </p:txBody>
      </p:sp>
      <p:sp>
        <p:nvSpPr>
          <p:cNvPr id="13" name="正方形/長方形 12"/>
          <p:cNvSpPr/>
          <p:nvPr/>
        </p:nvSpPr>
        <p:spPr>
          <a:xfrm>
            <a:off x="3779912" y="2420888"/>
            <a:ext cx="1440160" cy="10801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220072" y="2420888"/>
            <a:ext cx="1440160" cy="10801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779912" y="2708920"/>
            <a:ext cx="1428596" cy="461665"/>
          </a:xfrm>
          <a:prstGeom prst="rect">
            <a:avLst/>
          </a:prstGeom>
          <a:noFill/>
        </p:spPr>
        <p:txBody>
          <a:bodyPr wrap="none" rtlCol="0">
            <a:spAutoFit/>
          </a:bodyPr>
          <a:lstStyle/>
          <a:p>
            <a:r>
              <a:rPr kumimoji="1" lang="en-US" altLang="ja-JP" sz="2400" b="1" dirty="0" smtClean="0"/>
              <a:t>11010011</a:t>
            </a:r>
            <a:endParaRPr kumimoji="1" lang="ja-JP" altLang="en-US" sz="2400" b="1" dirty="0"/>
          </a:p>
        </p:txBody>
      </p:sp>
      <p:sp>
        <p:nvSpPr>
          <p:cNvPr id="16" name="テキスト ボックス 15"/>
          <p:cNvSpPr txBox="1"/>
          <p:nvPr/>
        </p:nvSpPr>
        <p:spPr>
          <a:xfrm>
            <a:off x="5220072" y="2708920"/>
            <a:ext cx="1428596" cy="461665"/>
          </a:xfrm>
          <a:prstGeom prst="rect">
            <a:avLst/>
          </a:prstGeom>
          <a:noFill/>
        </p:spPr>
        <p:txBody>
          <a:bodyPr wrap="none" rtlCol="0">
            <a:spAutoFit/>
          </a:bodyPr>
          <a:lstStyle/>
          <a:p>
            <a:r>
              <a:rPr kumimoji="1" lang="en-US" altLang="ja-JP" sz="2400" b="1" dirty="0" smtClean="0"/>
              <a:t>10010001</a:t>
            </a:r>
            <a:endParaRPr kumimoji="1" lang="ja-JP" altLang="en-US" sz="2400" b="1" dirty="0"/>
          </a:p>
        </p:txBody>
      </p:sp>
      <p:sp>
        <p:nvSpPr>
          <p:cNvPr id="17" name="テキスト ボックス 16"/>
          <p:cNvSpPr txBox="1"/>
          <p:nvPr/>
        </p:nvSpPr>
        <p:spPr>
          <a:xfrm>
            <a:off x="3779912" y="2060848"/>
            <a:ext cx="1335879" cy="276999"/>
          </a:xfrm>
          <a:prstGeom prst="rect">
            <a:avLst/>
          </a:prstGeom>
          <a:noFill/>
        </p:spPr>
        <p:txBody>
          <a:bodyPr wrap="none" rtlCol="0">
            <a:spAutoFit/>
          </a:bodyPr>
          <a:lstStyle/>
          <a:p>
            <a:r>
              <a:rPr lang="en-US" altLang="ja-JP" sz="1200" b="1" dirty="0" smtClean="0"/>
              <a:t>SYNC1(addr:0x04)</a:t>
            </a:r>
            <a:endParaRPr kumimoji="1" lang="ja-JP" altLang="en-US" sz="1200" b="1" dirty="0"/>
          </a:p>
        </p:txBody>
      </p:sp>
      <p:sp>
        <p:nvSpPr>
          <p:cNvPr id="18" name="テキスト ボックス 17"/>
          <p:cNvSpPr txBox="1"/>
          <p:nvPr/>
        </p:nvSpPr>
        <p:spPr>
          <a:xfrm>
            <a:off x="5292080" y="2060848"/>
            <a:ext cx="1335879" cy="276999"/>
          </a:xfrm>
          <a:prstGeom prst="rect">
            <a:avLst/>
          </a:prstGeom>
          <a:noFill/>
        </p:spPr>
        <p:txBody>
          <a:bodyPr wrap="none" rtlCol="0">
            <a:spAutoFit/>
          </a:bodyPr>
          <a:lstStyle/>
          <a:p>
            <a:r>
              <a:rPr lang="en-US" altLang="ja-JP" sz="1200" b="1" dirty="0" smtClean="0"/>
              <a:t>SYNC0(addr:0x05)</a:t>
            </a:r>
            <a:endParaRPr lang="ja-JP" altLang="en-US" sz="1200" b="1" dirty="0" smtClean="0"/>
          </a:p>
        </p:txBody>
      </p:sp>
      <p:sp>
        <p:nvSpPr>
          <p:cNvPr id="19" name="テキスト ボックス 18"/>
          <p:cNvSpPr txBox="1"/>
          <p:nvPr/>
        </p:nvSpPr>
        <p:spPr>
          <a:xfrm>
            <a:off x="4067944" y="2420888"/>
            <a:ext cx="988347" cy="461665"/>
          </a:xfrm>
          <a:prstGeom prst="rect">
            <a:avLst/>
          </a:prstGeom>
          <a:noFill/>
        </p:spPr>
        <p:txBody>
          <a:bodyPr wrap="none" rtlCol="0">
            <a:spAutoFit/>
          </a:bodyPr>
          <a:lstStyle/>
          <a:p>
            <a:r>
              <a:rPr kumimoji="1" lang="en-US" altLang="ja-JP" sz="2400" b="1" dirty="0" smtClean="0"/>
              <a:t>(0xd3)</a:t>
            </a:r>
            <a:endParaRPr kumimoji="1" lang="ja-JP" altLang="en-US" sz="2400" b="1" dirty="0"/>
          </a:p>
        </p:txBody>
      </p:sp>
      <p:sp>
        <p:nvSpPr>
          <p:cNvPr id="20" name="テキスト ボックス 19"/>
          <p:cNvSpPr txBox="1"/>
          <p:nvPr/>
        </p:nvSpPr>
        <p:spPr>
          <a:xfrm>
            <a:off x="5436096" y="2420888"/>
            <a:ext cx="984565" cy="461665"/>
          </a:xfrm>
          <a:prstGeom prst="rect">
            <a:avLst/>
          </a:prstGeom>
          <a:noFill/>
        </p:spPr>
        <p:txBody>
          <a:bodyPr wrap="none" rtlCol="0">
            <a:spAutoFit/>
          </a:bodyPr>
          <a:lstStyle/>
          <a:p>
            <a:r>
              <a:rPr kumimoji="1" lang="en-US" altLang="ja-JP" sz="2400" b="1" dirty="0" smtClean="0"/>
              <a:t>(0x91)</a:t>
            </a:r>
            <a:endParaRPr kumimoji="1" lang="ja-JP" altLang="en-US"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grpSp>
        <p:nvGrpSpPr>
          <p:cNvPr id="4" name="グループ化 3"/>
          <p:cNvGrpSpPr/>
          <p:nvPr/>
        </p:nvGrpSpPr>
        <p:grpSpPr>
          <a:xfrm>
            <a:off x="971600" y="2132856"/>
            <a:ext cx="720080" cy="1080120"/>
            <a:chOff x="3347864" y="2420888"/>
            <a:chExt cx="576064" cy="1080120"/>
          </a:xfrm>
        </p:grpSpPr>
        <p:sp>
          <p:nvSpPr>
            <p:cNvPr id="5" name="正方形/長方形 4"/>
            <p:cNvSpPr/>
            <p:nvPr/>
          </p:nvSpPr>
          <p:spPr>
            <a:xfrm>
              <a:off x="3347864" y="2420888"/>
              <a:ext cx="576064" cy="108012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60000"/>
                    <a:lumOff val="40000"/>
                  </a:schemeClr>
                </a:solidFill>
              </a:endParaRPr>
            </a:p>
          </p:txBody>
        </p:sp>
        <p:sp>
          <p:nvSpPr>
            <p:cNvPr id="6" name="テキスト ボックス 5"/>
            <p:cNvSpPr txBox="1"/>
            <p:nvPr/>
          </p:nvSpPr>
          <p:spPr>
            <a:xfrm rot="16200000">
              <a:off x="3171348" y="2825713"/>
              <a:ext cx="940129" cy="276999"/>
            </a:xfrm>
            <a:prstGeom prst="rect">
              <a:avLst/>
            </a:prstGeom>
            <a:noFill/>
          </p:spPr>
          <p:txBody>
            <a:bodyPr wrap="none" rtlCol="0">
              <a:spAutoFit/>
            </a:bodyPr>
            <a:lstStyle/>
            <a:p>
              <a:r>
                <a:rPr lang="en-US" altLang="ja-JP" sz="1200" b="1" dirty="0" smtClean="0"/>
                <a:t>Length field</a:t>
              </a:r>
              <a:endParaRPr kumimoji="1" lang="ja-JP" altLang="en-US" sz="1200" b="1" dirty="0"/>
            </a:p>
          </p:txBody>
        </p:sp>
      </p:grpSp>
      <p:sp>
        <p:nvSpPr>
          <p:cNvPr id="7" name="テキスト ボックス 6"/>
          <p:cNvSpPr txBox="1"/>
          <p:nvPr/>
        </p:nvSpPr>
        <p:spPr>
          <a:xfrm>
            <a:off x="683568" y="1772816"/>
            <a:ext cx="5006948" cy="276999"/>
          </a:xfrm>
          <a:prstGeom prst="rect">
            <a:avLst/>
          </a:prstGeom>
          <a:noFill/>
        </p:spPr>
        <p:txBody>
          <a:bodyPr wrap="none" rtlCol="0">
            <a:spAutoFit/>
          </a:bodyPr>
          <a:lstStyle/>
          <a:p>
            <a:r>
              <a:rPr lang="en-US" altLang="ja-JP" sz="1200" b="1" dirty="0" smtClean="0"/>
              <a:t>Length field </a:t>
            </a:r>
            <a:r>
              <a:rPr lang="ja-JP" altLang="en-US" sz="1200" b="1" dirty="0" smtClean="0"/>
              <a:t>値 </a:t>
            </a:r>
            <a:r>
              <a:rPr lang="en-US" altLang="ja-JP" sz="1200" b="1" dirty="0" smtClean="0"/>
              <a:t>= </a:t>
            </a:r>
            <a:r>
              <a:rPr lang="ja-JP" altLang="en-US" sz="1200" b="1" dirty="0" smtClean="0"/>
              <a:t> </a:t>
            </a:r>
            <a:r>
              <a:rPr lang="en-US" altLang="ja-JP" sz="1200" b="1" dirty="0" smtClean="0"/>
              <a:t>0x09</a:t>
            </a:r>
            <a:r>
              <a:rPr lang="ja-JP" altLang="en-US" sz="1200" b="1" dirty="0" smtClean="0"/>
              <a:t>バイト固定（可変の場合値を変更。可変方法は後述）</a:t>
            </a:r>
            <a:endParaRPr kumimoji="1" lang="ja-JP" altLang="en-US" sz="1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2736304" cy="1143000"/>
          </a:xfrm>
        </p:spPr>
        <p:txBody>
          <a:bodyPr>
            <a:normAutofit/>
          </a:bodyPr>
          <a:lstStyle/>
          <a:p>
            <a:pPr algn="l"/>
            <a:r>
              <a:rPr kumimoji="1" lang="ja-JP" altLang="en-US" sz="1600" dirty="0" smtClean="0"/>
              <a:t>子機パケット</a:t>
            </a:r>
            <a:endParaRPr kumimoji="1" lang="ja-JP" altLang="en-US" sz="1600" dirty="0"/>
          </a:p>
        </p:txBody>
      </p:sp>
      <p:graphicFrame>
        <p:nvGraphicFramePr>
          <p:cNvPr id="27650" name="Object 2"/>
          <p:cNvGraphicFramePr>
            <a:graphicFrameLocks noChangeAspect="1"/>
          </p:cNvGraphicFramePr>
          <p:nvPr/>
        </p:nvGraphicFramePr>
        <p:xfrm>
          <a:off x="3851275" y="115888"/>
          <a:ext cx="1717675" cy="5764212"/>
        </p:xfrm>
        <a:graphic>
          <a:graphicData uri="http://schemas.openxmlformats.org/presentationml/2006/ole">
            <p:oleObj spid="_x0000_s27650" name="ワークシート" r:id="rId3" imgW="1819401" imgH="6115075" progId="Excel.Sheet.12">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2736304" cy="1143000"/>
          </a:xfrm>
        </p:spPr>
        <p:txBody>
          <a:bodyPr>
            <a:normAutofit/>
          </a:bodyPr>
          <a:lstStyle/>
          <a:p>
            <a:pPr algn="l"/>
            <a:r>
              <a:rPr lang="ja-JP" altLang="en-US" sz="1600" dirty="0" smtClean="0"/>
              <a:t>親機</a:t>
            </a:r>
            <a:r>
              <a:rPr kumimoji="1" lang="ja-JP" altLang="en-US" sz="1600" dirty="0" smtClean="0"/>
              <a:t>パケット</a:t>
            </a:r>
            <a:endParaRPr kumimoji="1" lang="ja-JP" altLang="en-US" sz="1600" dirty="0"/>
          </a:p>
        </p:txBody>
      </p:sp>
      <p:graphicFrame>
        <p:nvGraphicFramePr>
          <p:cNvPr id="27650" name="Object 2"/>
          <p:cNvGraphicFramePr>
            <a:graphicFrameLocks noChangeAspect="1"/>
          </p:cNvGraphicFramePr>
          <p:nvPr/>
        </p:nvGraphicFramePr>
        <p:xfrm>
          <a:off x="3851275" y="115888"/>
          <a:ext cx="1717675" cy="5764212"/>
        </p:xfrm>
        <a:graphic>
          <a:graphicData uri="http://schemas.openxmlformats.org/presentationml/2006/ole">
            <p:oleObj spid="_x0000_s56322" name="ワークシート" r:id="rId3" imgW="1819401" imgH="6115075" progId="Excel.Sheet.12">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2736304" cy="1143000"/>
          </a:xfrm>
        </p:spPr>
        <p:txBody>
          <a:bodyPr>
            <a:normAutofit/>
          </a:bodyPr>
          <a:lstStyle/>
          <a:p>
            <a:pPr algn="l"/>
            <a:r>
              <a:rPr kumimoji="1" lang="ja-JP" altLang="en-US" sz="1600" dirty="0" smtClean="0"/>
              <a:t>パケット</a:t>
            </a:r>
            <a:endParaRPr kumimoji="1" lang="ja-JP" altLang="en-US" sz="1600" dirty="0"/>
          </a:p>
        </p:txBody>
      </p:sp>
      <p:cxnSp>
        <p:nvCxnSpPr>
          <p:cNvPr id="91" name="直線コネクタ 90"/>
          <p:cNvCxnSpPr/>
          <p:nvPr/>
        </p:nvCxnSpPr>
        <p:spPr>
          <a:xfrm>
            <a:off x="2123728" y="980728"/>
            <a:ext cx="1296144"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rot="16200000" flipH="1">
            <a:off x="467544" y="2996952"/>
            <a:ext cx="4536504" cy="1224136"/>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1" name="Object 3"/>
          <p:cNvGraphicFramePr>
            <a:graphicFrameLocks noChangeAspect="1"/>
          </p:cNvGraphicFramePr>
          <p:nvPr/>
        </p:nvGraphicFramePr>
        <p:xfrm>
          <a:off x="683568" y="980728"/>
          <a:ext cx="2188537" cy="360139"/>
        </p:xfrm>
        <a:graphic>
          <a:graphicData uri="http://schemas.openxmlformats.org/presentationml/2006/ole">
            <p:oleObj spid="_x0000_s2051" name="ワークシート" r:id="rId3" imgW="1504920" imgH="247529" progId="Excel.Sheet.12">
              <p:embed/>
            </p:oleObj>
          </a:graphicData>
        </a:graphic>
      </p:graphicFrame>
      <p:graphicFrame>
        <p:nvGraphicFramePr>
          <p:cNvPr id="2053" name="Object 5"/>
          <p:cNvGraphicFramePr>
            <a:graphicFrameLocks noChangeAspect="1"/>
          </p:cNvGraphicFramePr>
          <p:nvPr/>
        </p:nvGraphicFramePr>
        <p:xfrm>
          <a:off x="3348038" y="1052513"/>
          <a:ext cx="3600450" cy="4848225"/>
        </p:xfrm>
        <a:graphic>
          <a:graphicData uri="http://schemas.openxmlformats.org/presentationml/2006/ole">
            <p:oleObj spid="_x0000_s2053" name="ワークシート" r:id="rId4" imgW="3600471" imgH="4848277" progId="Excel.Sheet.12">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2736304" cy="1143000"/>
          </a:xfrm>
        </p:spPr>
        <p:txBody>
          <a:bodyPr>
            <a:normAutofit/>
          </a:bodyPr>
          <a:lstStyle/>
          <a:p>
            <a:pPr algn="l"/>
            <a:r>
              <a:rPr kumimoji="1" lang="ja-JP" altLang="en-US" sz="1600" dirty="0" smtClean="0"/>
              <a:t>パケット</a:t>
            </a:r>
            <a:endParaRPr kumimoji="1" lang="ja-JP" altLang="en-US" sz="1600" dirty="0"/>
          </a:p>
        </p:txBody>
      </p:sp>
      <p:graphicFrame>
        <p:nvGraphicFramePr>
          <p:cNvPr id="1028" name="Object 4"/>
          <p:cNvGraphicFramePr>
            <a:graphicFrameLocks noChangeAspect="1"/>
          </p:cNvGraphicFramePr>
          <p:nvPr/>
        </p:nvGraphicFramePr>
        <p:xfrm>
          <a:off x="684213" y="981075"/>
          <a:ext cx="2187575" cy="360363"/>
        </p:xfrm>
        <a:graphic>
          <a:graphicData uri="http://schemas.openxmlformats.org/presentationml/2006/ole">
            <p:oleObj spid="_x0000_s1028" name="ワークシート" r:id="rId3" imgW="1504920" imgH="247529" progId="Excel.Sheet.12">
              <p:embed/>
            </p:oleObj>
          </a:graphicData>
        </a:graphic>
      </p:graphicFrame>
      <p:cxnSp>
        <p:nvCxnSpPr>
          <p:cNvPr id="10" name="直線コネクタ 9"/>
          <p:cNvCxnSpPr/>
          <p:nvPr/>
        </p:nvCxnSpPr>
        <p:spPr>
          <a:xfrm>
            <a:off x="2123728" y="980728"/>
            <a:ext cx="13681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16200000" flipH="1">
            <a:off x="971600" y="2492896"/>
            <a:ext cx="3600400" cy="1296144"/>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30" name="Object 6"/>
          <p:cNvGraphicFramePr>
            <a:graphicFrameLocks noChangeAspect="1"/>
          </p:cNvGraphicFramePr>
          <p:nvPr/>
        </p:nvGraphicFramePr>
        <p:xfrm>
          <a:off x="3415630" y="980728"/>
          <a:ext cx="3676650" cy="3981450"/>
        </p:xfrm>
        <a:graphic>
          <a:graphicData uri="http://schemas.openxmlformats.org/presentationml/2006/ole">
            <p:oleObj spid="_x0000_s1030" name="ワークシート" r:id="rId4" imgW="3676595" imgH="3981520" progId="Excel.Sheet.12">
              <p:embed/>
            </p:oleObj>
          </a:graphicData>
        </a:graphic>
      </p:graphicFrame>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2625</TotalTime>
  <Words>551</Words>
  <Application>Microsoft Office PowerPoint</Application>
  <PresentationFormat>画面に合わせる (4:3)</PresentationFormat>
  <Paragraphs>146</Paragraphs>
  <Slides>19</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19</vt:i4>
      </vt:variant>
    </vt:vector>
  </HeadingPairs>
  <TitlesOfParts>
    <vt:vector size="21" baseType="lpstr">
      <vt:lpstr>Office テーマ</vt:lpstr>
      <vt:lpstr>ワークシート</vt:lpstr>
      <vt:lpstr>スライド 1</vt:lpstr>
      <vt:lpstr>スライド 2</vt:lpstr>
      <vt:lpstr>スライド 3</vt:lpstr>
      <vt:lpstr>スライド 4</vt:lpstr>
      <vt:lpstr>スライド 5</vt:lpstr>
      <vt:lpstr>子機パケット</vt:lpstr>
      <vt:lpstr>親機パケット</vt:lpstr>
      <vt:lpstr>パケット</vt:lpstr>
      <vt:lpstr>パケット</vt:lpstr>
      <vt:lpstr>子機RX時の受信パケット</vt:lpstr>
      <vt:lpstr>パケットハンドシェイクの方法</vt:lpstr>
      <vt:lpstr>パケット再送手順</vt:lpstr>
      <vt:lpstr>キャリアセンス検知時</vt:lpstr>
      <vt:lpstr>到達失敗時のパケットハンドシェイクの方法（SYN失敗時）</vt:lpstr>
      <vt:lpstr>到達失敗時のパケットハンドシェイクの方法（SYN+ACK失敗時）</vt:lpstr>
      <vt:lpstr>送信時キャリアセンス検知時のランダム待ち時間機能</vt:lpstr>
      <vt:lpstr>子機の定時通報時間設定方法</vt:lpstr>
      <vt:lpstr>コマンド設定方法</vt:lpstr>
      <vt:lpstr>スライド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kmaehara</dc:creator>
  <cp:lastModifiedBy>kmaehara</cp:lastModifiedBy>
  <cp:revision>292</cp:revision>
  <dcterms:created xsi:type="dcterms:W3CDTF">2011-02-14T02:37:28Z</dcterms:created>
  <dcterms:modified xsi:type="dcterms:W3CDTF">2011-05-18T02:23:55Z</dcterms:modified>
</cp:coreProperties>
</file>