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71" r:id="rId2"/>
    <p:sldId id="315" r:id="rId3"/>
    <p:sldId id="336" r:id="rId4"/>
    <p:sldId id="333" r:id="rId5"/>
    <p:sldId id="337" r:id="rId6"/>
    <p:sldId id="353" r:id="rId7"/>
    <p:sldId id="339" r:id="rId8"/>
    <p:sldId id="367" r:id="rId9"/>
    <p:sldId id="340" r:id="rId10"/>
    <p:sldId id="368" r:id="rId11"/>
    <p:sldId id="311" r:id="rId12"/>
    <p:sldId id="373" r:id="rId13"/>
    <p:sldId id="370" r:id="rId14"/>
    <p:sldId id="348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7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85" autoAdjust="0"/>
  </p:normalViewPr>
  <p:slideViewPr>
    <p:cSldViewPr snapToGrid="0" snapToObjects="1">
      <p:cViewPr>
        <p:scale>
          <a:sx n="140" d="100"/>
          <a:sy n="140" d="100"/>
        </p:scale>
        <p:origin x="-80" y="-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38446-06FC-C24B-AFCE-35E0E6C47570}" type="datetimeFigureOut">
              <a:rPr lang="en-US" smtClean="0"/>
              <a:t>8/1/17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F586A-6EE3-4944-81C2-F4F0401C9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6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0" dirty="0" smtClean="0"/>
              <a:t> techs bringing sanity to </a:t>
            </a:r>
            <a:r>
              <a:rPr lang="en-US" baseline="0" dirty="0" err="1" smtClean="0"/>
              <a:t>bioinf</a:t>
            </a:r>
            <a:r>
              <a:rPr lang="en-US" baseline="0" dirty="0" smtClean="0"/>
              <a:t> </a:t>
            </a:r>
            <a:r>
              <a:rPr lang="en-US" baseline="0" dirty="0" smtClean="0"/>
              <a:t>pipelines/workflows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F586A-6EE3-4944-81C2-F4F0401C98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40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Life of tool &amp; </a:t>
            </a:r>
            <a:r>
              <a:rPr lang="en-US" dirty="0" err="1" smtClean="0"/>
              <a:t>algo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</a:t>
            </a:r>
            <a:endParaRPr lang="en-US" baseline="0" dirty="0" smtClean="0"/>
          </a:p>
          <a:p>
            <a:r>
              <a:rPr lang="en-US" baseline="0" dirty="0" smtClean="0"/>
              <a:t>Demonstrates flexibility of </a:t>
            </a:r>
            <a:r>
              <a:rPr lang="en-US" baseline="0" dirty="0" err="1" smtClean="0"/>
              <a:t>cromwell</a:t>
            </a:r>
            <a:r>
              <a:rPr lang="en-US" baseline="0" dirty="0" smtClean="0"/>
              <a:t> model, 1 </a:t>
            </a:r>
            <a:r>
              <a:rPr lang="en-US" baseline="0" dirty="0" err="1" smtClean="0"/>
              <a:t>wdl</a:t>
            </a:r>
            <a:r>
              <a:rPr lang="en-US" baseline="0" dirty="0" smtClean="0"/>
              <a:t>, 3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F586A-6EE3-4944-81C2-F4F0401C98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98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F586A-6EE3-4944-81C2-F4F0401C98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79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Powerful marriage of interactive &amp;</a:t>
            </a:r>
            <a:r>
              <a:rPr lang="en-US" baseline="0" dirty="0" smtClean="0"/>
              <a:t> batch analysis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F586A-6EE3-4944-81C2-F4F0401C98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79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folks who make it all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F586A-6EE3-4944-81C2-F4F0401C98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03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F586A-6EE3-4944-81C2-F4F0401C98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0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GP + CGA + MG</a:t>
            </a:r>
          </a:p>
          <a:p>
            <a:pPr marL="171450" indent="-171450">
              <a:buFontTx/>
              <a:buChar char="-"/>
            </a:pPr>
            <a:r>
              <a:rPr lang="en-US" sz="1200" b="0" dirty="0" smtClean="0"/>
              <a:t>Increase</a:t>
            </a:r>
            <a:r>
              <a:rPr lang="en-US" sz="1200" b="0" baseline="0" dirty="0" smtClean="0"/>
              <a:t> + elasticity == cloud</a:t>
            </a:r>
          </a:p>
          <a:p>
            <a:pPr marL="171450" indent="-171450">
              <a:buFontTx/>
              <a:buChar char="-"/>
            </a:pPr>
            <a:r>
              <a:rPr lang="en-US" sz="1200" b="0" baseline="0" dirty="0" smtClean="0"/>
              <a:t>Let’s do something together</a:t>
            </a:r>
          </a:p>
          <a:p>
            <a:pPr marL="171450" indent="-171450">
              <a:buFontTx/>
              <a:buChar char="-"/>
            </a:pPr>
            <a:r>
              <a:rPr lang="en-US" sz="1200" b="0" baseline="0" dirty="0" smtClean="0"/>
              <a:t>Devils in details, many use cases necessitates flexibility as model</a:t>
            </a:r>
            <a:endParaRPr lang="en" sz="1200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F586A-6EE3-4944-81C2-F4F0401C98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6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to also solve dozen or so other</a:t>
            </a:r>
            <a:r>
              <a:rPr lang="en-US" baseline="0" dirty="0" smtClean="0"/>
              <a:t> use cases at broad, and there are hundreds out in the world</a:t>
            </a:r>
          </a:p>
          <a:p>
            <a:r>
              <a:rPr lang="en-US" baseline="0" dirty="0" smtClean="0"/>
              <a:t>How many of those can we cover w/ one solution?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F586A-6EE3-4944-81C2-F4F0401C98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6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Expression</a:t>
            </a:r>
            <a:r>
              <a:rPr lang="en-US" baseline="0" dirty="0" smtClean="0"/>
              <a:t> of workflows: 2 typical models – embedded </a:t>
            </a:r>
            <a:r>
              <a:rPr lang="en-US" baseline="0" dirty="0" err="1" smtClean="0"/>
              <a:t>dsl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baroque </a:t>
            </a:r>
            <a:r>
              <a:rPr lang="en-US" baseline="0" dirty="0" err="1" smtClean="0"/>
              <a:t>yaml</a:t>
            </a:r>
            <a:r>
              <a:rPr lang="en-US" baseline="0" dirty="0" smtClean="0"/>
              <a:t>/</a:t>
            </a:r>
            <a:r>
              <a:rPr lang="en-US" baseline="0" dirty="0" err="1" smtClean="0"/>
              <a:t>json</a:t>
            </a:r>
            <a:r>
              <a:rPr lang="en-US" baseline="0" dirty="0" smtClean="0"/>
              <a:t>/xml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Embedded powerful, no portability. Markup portable, hard to use directly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Human </a:t>
            </a:r>
            <a:r>
              <a:rPr lang="en-US" baseline="0" dirty="0" err="1" smtClean="0"/>
              <a:t>interop</a:t>
            </a:r>
            <a:r>
              <a:rPr lang="en-US" baseline="0" dirty="0" smtClean="0"/>
              <a:t> most important thing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WDL SCALES TO A USER’S AMBITIONS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Cromwell scales literally &amp; figuratively. Easy to run small things, easy to</a:t>
            </a:r>
            <a:r>
              <a:rPr lang="en-US" baseline="0" dirty="0" smtClean="0"/>
              <a:t> run big things.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baseline="0" dirty="0" smtClean="0"/>
              <a:t> Explain Jamie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F586A-6EE3-4944-81C2-F4F0401C98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7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F586A-6EE3-4944-81C2-F4F0401C98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18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F586A-6EE3-4944-81C2-F4F0401C98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80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EXPLAIN GA4GH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Plug new clouds &amp; multi-backend workflows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F586A-6EE3-4944-81C2-F4F0401C98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8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F586A-6EE3-4944-81C2-F4F0401C98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13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zamboni</a:t>
            </a:r>
            <a:r>
              <a:rPr lang="en-US" dirty="0" smtClean="0"/>
              <a:t>: not everything ported 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cromwell</a:t>
            </a:r>
            <a:r>
              <a:rPr lang="en-US" baseline="0" dirty="0" smtClean="0"/>
              <a:t> yet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F586A-6EE3-4944-81C2-F4F0401C98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4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6A01-0A09-F141-BD87-C992B1BBC1B0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78F-EADC-E04F-A668-402D15D58A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broadslide-topbanner_2011_mas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35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6A01-0A09-F141-BD87-C992B1BBC1B0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78F-EADC-E04F-A668-402D15D58A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broadslide-topbanner_2011_mas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7208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0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6A01-0A09-F141-BD87-C992B1BBC1B0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78F-EADC-E04F-A668-402D15D5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7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roadslide-topbanner_2011_mas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6A01-0A09-F141-BD87-C992B1BBC1B0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78F-EADC-E04F-A668-402D15D58A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7208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4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roadslide-topbanner_2011_mas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5177"/>
            <a:ext cx="9144000" cy="183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6A01-0A09-F141-BD87-C992B1BBC1B0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78F-EADC-E04F-A668-402D15D5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6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roadslide-topbanner_2011_mas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7208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8109"/>
            <a:ext cx="4038600" cy="25455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8109"/>
            <a:ext cx="4038600" cy="25455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6A01-0A09-F141-BD87-C992B1BBC1B0}" type="datetimeFigureOut">
              <a:rPr lang="en-US" smtClean="0"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78F-EADC-E04F-A668-402D15D5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5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6A01-0A09-F141-BD87-C992B1BBC1B0}" type="datetimeFigureOut">
              <a:rPr lang="en-US" smtClean="0"/>
              <a:t>8/1/17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78F-EADC-E04F-A668-402D15D58A7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broadslide-topbanner_2011_mas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7208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6A01-0A09-F141-BD87-C992B1BBC1B0}" type="datetimeFigureOut">
              <a:rPr lang="en-US" smtClean="0"/>
              <a:t>8/1/17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78F-EADC-E04F-A668-402D15D58A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7208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1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6A01-0A09-F141-BD87-C992B1BBC1B0}" type="datetimeFigureOut">
              <a:rPr lang="en-US" smtClean="0"/>
              <a:t>8/1/17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78F-EADC-E04F-A668-402D15D58A7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8" descr="Broad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5865813"/>
            <a:ext cx="2035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1"/>
          <p:cNvSpPr>
            <a:spLocks noGrp="1"/>
          </p:cNvSpPr>
          <p:nvPr>
            <p:ph sz="quarter" idx="13"/>
          </p:nvPr>
        </p:nvSpPr>
        <p:spPr>
          <a:xfrm>
            <a:off x="434234" y="3066145"/>
            <a:ext cx="4785379" cy="15129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4234" y="1499840"/>
            <a:ext cx="4776681" cy="153396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lnSpc>
                <a:spcPts val="4400"/>
              </a:lnSpc>
              <a:defRPr sz="3200" kern="1400" spc="-40">
                <a:solidFill>
                  <a:srgbClr val="00609F"/>
                </a:solidFill>
                <a:ea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broadslide-topbanner_2011_mast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73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6A01-0A09-F141-BD87-C992B1BBC1B0}" type="datetimeFigureOut">
              <a:rPr lang="en-US" smtClean="0"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78F-EADC-E04F-A668-402D15D5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6A01-0A09-F141-BD87-C992B1BBC1B0}" type="datetimeFigureOut">
              <a:rPr lang="en-US" smtClean="0"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78F-EADC-E04F-A668-402D15D5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86A01-0A09-F141-BD87-C992B1BBC1B0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3B78F-EADC-E04F-A668-402D15D5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6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s://cloud.google.com/genomics/v1alpha2/gatk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s://github.com/seandavi/wdlRunR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0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mailto:jgentry@broadinstitute.org" TargetMode="External"/><Relationship Id="rId5" Type="http://schemas.openxmlformats.org/officeDocument/2006/relationships/hyperlink" Target="https://gatkforums.broadinstitute.org/wdl/categories/ask-the-wdl-team" TargetMode="External"/><Relationship Id="rId6" Type="http://schemas.openxmlformats.org/officeDocument/2006/relationships/hyperlink" Target="https://software.broadinstitute.org/wdl" TargetMode="External"/><Relationship Id="rId7" Type="http://schemas.openxmlformats.org/officeDocument/2006/relationships/hyperlink" Target="https://www.github.com/broadinstitute/wdl" TargetMode="External"/><Relationship Id="rId8" Type="http://schemas.openxmlformats.org/officeDocument/2006/relationships/hyperlink" Target="https://www.github.com/broadinstitute/cromwell" TargetMode="External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www.xkcd.com/927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s://software.broadinstitute.org/wdl/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5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11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Cromwell &amp; WDL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>Bioinformatics workflows at any scale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0277"/>
            <a:ext cx="6400800" cy="131445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entury Gothic"/>
                <a:cs typeface="Century Gothic"/>
              </a:rPr>
              <a:t>Jeff Gentry</a:t>
            </a:r>
          </a:p>
          <a:p>
            <a:r>
              <a:rPr lang="en-US" sz="1800" dirty="0" smtClean="0">
                <a:latin typeface="Century Gothic"/>
                <a:cs typeface="Century Gothic"/>
              </a:rPr>
              <a:t>Data Sciences Platform</a:t>
            </a:r>
            <a:endParaRPr lang="en-US" sz="1800" dirty="0">
              <a:latin typeface="Century Gothic"/>
              <a:cs typeface="Century Gothic"/>
            </a:endParaRPr>
          </a:p>
        </p:txBody>
      </p:sp>
      <p:pic>
        <p:nvPicPr>
          <p:cNvPr id="4" name="Picture 1" descr="Broad_logo_PMS300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60" y="4411492"/>
            <a:ext cx="1884324" cy="55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dl-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84" y="4482368"/>
            <a:ext cx="1152071" cy="418586"/>
          </a:xfrm>
          <a:prstGeom prst="rect">
            <a:avLst/>
          </a:prstGeom>
        </p:spPr>
      </p:pic>
      <p:pic>
        <p:nvPicPr>
          <p:cNvPr id="7" name="Picture 6" descr="JamieCromwe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4372486"/>
            <a:ext cx="1097156" cy="61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9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858" y="639573"/>
            <a:ext cx="5384142" cy="36220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Our development setup: on-</a:t>
            </a:r>
            <a:r>
              <a:rPr lang="en-US" sz="2400" dirty="0" err="1" smtClean="0"/>
              <a:t>prem</a:t>
            </a:r>
            <a:r>
              <a:rPr lang="en-US" sz="2400" dirty="0" smtClean="0"/>
              <a:t> + on-cloud</a:t>
            </a:r>
            <a:endParaRPr lang="en-US" sz="2400" dirty="0"/>
          </a:p>
        </p:txBody>
      </p:sp>
      <p:sp>
        <p:nvSpPr>
          <p:cNvPr id="44" name="Can 43"/>
          <p:cNvSpPr/>
          <p:nvPr/>
        </p:nvSpPr>
        <p:spPr>
          <a:xfrm>
            <a:off x="4966130" y="1495482"/>
            <a:ext cx="935311" cy="971544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GS data</a:t>
            </a:r>
            <a:br>
              <a:rPr lang="en-US" sz="1600" dirty="0" smtClean="0"/>
            </a:br>
            <a:r>
              <a:rPr lang="en-US" sz="1600" dirty="0" smtClean="0"/>
              <a:t>buckets</a:t>
            </a:r>
            <a:endParaRPr lang="en-US" sz="1600" dirty="0"/>
          </a:p>
        </p:txBody>
      </p:sp>
      <p:sp>
        <p:nvSpPr>
          <p:cNvPr id="53" name="Rectangle 52"/>
          <p:cNvSpPr/>
          <p:nvPr/>
        </p:nvSpPr>
        <p:spPr>
          <a:xfrm>
            <a:off x="6804462" y="3118487"/>
            <a:ext cx="2165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ad-hoc GCE cluster </a:t>
            </a:r>
            <a:br>
              <a:rPr lang="en-US" sz="1400" dirty="0" smtClean="0"/>
            </a:br>
            <a:r>
              <a:rPr lang="en-US" sz="1400" dirty="0" smtClean="0"/>
              <a:t>(created on the fly)</a:t>
            </a:r>
            <a:endParaRPr lang="en-US" sz="1400" dirty="0"/>
          </a:p>
        </p:txBody>
      </p:sp>
      <p:pic>
        <p:nvPicPr>
          <p:cNvPr id="55" name="Picture 54" descr="wdl-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02" y="3512172"/>
            <a:ext cx="916214" cy="332891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>
          <a:xfrm>
            <a:off x="5606142" y="3088703"/>
            <a:ext cx="37192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050639" y="2843172"/>
            <a:ext cx="559704" cy="4710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PAPI</a:t>
            </a:r>
            <a:endParaRPr lang="en-US" sz="1200" b="1" dirty="0"/>
          </a:p>
        </p:txBody>
      </p:sp>
      <p:cxnSp>
        <p:nvCxnSpPr>
          <p:cNvPr id="75" name="Straight Arrow Connector 74"/>
          <p:cNvCxnSpPr>
            <a:endCxn id="51" idx="2"/>
          </p:cNvCxnSpPr>
          <p:nvPr/>
        </p:nvCxnSpPr>
        <p:spPr>
          <a:xfrm flipV="1">
            <a:off x="6618497" y="2464762"/>
            <a:ext cx="648712" cy="6239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47" idx="2"/>
          </p:cNvCxnSpPr>
          <p:nvPr/>
        </p:nvCxnSpPr>
        <p:spPr>
          <a:xfrm flipV="1">
            <a:off x="6618497" y="2927830"/>
            <a:ext cx="648712" cy="160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4" idx="4"/>
            <a:endCxn id="51" idx="2"/>
          </p:cNvCxnSpPr>
          <p:nvPr/>
        </p:nvCxnSpPr>
        <p:spPr>
          <a:xfrm>
            <a:off x="5901441" y="1981254"/>
            <a:ext cx="1365768" cy="4835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44" idx="4"/>
            <a:endCxn id="51" idx="1"/>
          </p:cNvCxnSpPr>
          <p:nvPr/>
        </p:nvCxnSpPr>
        <p:spPr>
          <a:xfrm>
            <a:off x="5901441" y="1981254"/>
            <a:ext cx="1625955" cy="2886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ube 44"/>
          <p:cNvSpPr/>
          <p:nvPr/>
        </p:nvSpPr>
        <p:spPr>
          <a:xfrm>
            <a:off x="7460113" y="2420115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6" name="Cube 45"/>
          <p:cNvSpPr/>
          <p:nvPr/>
        </p:nvSpPr>
        <p:spPr>
          <a:xfrm>
            <a:off x="8079941" y="2420115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7" name="Cube 46"/>
          <p:cNvSpPr/>
          <p:nvPr/>
        </p:nvSpPr>
        <p:spPr>
          <a:xfrm>
            <a:off x="7267209" y="2602995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8" name="Cube 47"/>
          <p:cNvSpPr/>
          <p:nvPr/>
        </p:nvSpPr>
        <p:spPr>
          <a:xfrm>
            <a:off x="7887037" y="2602995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9" name="Cube 48"/>
          <p:cNvSpPr/>
          <p:nvPr/>
        </p:nvSpPr>
        <p:spPr>
          <a:xfrm>
            <a:off x="7460113" y="1957047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0" name="Cube 49"/>
          <p:cNvSpPr/>
          <p:nvPr/>
        </p:nvSpPr>
        <p:spPr>
          <a:xfrm>
            <a:off x="8079941" y="1957047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1" name="Cube 50"/>
          <p:cNvSpPr/>
          <p:nvPr/>
        </p:nvSpPr>
        <p:spPr>
          <a:xfrm>
            <a:off x="7267209" y="2139927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2" name="Cube 51"/>
          <p:cNvSpPr/>
          <p:nvPr/>
        </p:nvSpPr>
        <p:spPr>
          <a:xfrm>
            <a:off x="7887037" y="2139927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56" name="Picture 55" descr="google_compute_engine,U-K-376940-13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 r="21818" b="18443"/>
          <a:stretch/>
        </p:blipFill>
        <p:spPr>
          <a:xfrm>
            <a:off x="7619980" y="2397971"/>
            <a:ext cx="490441" cy="523384"/>
          </a:xfrm>
          <a:prstGeom prst="rect">
            <a:avLst/>
          </a:prstGeom>
        </p:spPr>
      </p:pic>
      <p:sp>
        <p:nvSpPr>
          <p:cNvPr id="90" name="Shape 208"/>
          <p:cNvSpPr txBox="1"/>
          <p:nvPr/>
        </p:nvSpPr>
        <p:spPr>
          <a:xfrm>
            <a:off x="6673133" y="3958752"/>
            <a:ext cx="1864212" cy="40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smtClean="0"/>
              <a:t>Google Cloud</a:t>
            </a:r>
            <a:endParaRPr lang="en" dirty="0"/>
          </a:p>
        </p:txBody>
      </p:sp>
      <p:pic>
        <p:nvPicPr>
          <p:cNvPr id="34" name="Picture 33" descr="JamieCromwe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13" y="2766785"/>
            <a:ext cx="853444" cy="474583"/>
          </a:xfrm>
          <a:prstGeom prst="rect">
            <a:avLst/>
          </a:prstGeom>
        </p:spPr>
      </p:pic>
      <p:sp>
        <p:nvSpPr>
          <p:cNvPr id="35" name="Shape 215"/>
          <p:cNvSpPr txBox="1"/>
          <p:nvPr/>
        </p:nvSpPr>
        <p:spPr>
          <a:xfrm>
            <a:off x="4274777" y="3027323"/>
            <a:ext cx="975446" cy="8177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900" dirty="0" smtClean="0"/>
              <a:t>Persistent Cromwell server</a:t>
            </a:r>
            <a:endParaRPr lang="en" sz="9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2045" y="3885395"/>
            <a:ext cx="954314" cy="954314"/>
          </a:xfrm>
          <a:prstGeom prst="rect">
            <a:avLst/>
          </a:prstGeom>
        </p:spPr>
      </p:pic>
      <p:pic>
        <p:nvPicPr>
          <p:cNvPr id="37" name="Picture 36" descr="server_multipl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7" y="1427328"/>
            <a:ext cx="970643" cy="970643"/>
          </a:xfrm>
          <a:prstGeom prst="rect">
            <a:avLst/>
          </a:prstGeom>
        </p:spPr>
      </p:pic>
      <p:cxnSp>
        <p:nvCxnSpPr>
          <p:cNvPr id="40" name="Curved Connector 39"/>
          <p:cNvCxnSpPr>
            <a:stCxn id="36" idx="0"/>
            <a:endCxn id="37" idx="3"/>
          </p:cNvCxnSpPr>
          <p:nvPr/>
        </p:nvCxnSpPr>
        <p:spPr>
          <a:xfrm rot="16200000" flipV="1">
            <a:off x="841069" y="2237262"/>
            <a:ext cx="1972745" cy="1323522"/>
          </a:xfrm>
          <a:prstGeom prst="curvedConnector2">
            <a:avLst/>
          </a:prstGeom>
          <a:ln w="762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36" idx="0"/>
          </p:cNvCxnSpPr>
          <p:nvPr/>
        </p:nvCxnSpPr>
        <p:spPr>
          <a:xfrm rot="5400000" flipH="1" flipV="1">
            <a:off x="3064486" y="2368807"/>
            <a:ext cx="941304" cy="2091873"/>
          </a:xfrm>
          <a:prstGeom prst="curvedConnector2">
            <a:avLst/>
          </a:prstGeom>
          <a:ln w="762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04777" y="2659663"/>
            <a:ext cx="127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REST API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059557" y="1831011"/>
            <a:ext cx="12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Direct </a:t>
            </a:r>
          </a:p>
          <a:p>
            <a:pPr algn="r"/>
            <a:r>
              <a:rPr lang="en-US" sz="1400" dirty="0" smtClean="0"/>
              <a:t>CLI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096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Example external implementation: Google </a:t>
            </a:r>
            <a:r>
              <a:rPr lang="en-US" sz="2400" dirty="0" err="1" smtClean="0"/>
              <a:t>wdl_runner</a:t>
            </a:r>
            <a:endParaRPr lang="en-US" sz="2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55" y="1105793"/>
            <a:ext cx="4060152" cy="286321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an 24"/>
          <p:cNvSpPr/>
          <p:nvPr/>
        </p:nvSpPr>
        <p:spPr>
          <a:xfrm>
            <a:off x="1048186" y="3033374"/>
            <a:ext cx="935311" cy="971544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GS data</a:t>
            </a:r>
            <a:br>
              <a:rPr lang="en-US" sz="1600" dirty="0" smtClean="0"/>
            </a:br>
            <a:r>
              <a:rPr lang="en-US" sz="1600" dirty="0" smtClean="0"/>
              <a:t>bucket</a:t>
            </a:r>
            <a:endParaRPr lang="en-US" sz="1600" dirty="0"/>
          </a:p>
        </p:txBody>
      </p:sp>
      <p:sp>
        <p:nvSpPr>
          <p:cNvPr id="26" name="Cube 25"/>
          <p:cNvSpPr/>
          <p:nvPr/>
        </p:nvSpPr>
        <p:spPr>
          <a:xfrm>
            <a:off x="2350531" y="3417690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Cube 26"/>
          <p:cNvSpPr/>
          <p:nvPr/>
        </p:nvSpPr>
        <p:spPr>
          <a:xfrm>
            <a:off x="2970359" y="3417690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Cube 27"/>
          <p:cNvSpPr/>
          <p:nvPr/>
        </p:nvSpPr>
        <p:spPr>
          <a:xfrm>
            <a:off x="2157627" y="3600570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9" name="Cube 28"/>
          <p:cNvSpPr/>
          <p:nvPr/>
        </p:nvSpPr>
        <p:spPr>
          <a:xfrm>
            <a:off x="2777455" y="3600570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0" name="Cube 29"/>
          <p:cNvSpPr/>
          <p:nvPr/>
        </p:nvSpPr>
        <p:spPr>
          <a:xfrm>
            <a:off x="2350531" y="2954622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1" name="Cube 30"/>
          <p:cNvSpPr/>
          <p:nvPr/>
        </p:nvSpPr>
        <p:spPr>
          <a:xfrm>
            <a:off x="2970359" y="2954622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2" name="Cube 31"/>
          <p:cNvSpPr/>
          <p:nvPr/>
        </p:nvSpPr>
        <p:spPr>
          <a:xfrm>
            <a:off x="2157627" y="3137502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Cube 32"/>
          <p:cNvSpPr/>
          <p:nvPr/>
        </p:nvSpPr>
        <p:spPr>
          <a:xfrm>
            <a:off x="2777455" y="3137502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1639715" y="4167234"/>
            <a:ext cx="2165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ad-hoc GCE cluster </a:t>
            </a:r>
            <a:br>
              <a:rPr lang="en-US" sz="1400" dirty="0" smtClean="0"/>
            </a:br>
            <a:r>
              <a:rPr lang="en-US" sz="1400" dirty="0" smtClean="0"/>
              <a:t>(created on the fly)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988560" y="1543687"/>
            <a:ext cx="369824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Creates GCE VM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Executes </a:t>
            </a:r>
            <a:r>
              <a:rPr lang="en-US" dirty="0" err="1" smtClean="0"/>
              <a:t>wdl_runner.py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Sets up Cromwell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Parses WDL workflow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Submits jobs to PAPI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Polls for completion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Copies metadata &amp; outputs to output path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Destroys GCE VM</a:t>
            </a:r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>
            <a:off x="4309053" y="4572405"/>
            <a:ext cx="405029" cy="21478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846057" y="4512425"/>
            <a:ext cx="4180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https://cloud.google.com/genomics/v1alpha2/</a:t>
            </a:r>
            <a:r>
              <a:rPr lang="en-US" sz="1400" dirty="0" smtClean="0">
                <a:hlinkClick r:id="rId4"/>
              </a:rPr>
              <a:t>gatk</a:t>
            </a:r>
            <a:endParaRPr lang="en-US" sz="1400" dirty="0" smtClean="0"/>
          </a:p>
        </p:txBody>
      </p:sp>
      <p:pic>
        <p:nvPicPr>
          <p:cNvPr id="18" name="Picture 17" descr="wdl-logo_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19" y="2360519"/>
            <a:ext cx="916214" cy="332891"/>
          </a:xfrm>
          <a:prstGeom prst="rect">
            <a:avLst/>
          </a:prstGeom>
        </p:spPr>
      </p:pic>
      <p:pic>
        <p:nvPicPr>
          <p:cNvPr id="19" name="Picture 18" descr="google_compute_engine,U-K-376940-13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 r="21818" b="18443"/>
          <a:stretch/>
        </p:blipFill>
        <p:spPr>
          <a:xfrm>
            <a:off x="2510398" y="3395546"/>
            <a:ext cx="490441" cy="5233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6057" y="1235825"/>
            <a:ext cx="369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Barebones </a:t>
            </a:r>
            <a:r>
              <a:rPr lang="en-US" b="1" dirty="0" smtClean="0"/>
              <a:t>implementation:</a:t>
            </a:r>
            <a:endParaRPr lang="en-US" b="1" dirty="0"/>
          </a:p>
        </p:txBody>
      </p:sp>
      <p:pic>
        <p:nvPicPr>
          <p:cNvPr id="21" name="Picture 20" descr="JamieCromwel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72" y="2292202"/>
            <a:ext cx="853444" cy="4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2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Example external implementation: </a:t>
            </a:r>
            <a:r>
              <a:rPr lang="en-US" sz="2400" dirty="0" err="1"/>
              <a:t>wdlRunR</a:t>
            </a:r>
            <a:endParaRPr lang="en-US" sz="2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571" y="4159194"/>
            <a:ext cx="1171898" cy="82642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4988560" y="1549304"/>
            <a:ext cx="3698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Submit workflows to Cromwell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 R values as inputs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Monitor jobs for completion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Retrieve data back into 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Outputs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Logs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Job metadata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4309053" y="4572405"/>
            <a:ext cx="405029" cy="21478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846057" y="4512425"/>
            <a:ext cx="4180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https://github.com/seandavi/wdlRunR</a:t>
            </a:r>
            <a:endParaRPr lang="en-US" sz="1400" dirty="0"/>
          </a:p>
        </p:txBody>
      </p:sp>
      <p:pic>
        <p:nvPicPr>
          <p:cNvPr id="18" name="Picture 17" descr="wdl-logo_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705" y="1605157"/>
            <a:ext cx="916214" cy="332891"/>
          </a:xfrm>
          <a:prstGeom prst="rect">
            <a:avLst/>
          </a:prstGeom>
        </p:spPr>
      </p:pic>
      <p:pic>
        <p:nvPicPr>
          <p:cNvPr id="21" name="Picture 20" descr="JamieCromwe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85" y="2558145"/>
            <a:ext cx="1125608" cy="625928"/>
          </a:xfrm>
          <a:prstGeom prst="rect">
            <a:avLst/>
          </a:prstGeom>
        </p:spPr>
      </p:pic>
      <p:pic>
        <p:nvPicPr>
          <p:cNvPr id="3" name="Picture 2" descr="R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7" y="1235825"/>
            <a:ext cx="613929" cy="475795"/>
          </a:xfrm>
          <a:prstGeom prst="rect">
            <a:avLst/>
          </a:prstGeom>
        </p:spPr>
      </p:pic>
      <p:cxnSp>
        <p:nvCxnSpPr>
          <p:cNvPr id="22" name="Curved Connector 21"/>
          <p:cNvCxnSpPr/>
          <p:nvPr/>
        </p:nvCxnSpPr>
        <p:spPr>
          <a:xfrm>
            <a:off x="916912" y="1473723"/>
            <a:ext cx="779443" cy="1120706"/>
          </a:xfrm>
          <a:prstGeom prst="curvedConnector2">
            <a:avLst/>
          </a:prstGeom>
          <a:ln w="762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>
            <a:off x="2123077" y="3007679"/>
            <a:ext cx="779443" cy="1120706"/>
          </a:xfrm>
          <a:prstGeom prst="curvedConnector2">
            <a:avLst/>
          </a:prstGeom>
          <a:ln w="762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server_multipl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7" y="4204549"/>
            <a:ext cx="879930" cy="879930"/>
          </a:xfrm>
          <a:prstGeom prst="rect">
            <a:avLst/>
          </a:prstGeom>
        </p:spPr>
      </p:pic>
      <p:cxnSp>
        <p:nvCxnSpPr>
          <p:cNvPr id="42" name="Curved Connector 41"/>
          <p:cNvCxnSpPr/>
          <p:nvPr/>
        </p:nvCxnSpPr>
        <p:spPr>
          <a:xfrm flipH="1">
            <a:off x="689752" y="3038488"/>
            <a:ext cx="779443" cy="1120706"/>
          </a:xfrm>
          <a:prstGeom prst="curvedConnector2">
            <a:avLst/>
          </a:prstGeom>
          <a:ln w="762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846057" y="1235825"/>
            <a:ext cx="369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Direct integration with R: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881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Dan Billings</a:t>
            </a:r>
          </a:p>
          <a:p>
            <a:r>
              <a:rPr lang="en-US" sz="2000" dirty="0" smtClean="0"/>
              <a:t>Miguel Covarrubias</a:t>
            </a:r>
          </a:p>
          <a:p>
            <a:r>
              <a:rPr lang="en-US" sz="2000" dirty="0" err="1" smtClean="0"/>
              <a:t>Thibault</a:t>
            </a:r>
            <a:r>
              <a:rPr lang="en-US" sz="2000" dirty="0" smtClean="0"/>
              <a:t> </a:t>
            </a:r>
            <a:r>
              <a:rPr lang="en-US" sz="2000" dirty="0" err="1" smtClean="0"/>
              <a:t>Jeandet</a:t>
            </a:r>
            <a:endParaRPr lang="en-US" sz="2000" dirty="0" smtClean="0"/>
          </a:p>
          <a:p>
            <a:r>
              <a:rPr lang="en-US" sz="2000" dirty="0" smtClean="0"/>
              <a:t>Chris </a:t>
            </a:r>
            <a:r>
              <a:rPr lang="en-US" sz="2000" dirty="0" err="1" smtClean="0"/>
              <a:t>Llanwarne</a:t>
            </a:r>
            <a:endParaRPr lang="en-US" sz="2000" dirty="0" smtClean="0"/>
          </a:p>
          <a:p>
            <a:r>
              <a:rPr lang="en-US" sz="2000" dirty="0" err="1" smtClean="0"/>
              <a:t>Ruchi</a:t>
            </a:r>
            <a:r>
              <a:rPr lang="en-US" sz="2000" dirty="0" smtClean="0"/>
              <a:t> </a:t>
            </a:r>
            <a:r>
              <a:rPr lang="en-US" sz="2000" dirty="0" err="1" smtClean="0"/>
              <a:t>Munshi</a:t>
            </a:r>
            <a:endParaRPr lang="en-US" sz="2000" dirty="0" smtClean="0"/>
          </a:p>
          <a:p>
            <a:r>
              <a:rPr lang="en-US" sz="2000" dirty="0" smtClean="0"/>
              <a:t>Khalid </a:t>
            </a:r>
            <a:r>
              <a:rPr lang="en-US" sz="2000" dirty="0" err="1" smtClean="0"/>
              <a:t>Shakir</a:t>
            </a:r>
            <a:endParaRPr lang="en-US" sz="2000" dirty="0" smtClean="0"/>
          </a:p>
          <a:p>
            <a:r>
              <a:rPr lang="en-US" sz="2000" dirty="0" smtClean="0"/>
              <a:t>Kate Voss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rest </a:t>
            </a:r>
            <a:r>
              <a:rPr lang="en-US" sz="2400" dirty="0"/>
              <a:t>o</a:t>
            </a:r>
            <a:r>
              <a:rPr lang="en-US" sz="2400" dirty="0" smtClean="0"/>
              <a:t>f </a:t>
            </a: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t</a:t>
            </a:r>
            <a:r>
              <a:rPr lang="en-US" sz="2400" dirty="0" smtClean="0"/>
              <a:t>eam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468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Thanks!</a:t>
            </a:r>
            <a:endParaRPr lang="en-US" sz="2800" dirty="0"/>
          </a:p>
        </p:txBody>
      </p:sp>
      <p:pic>
        <p:nvPicPr>
          <p:cNvPr id="13" name="Picture 12" descr="wdl-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832" y="1359844"/>
            <a:ext cx="2245952" cy="8160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1" y="2278265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My Email: </a:t>
            </a:r>
          </a:p>
          <a:p>
            <a:r>
              <a:rPr lang="en-US" dirty="0" smtClean="0">
                <a:hlinkClick r:id="rId4"/>
              </a:rPr>
              <a:t>jgentry@broadinstitute.org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User Forum: </a:t>
            </a:r>
          </a:p>
          <a:p>
            <a:r>
              <a:rPr lang="en-US" dirty="0" smtClean="0">
                <a:hlinkClick r:id="rId5"/>
              </a:rPr>
              <a:t>https://gatkforums.broadinstitute.org/wdl/categories/ask-the-wdl-team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More Information:</a:t>
            </a:r>
          </a:p>
          <a:p>
            <a:r>
              <a:rPr lang="en-US" dirty="0" smtClean="0">
                <a:hlinkClick r:id="rId6"/>
              </a:rPr>
              <a:t>https://</a:t>
            </a:r>
            <a:r>
              <a:rPr lang="en-US" dirty="0" err="1" smtClean="0">
                <a:hlinkClick r:id="rId6"/>
              </a:rPr>
              <a:t>software.broadinstitute.org</a:t>
            </a:r>
            <a:r>
              <a:rPr lang="en-US" dirty="0" smtClean="0">
                <a:hlinkClick r:id="rId6"/>
              </a:rPr>
              <a:t>/</a:t>
            </a:r>
            <a:r>
              <a:rPr lang="en-US" dirty="0" err="1" smtClean="0">
                <a:hlinkClick r:id="rId6"/>
              </a:rPr>
              <a:t>wdl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https://</a:t>
            </a:r>
            <a:r>
              <a:rPr lang="en-US" dirty="0" err="1" smtClean="0">
                <a:hlinkClick r:id="rId7"/>
              </a:rPr>
              <a:t>www.github.com</a:t>
            </a:r>
            <a:r>
              <a:rPr lang="en-US" dirty="0" smtClean="0">
                <a:hlinkClick r:id="rId7"/>
              </a:rPr>
              <a:t>/</a:t>
            </a:r>
            <a:r>
              <a:rPr lang="en-US" dirty="0" err="1" smtClean="0">
                <a:hlinkClick r:id="rId7"/>
              </a:rPr>
              <a:t>broadinstitute</a:t>
            </a:r>
            <a:r>
              <a:rPr lang="en-US" dirty="0" smtClean="0">
                <a:hlinkClick r:id="rId7"/>
              </a:rPr>
              <a:t>/</a:t>
            </a:r>
            <a:r>
              <a:rPr lang="en-US" dirty="0" err="1" smtClean="0">
                <a:hlinkClick r:id="rId7"/>
              </a:rPr>
              <a:t>wdl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</a:t>
            </a:r>
            <a:r>
              <a:rPr lang="en-US" dirty="0" err="1">
                <a:hlinkClick r:id="rId8"/>
              </a:rPr>
              <a:t>www.github.com</a:t>
            </a:r>
            <a:r>
              <a:rPr lang="en-US" dirty="0">
                <a:hlinkClick r:id="rId8"/>
              </a:rPr>
              <a:t>/</a:t>
            </a:r>
            <a:r>
              <a:rPr lang="en-US" dirty="0" err="1">
                <a:hlinkClick r:id="rId8"/>
              </a:rPr>
              <a:t>broadinstitute</a:t>
            </a:r>
            <a:r>
              <a:rPr lang="en-US" dirty="0" smtClean="0">
                <a:hlinkClick r:id="rId8"/>
              </a:rPr>
              <a:t>/</a:t>
            </a:r>
            <a:r>
              <a:rPr lang="en-US" dirty="0" err="1" smtClean="0">
                <a:hlinkClick r:id="rId8"/>
              </a:rPr>
              <a:t>cromwell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5" descr="JamieCromwel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93" y="1146645"/>
            <a:ext cx="2209734" cy="12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2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backdrop: data generation set to explode</a:t>
            </a:r>
            <a:endParaRPr lang="en-US" sz="2400" dirty="0"/>
          </a:p>
        </p:txBody>
      </p:sp>
      <p:pic>
        <p:nvPicPr>
          <p:cNvPr id="8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759" y="960856"/>
            <a:ext cx="8458457" cy="41372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own Arrow 1"/>
          <p:cNvSpPr/>
          <p:nvPr/>
        </p:nvSpPr>
        <p:spPr>
          <a:xfrm>
            <a:off x="4113880" y="3528787"/>
            <a:ext cx="462643" cy="87992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19919" y="305140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Story begins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51643" y="1169085"/>
            <a:ext cx="54337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Quarterly output (in </a:t>
            </a:r>
            <a:r>
              <a:rPr lang="en-US" sz="1400" b="1" dirty="0" err="1"/>
              <a:t>TBases</a:t>
            </a:r>
            <a:r>
              <a:rPr lang="en-US" sz="1400" b="1" dirty="0"/>
              <a:t>) of the Genomics Platform</a:t>
            </a:r>
          </a:p>
        </p:txBody>
      </p:sp>
    </p:spTree>
    <p:extLst>
      <p:ext uri="{BB962C8B-B14F-4D97-AF65-F5344CB8AC3E}">
        <p14:creationId xmlns:p14="http://schemas.microsoft.com/office/powerpoint/2010/main" val="289222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Plenty of workflow solutions to go around</a:t>
            </a:r>
            <a:endParaRPr lang="en-US" sz="2400" dirty="0"/>
          </a:p>
        </p:txBody>
      </p:sp>
      <p:pic>
        <p:nvPicPr>
          <p:cNvPr id="5" name="Content Placeholder 4" descr="standards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4" b="-3382"/>
          <a:stretch/>
        </p:blipFill>
        <p:spPr>
          <a:xfrm>
            <a:off x="2049913" y="1372504"/>
            <a:ext cx="4971369" cy="2527021"/>
          </a:xfrm>
        </p:spPr>
      </p:pic>
      <p:sp>
        <p:nvSpPr>
          <p:cNvPr id="6" name="Rectangle 5"/>
          <p:cNvSpPr/>
          <p:nvPr/>
        </p:nvSpPr>
        <p:spPr>
          <a:xfrm>
            <a:off x="72134" y="4602458"/>
            <a:ext cx="23912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Randall Munroe, XKCD</a:t>
            </a:r>
          </a:p>
          <a:p>
            <a:r>
              <a:rPr lang="en-US" sz="1100" dirty="0" smtClean="0">
                <a:hlinkClick r:id="rId4"/>
              </a:rPr>
              <a:t>https</a:t>
            </a:r>
            <a:r>
              <a:rPr lang="en-US" sz="1100" dirty="0">
                <a:hlinkClick r:id="rId4"/>
              </a:rPr>
              <a:t>://www.xkcd.com/927</a:t>
            </a:r>
            <a:r>
              <a:rPr lang="en-US" sz="1100" dirty="0" smtClean="0">
                <a:hlinkClick r:id="rId4"/>
              </a:rPr>
              <a:t>/</a:t>
            </a:r>
            <a:endParaRPr lang="en-US" sz="11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301010" y="4092176"/>
            <a:ext cx="452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So of course we decided to create a new one. </a:t>
            </a:r>
          </a:p>
        </p:txBody>
      </p:sp>
    </p:spTree>
    <p:extLst>
      <p:ext uri="{BB962C8B-B14F-4D97-AF65-F5344CB8AC3E}">
        <p14:creationId xmlns:p14="http://schemas.microsoft.com/office/powerpoint/2010/main" val="996136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Workflow language that humans can read/write</a:t>
            </a:r>
          </a:p>
          <a:p>
            <a:pPr lvl="1"/>
            <a:r>
              <a:rPr lang="en-US" sz="1800" dirty="0" smtClean="0"/>
              <a:t>Methods developers and biomedical scientists at large</a:t>
            </a:r>
          </a:p>
          <a:p>
            <a:pPr lvl="1"/>
            <a:r>
              <a:rPr lang="en-US" sz="1800" dirty="0"/>
              <a:t>https://</a:t>
            </a:r>
            <a:r>
              <a:rPr lang="en-US" sz="1800" dirty="0" err="1"/>
              <a:t>software.broadinstitute.org</a:t>
            </a:r>
            <a:r>
              <a:rPr lang="en-US" sz="1800" dirty="0"/>
              <a:t>/</a:t>
            </a:r>
            <a:r>
              <a:rPr lang="en-US" sz="1800" dirty="0" err="1"/>
              <a:t>wdl</a:t>
            </a:r>
            <a:r>
              <a:rPr lang="en-US" sz="1800" dirty="0"/>
              <a:t>/</a:t>
            </a: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Execution engine that can </a:t>
            </a:r>
          </a:p>
          <a:p>
            <a:pPr lvl="1"/>
            <a:r>
              <a:rPr lang="en-US" sz="1800" dirty="0"/>
              <a:t>R</a:t>
            </a:r>
            <a:r>
              <a:rPr lang="en-US" sz="1800" dirty="0" smtClean="0"/>
              <a:t>un on any platform (on-</a:t>
            </a:r>
            <a:r>
              <a:rPr lang="en-US" sz="1800" dirty="0" err="1" smtClean="0"/>
              <a:t>prem</a:t>
            </a:r>
            <a:r>
              <a:rPr lang="en-US" sz="1800" dirty="0" smtClean="0"/>
              <a:t> </a:t>
            </a:r>
            <a:r>
              <a:rPr lang="en-US" sz="1800" i="1" dirty="0" smtClean="0"/>
              <a:t>and </a:t>
            </a:r>
            <a:r>
              <a:rPr lang="en-US" sz="1800" dirty="0" smtClean="0"/>
              <a:t>on Cloud)</a:t>
            </a:r>
          </a:p>
          <a:p>
            <a:pPr lvl="1"/>
            <a:r>
              <a:rPr lang="en-US" sz="1800" dirty="0" smtClean="0"/>
              <a:t>Scale elastically based on workflow needs</a:t>
            </a:r>
          </a:p>
          <a:p>
            <a:pPr lvl="1"/>
            <a:r>
              <a:rPr lang="en-US" sz="1800" dirty="0"/>
              <a:t>https://</a:t>
            </a:r>
            <a:r>
              <a:rPr lang="en-US" sz="1800" dirty="0" err="1"/>
              <a:t>github.com</a:t>
            </a:r>
            <a:r>
              <a:rPr lang="en-US" sz="1800" dirty="0"/>
              <a:t>/</a:t>
            </a:r>
            <a:r>
              <a:rPr lang="en-US" sz="1800" dirty="0" err="1"/>
              <a:t>broadinstitute</a:t>
            </a:r>
            <a:r>
              <a:rPr lang="en-US" sz="1800" dirty="0"/>
              <a:t>/</a:t>
            </a:r>
            <a:r>
              <a:rPr lang="en-US" sz="1800" dirty="0" err="1"/>
              <a:t>cromwell</a:t>
            </a: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 Meet WDL + Cromwell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558969" y="1803045"/>
            <a:ext cx="2446938" cy="1702706"/>
            <a:chOff x="8817428" y="1974345"/>
            <a:chExt cx="3262584" cy="2270275"/>
          </a:xfrm>
        </p:grpSpPr>
        <p:sp>
          <p:nvSpPr>
            <p:cNvPr id="13" name="Right Brace 12"/>
            <p:cNvSpPr/>
            <p:nvPr/>
          </p:nvSpPr>
          <p:spPr>
            <a:xfrm>
              <a:off x="8817428" y="1974345"/>
              <a:ext cx="411239" cy="227027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wdl-logo_whit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4882" y="1974345"/>
              <a:ext cx="2605130" cy="946532"/>
            </a:xfrm>
            <a:prstGeom prst="rect">
              <a:avLst/>
            </a:prstGeom>
          </p:spPr>
        </p:pic>
      </p:grpSp>
      <p:pic>
        <p:nvPicPr>
          <p:cNvPr id="15" name="Picture 14" descr="xiao-j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08" y="2864457"/>
            <a:ext cx="2018900" cy="11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1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Workflow Description Language</a:t>
            </a:r>
            <a:endParaRPr lang="en-US" sz="2800" dirty="0"/>
          </a:p>
        </p:txBody>
      </p:sp>
      <p:pic>
        <p:nvPicPr>
          <p:cNvPr id="7" name="Picture 6" descr="workflowVar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5" y="1290334"/>
            <a:ext cx="2630714" cy="30530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417786" y="1063545"/>
            <a:ext cx="4188851" cy="3939817"/>
            <a:chOff x="2960614" y="628780"/>
            <a:chExt cx="6027726" cy="5669367"/>
          </a:xfrm>
        </p:grpSpPr>
        <p:pic>
          <p:nvPicPr>
            <p:cNvPr id="12" name="Picture 11" descr="Screen Shot 2016-03-23 at 11.00.07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442" b="85924"/>
            <a:stretch/>
          </p:blipFill>
          <p:spPr>
            <a:xfrm>
              <a:off x="2960614" y="628780"/>
              <a:ext cx="6027725" cy="962148"/>
            </a:xfrm>
            <a:prstGeom prst="rect">
              <a:avLst/>
            </a:prstGeom>
          </p:spPr>
        </p:pic>
        <p:pic>
          <p:nvPicPr>
            <p:cNvPr id="13" name="Picture 12" descr="Screen Shot 2016-03-23 at 11.00.07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40" r="33442" b="-65"/>
            <a:stretch/>
          </p:blipFill>
          <p:spPr>
            <a:xfrm>
              <a:off x="2960615" y="1566270"/>
              <a:ext cx="6027725" cy="4731877"/>
            </a:xfrm>
            <a:prstGeom prst="rect">
              <a:avLst/>
            </a:prstGeom>
          </p:spPr>
        </p:pic>
      </p:grpSp>
      <p:sp>
        <p:nvSpPr>
          <p:cNvPr id="14" name="Right Arrow 13"/>
          <p:cNvSpPr/>
          <p:nvPr/>
        </p:nvSpPr>
        <p:spPr>
          <a:xfrm>
            <a:off x="3546928" y="2612571"/>
            <a:ext cx="453571" cy="4807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2650" y="4695585"/>
            <a:ext cx="31726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https://software.broadinstitute.org/wdl</a:t>
            </a:r>
            <a:r>
              <a:rPr lang="en-US" sz="1400" dirty="0" smtClean="0">
                <a:hlinkClick r:id="rId5"/>
              </a:rPr>
              <a:t>/</a:t>
            </a:r>
            <a:endParaRPr lang="en-US" sz="1400" dirty="0" smtClean="0"/>
          </a:p>
        </p:txBody>
      </p:sp>
      <p:pic>
        <p:nvPicPr>
          <p:cNvPr id="16" name="Picture 15" descr="wdl-logo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251334"/>
            <a:ext cx="1152071" cy="4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80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Basic WDL plumbing</a:t>
            </a:r>
            <a:endParaRPr lang="en-US" sz="2800" dirty="0"/>
          </a:p>
        </p:txBody>
      </p:sp>
      <p:pic>
        <p:nvPicPr>
          <p:cNvPr id="16" name="Picture 15" descr="wdl-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251334"/>
            <a:ext cx="1152071" cy="41858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72144" y="1988714"/>
            <a:ext cx="4014561" cy="8341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b="1" dirty="0" smtClean="0">
                <a:solidFill>
                  <a:schemeClr val="bg1"/>
                </a:solidFill>
                <a:latin typeface="Courier"/>
                <a:cs typeface="Courier"/>
              </a:rPr>
              <a:t>call </a:t>
            </a:r>
            <a:r>
              <a:rPr lang="en-US" sz="1200" b="1" dirty="0" err="1" smtClean="0">
                <a:solidFill>
                  <a:schemeClr val="bg1"/>
                </a:solidFill>
                <a:latin typeface="Courier"/>
                <a:cs typeface="Courier"/>
              </a:rPr>
              <a:t>stepA</a:t>
            </a:r>
            <a:r>
              <a:rPr lang="en-US" sz="1200" b="1" dirty="0" smtClean="0">
                <a:solidFill>
                  <a:schemeClr val="bg1"/>
                </a:solidFill>
                <a:latin typeface="Courier"/>
                <a:cs typeface="Courier"/>
              </a:rPr>
              <a:t/>
            </a:r>
            <a:br>
              <a:rPr lang="en-US" sz="1200" b="1" dirty="0" smtClean="0">
                <a:solidFill>
                  <a:schemeClr val="bg1"/>
                </a:solidFill>
                <a:latin typeface="Courier"/>
                <a:cs typeface="Courier"/>
              </a:rPr>
            </a:br>
            <a:r>
              <a:rPr lang="en-US" sz="1200" b="1" dirty="0" smtClean="0">
                <a:solidFill>
                  <a:schemeClr val="bg1"/>
                </a:solidFill>
                <a:latin typeface="Courier"/>
                <a:cs typeface="Courier"/>
              </a:rPr>
              <a:t>call </a:t>
            </a:r>
            <a:r>
              <a:rPr lang="en-US" sz="1200" b="1" dirty="0" err="1" smtClean="0">
                <a:solidFill>
                  <a:schemeClr val="bg1"/>
                </a:solidFill>
                <a:latin typeface="Courier"/>
                <a:cs typeface="Courier"/>
              </a:rPr>
              <a:t>stepB</a:t>
            </a:r>
            <a:r>
              <a:rPr lang="en-US" sz="1200" b="1" dirty="0" smtClean="0">
                <a:solidFill>
                  <a:schemeClr val="bg1"/>
                </a:solidFill>
                <a:latin typeface="Courier"/>
                <a:cs typeface="Courier"/>
              </a:rPr>
              <a:t> { input: in=</a:t>
            </a:r>
            <a:r>
              <a:rPr lang="en-US" sz="1200" b="1" dirty="0" err="1" smtClean="0">
                <a:solidFill>
                  <a:schemeClr val="bg1"/>
                </a:solidFill>
                <a:latin typeface="Courier"/>
                <a:cs typeface="Courier"/>
              </a:rPr>
              <a:t>stepA.out</a:t>
            </a:r>
            <a:r>
              <a:rPr lang="en-US" sz="1200" b="1" dirty="0" smtClean="0">
                <a:solidFill>
                  <a:schemeClr val="bg1"/>
                </a:solidFill>
                <a:latin typeface="Courier"/>
                <a:cs typeface="Courier"/>
              </a:rPr>
              <a:t> }</a:t>
            </a:r>
            <a:br>
              <a:rPr lang="en-US" sz="1200" b="1" dirty="0" smtClean="0">
                <a:solidFill>
                  <a:schemeClr val="bg1"/>
                </a:solidFill>
                <a:latin typeface="Courier"/>
                <a:cs typeface="Courier"/>
              </a:rPr>
            </a:br>
            <a:r>
              <a:rPr lang="en-US" sz="1200" b="1" dirty="0" smtClean="0">
                <a:solidFill>
                  <a:schemeClr val="bg1"/>
                </a:solidFill>
                <a:latin typeface="Courier"/>
                <a:cs typeface="Courier"/>
              </a:rPr>
              <a:t>call </a:t>
            </a:r>
            <a:r>
              <a:rPr lang="en-US" sz="1200" b="1" dirty="0" err="1" smtClean="0">
                <a:solidFill>
                  <a:schemeClr val="bg1"/>
                </a:solidFill>
                <a:latin typeface="Courier"/>
                <a:cs typeface="Courier"/>
              </a:rPr>
              <a:t>stepC</a:t>
            </a:r>
            <a:r>
              <a:rPr lang="en-US" sz="1200" b="1" dirty="0" smtClean="0">
                <a:solidFill>
                  <a:schemeClr val="bg1"/>
                </a:solidFill>
                <a:latin typeface="Courier"/>
                <a:cs typeface="Courier"/>
              </a:rPr>
              <a:t> { input: in=</a:t>
            </a:r>
            <a:r>
              <a:rPr lang="en-US" sz="1200" b="1" dirty="0" err="1" smtClean="0">
                <a:solidFill>
                  <a:schemeClr val="bg1"/>
                </a:solidFill>
                <a:latin typeface="Courier"/>
                <a:cs typeface="Courier"/>
              </a:rPr>
              <a:t>stepB.out</a:t>
            </a:r>
            <a:r>
              <a:rPr lang="en-US" sz="1200" b="1" dirty="0" smtClean="0">
                <a:solidFill>
                  <a:schemeClr val="bg1"/>
                </a:solidFill>
                <a:latin typeface="Courier"/>
                <a:cs typeface="Courier"/>
              </a:rPr>
              <a:t> }</a:t>
            </a:r>
            <a:endParaRPr lang="en-US" sz="1200" b="1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45" y="1438154"/>
            <a:ext cx="4014561" cy="43931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72363" y="1057162"/>
            <a:ext cx="4014561" cy="83419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cap="all" dirty="0" smtClean="0"/>
              <a:t>Linear CHAINING</a:t>
            </a:r>
            <a:endParaRPr lang="en-US" sz="1800" cap="all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45" y="3375635"/>
            <a:ext cx="3866934" cy="885339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72364" y="2988068"/>
            <a:ext cx="4014561" cy="83419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cap="all" dirty="0" smtClean="0"/>
              <a:t>Multi-In/out</a:t>
            </a:r>
            <a:endParaRPr lang="en-US" sz="1800" cap="all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72145" y="4292346"/>
            <a:ext cx="4014561" cy="6632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rgbClr val="FFFFFF"/>
                </a:solidFill>
                <a:latin typeface="Courier"/>
                <a:cs typeface="Courier"/>
              </a:rPr>
              <a:t>call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stepC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{ input : </a:t>
            </a:r>
            <a:endParaRPr lang="en-US" sz="1200" dirty="0" smtClean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	</a:t>
            </a:r>
            <a:r>
              <a:rPr lang="en-US" sz="1200" dirty="0" smtClean="0">
                <a:solidFill>
                  <a:srgbClr val="FFFFFF"/>
                </a:solidFill>
                <a:latin typeface="Courier"/>
                <a:cs typeface="Courier"/>
              </a:rPr>
              <a:t>		in1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=stepB.out1, </a:t>
            </a:r>
            <a:r>
              <a:rPr lang="en-US" sz="1200" dirty="0" smtClean="0">
                <a:solidFill>
                  <a:srgbClr val="FFFFFF"/>
                </a:solidFill>
                <a:latin typeface="Courier"/>
                <a:cs typeface="Courier"/>
              </a:rPr>
              <a:t>			          in2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=stepB.out2 }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161643" y="3616452"/>
            <a:ext cx="3706131" cy="1339936"/>
          </a:xfrm>
          <a:prstGeom prst="rect">
            <a:avLst/>
          </a:prstGeom>
          <a:solidFill>
            <a:srgbClr val="40404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 smtClean="0">
                <a:latin typeface="Courier"/>
                <a:cs typeface="Courier"/>
              </a:rPr>
              <a:t>Array[File] </a:t>
            </a:r>
            <a:r>
              <a:rPr lang="en-US" sz="1100" b="1" dirty="0" err="1" smtClean="0">
                <a:latin typeface="Courier"/>
                <a:cs typeface="Courier"/>
              </a:rPr>
              <a:t>inputFiles</a:t>
            </a:r>
            <a:r>
              <a:rPr lang="en-US" sz="1100" b="1" dirty="0" smtClean="0">
                <a:latin typeface="Courier"/>
                <a:cs typeface="Courier"/>
              </a:rPr>
              <a:t/>
            </a:r>
            <a:br>
              <a:rPr lang="en-US" sz="1100" b="1" dirty="0" smtClean="0">
                <a:latin typeface="Courier"/>
                <a:cs typeface="Courier"/>
              </a:rPr>
            </a:br>
            <a:r>
              <a:rPr lang="en-US" sz="1100" b="1" dirty="0" smtClean="0">
                <a:latin typeface="Courier"/>
                <a:cs typeface="Courier"/>
              </a:rPr>
              <a:t/>
            </a:r>
            <a:br>
              <a:rPr lang="en-US" sz="1100" b="1" dirty="0" smtClean="0">
                <a:latin typeface="Courier"/>
                <a:cs typeface="Courier"/>
              </a:rPr>
            </a:br>
            <a:r>
              <a:rPr lang="en-US" sz="1100" b="1" dirty="0" smtClean="0">
                <a:latin typeface="Courier"/>
                <a:cs typeface="Courier"/>
              </a:rPr>
              <a:t>scatter(</a:t>
            </a:r>
            <a:r>
              <a:rPr lang="en-US" sz="1100" b="1" dirty="0" err="1" smtClean="0">
                <a:latin typeface="Courier"/>
                <a:cs typeface="Courier"/>
              </a:rPr>
              <a:t>oneFile</a:t>
            </a:r>
            <a:r>
              <a:rPr lang="en-US" sz="1100" b="1" dirty="0" smtClean="0">
                <a:latin typeface="Courier"/>
                <a:cs typeface="Courier"/>
              </a:rPr>
              <a:t> in </a:t>
            </a:r>
            <a:r>
              <a:rPr lang="en-US" sz="1100" b="1" dirty="0" err="1" smtClean="0">
                <a:latin typeface="Courier"/>
                <a:cs typeface="Courier"/>
              </a:rPr>
              <a:t>inputFiles</a:t>
            </a:r>
            <a:r>
              <a:rPr lang="en-US" sz="1100" b="1" dirty="0" smtClean="0">
                <a:latin typeface="Courier"/>
                <a:cs typeface="Courier"/>
              </a:rPr>
              <a:t>) {</a:t>
            </a:r>
            <a:br>
              <a:rPr lang="en-US" sz="1100" b="1" dirty="0" smtClean="0">
                <a:latin typeface="Courier"/>
                <a:cs typeface="Courier"/>
              </a:rPr>
            </a:br>
            <a:r>
              <a:rPr lang="en-US" sz="1100" b="1" dirty="0" smtClean="0">
                <a:latin typeface="Courier"/>
                <a:cs typeface="Courier"/>
              </a:rPr>
              <a:t>    call </a:t>
            </a:r>
            <a:r>
              <a:rPr lang="en-US" sz="1100" b="1" dirty="0" err="1" smtClean="0">
                <a:latin typeface="Courier"/>
                <a:cs typeface="Courier"/>
              </a:rPr>
              <a:t>stepA</a:t>
            </a:r>
            <a:r>
              <a:rPr lang="en-US" sz="1100" b="1" dirty="0" smtClean="0">
                <a:latin typeface="Courier"/>
                <a:cs typeface="Courier"/>
              </a:rPr>
              <a:t> { input: in=</a:t>
            </a:r>
            <a:r>
              <a:rPr lang="en-US" sz="1100" b="1" dirty="0" err="1" smtClean="0">
                <a:latin typeface="Courier"/>
                <a:cs typeface="Courier"/>
              </a:rPr>
              <a:t>oneFile</a:t>
            </a:r>
            <a:r>
              <a:rPr lang="en-US" sz="1100" b="1" dirty="0" smtClean="0">
                <a:latin typeface="Courier"/>
                <a:cs typeface="Courier"/>
              </a:rPr>
              <a:t> }</a:t>
            </a:r>
            <a:br>
              <a:rPr lang="en-US" sz="1100" b="1" dirty="0" smtClean="0">
                <a:latin typeface="Courier"/>
                <a:cs typeface="Courier"/>
              </a:rPr>
            </a:br>
            <a:r>
              <a:rPr lang="en-US" sz="1100" b="1" dirty="0" smtClean="0">
                <a:latin typeface="Courier"/>
                <a:cs typeface="Courier"/>
              </a:rPr>
              <a:t>}</a:t>
            </a:r>
            <a:br>
              <a:rPr lang="en-US" sz="1100" b="1" dirty="0" smtClean="0">
                <a:latin typeface="Courier"/>
                <a:cs typeface="Courier"/>
              </a:rPr>
            </a:br>
            <a:r>
              <a:rPr lang="en-US" sz="1100" b="1" dirty="0" smtClean="0">
                <a:latin typeface="Courier"/>
                <a:cs typeface="Courier"/>
              </a:rPr>
              <a:t/>
            </a:r>
            <a:br>
              <a:rPr lang="en-US" sz="1100" b="1" dirty="0" smtClean="0">
                <a:latin typeface="Courier"/>
                <a:cs typeface="Courier"/>
              </a:rPr>
            </a:br>
            <a:r>
              <a:rPr lang="en-US" sz="1100" b="1" dirty="0" smtClean="0">
                <a:latin typeface="Courier"/>
                <a:cs typeface="Courier"/>
              </a:rPr>
              <a:t>call </a:t>
            </a:r>
            <a:r>
              <a:rPr lang="en-US" sz="1100" b="1" dirty="0" err="1" smtClean="0">
                <a:latin typeface="Courier"/>
                <a:cs typeface="Courier"/>
              </a:rPr>
              <a:t>stepB</a:t>
            </a:r>
            <a:r>
              <a:rPr lang="en-US" sz="1100" b="1" dirty="0" smtClean="0">
                <a:latin typeface="Courier"/>
                <a:cs typeface="Courier"/>
              </a:rPr>
              <a:t> { input: files=</a:t>
            </a:r>
            <a:r>
              <a:rPr lang="en-US" sz="1100" b="1" dirty="0" err="1" smtClean="0">
                <a:latin typeface="Courier"/>
                <a:cs typeface="Courier"/>
              </a:rPr>
              <a:t>stepA.out</a:t>
            </a:r>
            <a:r>
              <a:rPr lang="en-US" sz="1100" b="1" dirty="0" smtClean="0">
                <a:latin typeface="Courier"/>
                <a:cs typeface="Courier"/>
              </a:rPr>
              <a:t> }</a:t>
            </a:r>
            <a:br>
              <a:rPr lang="en-US" sz="1100" b="1" dirty="0" smtClean="0">
                <a:latin typeface="Courier"/>
                <a:cs typeface="Courier"/>
              </a:rPr>
            </a:br>
            <a:endParaRPr lang="en-US" sz="1100" b="1" dirty="0">
              <a:latin typeface="Courier"/>
              <a:cs typeface="Courier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43720" y="1084291"/>
            <a:ext cx="3706131" cy="77010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cap="all" dirty="0" smtClean="0"/>
              <a:t>Scatter-Gather</a:t>
            </a:r>
            <a:endParaRPr lang="en-US" sz="1800" cap="all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327" y="1691563"/>
            <a:ext cx="3546854" cy="177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2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Cromwell execution engine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102431" y="1251860"/>
            <a:ext cx="2993572" cy="925286"/>
          </a:xfrm>
          <a:prstGeom prst="rect">
            <a:avLst/>
          </a:prstGeom>
          <a:solidFill>
            <a:srgbClr val="CD758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Cromwell</a:t>
            </a:r>
            <a:endParaRPr lang="en-US" sz="20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59" y="3853546"/>
            <a:ext cx="954314" cy="954314"/>
          </a:xfrm>
          <a:prstGeom prst="rect">
            <a:avLst/>
          </a:prstGeom>
        </p:spPr>
      </p:pic>
      <p:pic>
        <p:nvPicPr>
          <p:cNvPr id="19" name="Picture 18" descr="server_multip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1" y="3853546"/>
            <a:ext cx="970643" cy="9706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93863" y="4411314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2" name="Picture 21" descr="google_compute_engine,U-K-376940-13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 r="21818" b="18443"/>
          <a:stretch/>
        </p:blipFill>
        <p:spPr>
          <a:xfrm>
            <a:off x="5270505" y="3748677"/>
            <a:ext cx="967015" cy="1031969"/>
          </a:xfrm>
          <a:prstGeom prst="rect">
            <a:avLst/>
          </a:prstGeom>
        </p:spPr>
      </p:pic>
      <p:cxnSp>
        <p:nvCxnSpPr>
          <p:cNvPr id="24" name="Straight Connector 23"/>
          <p:cNvCxnSpPr>
            <a:stCxn id="2" idx="2"/>
            <a:endCxn id="7" idx="0"/>
          </p:cNvCxnSpPr>
          <p:nvPr/>
        </p:nvCxnSpPr>
        <p:spPr>
          <a:xfrm flipH="1">
            <a:off x="3582533" y="2177146"/>
            <a:ext cx="1016684" cy="5896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" idx="2"/>
            <a:endCxn id="11" idx="0"/>
          </p:cNvCxnSpPr>
          <p:nvPr/>
        </p:nvCxnSpPr>
        <p:spPr>
          <a:xfrm flipH="1">
            <a:off x="1434116" y="2177146"/>
            <a:ext cx="3165101" cy="5896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" idx="2"/>
            <a:endCxn id="10" idx="0"/>
          </p:cNvCxnSpPr>
          <p:nvPr/>
        </p:nvCxnSpPr>
        <p:spPr>
          <a:xfrm>
            <a:off x="4599217" y="2177146"/>
            <a:ext cx="3282949" cy="5896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" idx="2"/>
            <a:endCxn id="12" idx="0"/>
          </p:cNvCxnSpPr>
          <p:nvPr/>
        </p:nvCxnSpPr>
        <p:spPr>
          <a:xfrm>
            <a:off x="4599217" y="2177146"/>
            <a:ext cx="1148364" cy="5896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2"/>
            <a:endCxn id="18" idx="0"/>
          </p:cNvCxnSpPr>
          <p:nvPr/>
        </p:nvCxnSpPr>
        <p:spPr>
          <a:xfrm>
            <a:off x="1434116" y="3410860"/>
            <a:ext cx="2800" cy="442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99534" y="2766789"/>
            <a:ext cx="1365997" cy="6440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HPC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7199167" y="2766789"/>
            <a:ext cx="1365997" cy="6440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GA4GH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751117" y="2766789"/>
            <a:ext cx="1365997" cy="6440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5064582" y="2766789"/>
            <a:ext cx="1365997" cy="6440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Google</a:t>
            </a:r>
            <a:endParaRPr lang="en-US" sz="200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582533" y="3410860"/>
            <a:ext cx="2800" cy="442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2"/>
            <a:endCxn id="21" idx="0"/>
          </p:cNvCxnSpPr>
          <p:nvPr/>
        </p:nvCxnSpPr>
        <p:spPr>
          <a:xfrm flipH="1">
            <a:off x="7865883" y="3410860"/>
            <a:ext cx="16283" cy="10004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199167" y="3531511"/>
            <a:ext cx="1365997" cy="441776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Funnel</a:t>
            </a:r>
            <a:endParaRPr lang="en-US" sz="20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747581" y="3410860"/>
            <a:ext cx="2800" cy="442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92273" y="1161143"/>
            <a:ext cx="228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Multiple </a:t>
            </a:r>
            <a:r>
              <a:rPr lang="en-US" b="1" dirty="0" err="1" smtClean="0"/>
              <a:t>backends</a:t>
            </a:r>
            <a:r>
              <a:rPr lang="en-US" b="1" dirty="0" smtClean="0"/>
              <a:t> for</a:t>
            </a:r>
            <a:br>
              <a:rPr lang="en-US" b="1" dirty="0" smtClean="0"/>
            </a:br>
            <a:r>
              <a:rPr lang="en-US" b="1" dirty="0" smtClean="0"/>
              <a:t>maximum flexibility</a:t>
            </a:r>
          </a:p>
        </p:txBody>
      </p:sp>
      <p:pic>
        <p:nvPicPr>
          <p:cNvPr id="25" name="Picture 24" descr="JamieCromwe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53080"/>
            <a:ext cx="1097156" cy="61010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9878" y="4860474"/>
            <a:ext cx="2818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Coming Soon: AWS, Azure, </a:t>
            </a:r>
            <a:r>
              <a:rPr lang="en-US" sz="1400" b="1" dirty="0" err="1" smtClean="0"/>
              <a:t>Alicloud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4987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One-off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Simple self-contained command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Appropriate for independent analysts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Server mode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326617" cy="29634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API endpoints</a:t>
            </a:r>
          </a:p>
          <a:p>
            <a:r>
              <a:rPr lang="en-US" sz="2000" dirty="0" smtClean="0"/>
              <a:t>More scalable</a:t>
            </a:r>
          </a:p>
          <a:p>
            <a:r>
              <a:rPr lang="en-US" sz="2000" dirty="0"/>
              <a:t>Some </a:t>
            </a:r>
            <a:r>
              <a:rPr lang="en-US" sz="2000" dirty="0" err="1"/>
              <a:t>devops</a:t>
            </a:r>
            <a:r>
              <a:rPr lang="en-US" sz="2000" dirty="0"/>
              <a:t> </a:t>
            </a:r>
            <a:r>
              <a:rPr lang="en-US" sz="2000" dirty="0" smtClean="0"/>
              <a:t>needs</a:t>
            </a:r>
          </a:p>
          <a:p>
            <a:r>
              <a:rPr lang="en-US" sz="2000" dirty="0" smtClean="0"/>
              <a:t>Appropriate for production</a:t>
            </a:r>
            <a:br>
              <a:rPr lang="en-US" sz="2000" dirty="0" smtClean="0"/>
            </a:br>
            <a:r>
              <a:rPr lang="en-US" sz="2000" dirty="0" smtClean="0"/>
              <a:t>environments</a:t>
            </a:r>
          </a:p>
          <a:p>
            <a:r>
              <a:rPr lang="en-US" sz="2000" dirty="0" smtClean="0"/>
              <a:t>Call-caching! </a:t>
            </a:r>
            <a:br>
              <a:rPr lang="en-US" sz="2000" dirty="0" smtClean="0"/>
            </a:br>
            <a:r>
              <a:rPr lang="en-US" sz="2000" dirty="0" smtClean="0"/>
              <a:t>(aka “</a:t>
            </a:r>
            <a:r>
              <a:rPr lang="en-US" sz="2000" dirty="0" err="1" smtClean="0"/>
              <a:t>ka-ching</a:t>
            </a:r>
            <a:r>
              <a:rPr lang="en-US" sz="2000" dirty="0" smtClean="0"/>
              <a:t>”)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Two main ways to run Cromwell  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0058" y="2248140"/>
            <a:ext cx="2835728" cy="10170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anchor="t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java -jar </a:t>
            </a:r>
            <a:r>
              <a:rPr lang="en-US" sz="1200" dirty="0" err="1" smtClean="0">
                <a:solidFill>
                  <a:srgbClr val="FFFFFF"/>
                </a:solidFill>
                <a:latin typeface="Courier"/>
                <a:cs typeface="Courier"/>
              </a:rPr>
              <a:t>cromwell.jar</a:t>
            </a:r>
            <a:r>
              <a:rPr lang="en-US" sz="1200" dirty="0" smtClean="0">
                <a:solidFill>
                  <a:srgbClr val="FFFFFF"/>
                </a:solidFill>
                <a:latin typeface="Courier"/>
                <a:cs typeface="Courier"/>
              </a:rPr>
              <a:t> \</a:t>
            </a:r>
          </a:p>
          <a:p>
            <a:pPr algn="l"/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	</a:t>
            </a:r>
            <a:r>
              <a:rPr lang="en-US" sz="1200" dirty="0" smtClean="0">
                <a:solidFill>
                  <a:srgbClr val="FFFFFF"/>
                </a:solidFill>
                <a:latin typeface="Courier"/>
                <a:cs typeface="Courier"/>
              </a:rPr>
              <a:t>run </a:t>
            </a:r>
            <a:r>
              <a:rPr lang="en-US" sz="1200" dirty="0" err="1" smtClean="0">
                <a:solidFill>
                  <a:srgbClr val="FFFFFF"/>
                </a:solidFill>
                <a:latin typeface="Courier"/>
                <a:cs typeface="Courier"/>
              </a:rPr>
              <a:t>hello.wdl</a:t>
            </a:r>
            <a:r>
              <a:rPr lang="en-US" sz="1200" dirty="0" smtClean="0">
                <a:solidFill>
                  <a:srgbClr val="FFFFFF"/>
                </a:solidFill>
                <a:latin typeface="Courier"/>
                <a:cs typeface="Courier"/>
              </a:rPr>
              <a:t> \</a:t>
            </a:r>
          </a:p>
          <a:p>
            <a:pPr algn="l"/>
            <a:r>
              <a:rPr lang="en-US" sz="1200" dirty="0" smtClean="0">
                <a:solidFill>
                  <a:srgbClr val="FFFFFF"/>
                </a:solidFill>
                <a:latin typeface="Courier"/>
                <a:cs typeface="Courier"/>
              </a:rPr>
              <a:t>	</a:t>
            </a:r>
            <a:r>
              <a:rPr lang="en-US" sz="1200" dirty="0" err="1" smtClean="0">
                <a:solidFill>
                  <a:srgbClr val="FFFFFF"/>
                </a:solidFill>
                <a:latin typeface="Courier"/>
                <a:cs typeface="Courier"/>
              </a:rPr>
              <a:t>hello_inputs.json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pPr algn="l"/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9776"/>
          <a:stretch/>
        </p:blipFill>
        <p:spPr>
          <a:xfrm>
            <a:off x="7028135" y="3557269"/>
            <a:ext cx="548710" cy="546256"/>
          </a:xfrm>
          <a:prstGeom prst="rect">
            <a:avLst/>
          </a:prstGeom>
        </p:spPr>
      </p:pic>
      <p:pic>
        <p:nvPicPr>
          <p:cNvPr id="10" name="Picture 9" descr="JamieCromwe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53080"/>
            <a:ext cx="1097156" cy="61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6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858" y="639573"/>
            <a:ext cx="5384142" cy="36220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199500" y="3546929"/>
            <a:ext cx="4563000" cy="1417532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Our production system: Genomes On The Cloud</a:t>
            </a:r>
            <a:endParaRPr lang="en-US" sz="2400" dirty="0"/>
          </a:p>
        </p:txBody>
      </p:sp>
      <p:sp>
        <p:nvSpPr>
          <p:cNvPr id="21" name="Shape 190"/>
          <p:cNvSpPr/>
          <p:nvPr/>
        </p:nvSpPr>
        <p:spPr>
          <a:xfrm>
            <a:off x="1787071" y="4029661"/>
            <a:ext cx="803330" cy="4539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NFS</a:t>
            </a:r>
          </a:p>
        </p:txBody>
      </p:sp>
      <p:pic>
        <p:nvPicPr>
          <p:cNvPr id="2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01" y="3825555"/>
            <a:ext cx="1118099" cy="8649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Shape 193"/>
          <p:cNvCxnSpPr/>
          <p:nvPr/>
        </p:nvCxnSpPr>
        <p:spPr>
          <a:xfrm flipV="1">
            <a:off x="1466574" y="4256611"/>
            <a:ext cx="254671" cy="142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8" name="Shape 205"/>
          <p:cNvCxnSpPr/>
          <p:nvPr/>
        </p:nvCxnSpPr>
        <p:spPr>
          <a:xfrm>
            <a:off x="2695043" y="4258035"/>
            <a:ext cx="379500" cy="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lg" len="lg"/>
            <a:tailEnd type="triangle" w="lg" len="lg"/>
          </a:ln>
        </p:spPr>
      </p:cxnSp>
      <p:sp>
        <p:nvSpPr>
          <p:cNvPr id="39" name="Shape 208"/>
          <p:cNvSpPr txBox="1"/>
          <p:nvPr/>
        </p:nvSpPr>
        <p:spPr>
          <a:xfrm>
            <a:off x="509802" y="3088703"/>
            <a:ext cx="2928271" cy="40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Broad</a:t>
            </a:r>
            <a:r>
              <a:rPr lang="en-US" dirty="0" smtClean="0"/>
              <a:t> on-premises systems</a:t>
            </a:r>
            <a:endParaRPr lang="en" dirty="0"/>
          </a:p>
        </p:txBody>
      </p:sp>
      <p:sp>
        <p:nvSpPr>
          <p:cNvPr id="41" name="Shape 215"/>
          <p:cNvSpPr txBox="1"/>
          <p:nvPr/>
        </p:nvSpPr>
        <p:spPr>
          <a:xfrm>
            <a:off x="2973979" y="4590143"/>
            <a:ext cx="2037506" cy="356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dirty="0" smtClean="0"/>
              <a:t>Zamboni</a:t>
            </a:r>
            <a:r>
              <a:rPr lang="en-US" sz="1100" dirty="0" smtClean="0"/>
              <a:t> </a:t>
            </a:r>
            <a:r>
              <a:rPr lang="en" sz="1100" dirty="0" smtClean="0"/>
              <a:t>workflow </a:t>
            </a:r>
            <a:r>
              <a:rPr lang="en" sz="1100" dirty="0"/>
              <a:t>engine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543" y="3825555"/>
            <a:ext cx="1354669" cy="870858"/>
          </a:xfrm>
          <a:prstGeom prst="rect">
            <a:avLst/>
          </a:prstGeom>
        </p:spPr>
      </p:pic>
      <p:sp>
        <p:nvSpPr>
          <p:cNvPr id="44" name="Can 43"/>
          <p:cNvSpPr/>
          <p:nvPr/>
        </p:nvSpPr>
        <p:spPr>
          <a:xfrm>
            <a:off x="4966130" y="1495482"/>
            <a:ext cx="935311" cy="971544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GS data</a:t>
            </a:r>
            <a:br>
              <a:rPr lang="en-US" sz="1600" dirty="0" smtClean="0"/>
            </a:br>
            <a:r>
              <a:rPr lang="en-US" sz="1600" dirty="0" smtClean="0"/>
              <a:t>buckets</a:t>
            </a:r>
            <a:endParaRPr lang="en-US" sz="1600" dirty="0"/>
          </a:p>
        </p:txBody>
      </p:sp>
      <p:sp>
        <p:nvSpPr>
          <p:cNvPr id="53" name="Rectangle 52"/>
          <p:cNvSpPr/>
          <p:nvPr/>
        </p:nvSpPr>
        <p:spPr>
          <a:xfrm>
            <a:off x="6804462" y="3118487"/>
            <a:ext cx="2165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ad-hoc GCE cluster </a:t>
            </a:r>
            <a:br>
              <a:rPr lang="en-US" sz="1400" dirty="0" smtClean="0"/>
            </a:br>
            <a:r>
              <a:rPr lang="en-US" sz="1400" dirty="0" smtClean="0"/>
              <a:t>(created on the fly)</a:t>
            </a:r>
            <a:endParaRPr lang="en-US" sz="1400" dirty="0"/>
          </a:p>
        </p:txBody>
      </p:sp>
      <p:cxnSp>
        <p:nvCxnSpPr>
          <p:cNvPr id="10" name="Curved Connector 9"/>
          <p:cNvCxnSpPr>
            <a:stCxn id="3" idx="3"/>
          </p:cNvCxnSpPr>
          <p:nvPr/>
        </p:nvCxnSpPr>
        <p:spPr>
          <a:xfrm flipV="1">
            <a:off x="4762500" y="3314181"/>
            <a:ext cx="535214" cy="941514"/>
          </a:xfrm>
          <a:prstGeom prst="curvedConnector2">
            <a:avLst/>
          </a:prstGeom>
          <a:ln w="762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wdl-logo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35" y="4029661"/>
            <a:ext cx="916214" cy="332891"/>
          </a:xfrm>
          <a:prstGeom prst="rect">
            <a:avLst/>
          </a:prstGeom>
        </p:spPr>
      </p:pic>
      <p:cxnSp>
        <p:nvCxnSpPr>
          <p:cNvPr id="57" name="Curved Connector 56"/>
          <p:cNvCxnSpPr>
            <a:endCxn id="44" idx="2"/>
          </p:cNvCxnSpPr>
          <p:nvPr/>
        </p:nvCxnSpPr>
        <p:spPr>
          <a:xfrm rot="5400000" flipH="1" flipV="1">
            <a:off x="3541122" y="2067495"/>
            <a:ext cx="1511249" cy="1338768"/>
          </a:xfrm>
          <a:prstGeom prst="curvedConnector2">
            <a:avLst/>
          </a:prstGeom>
          <a:ln w="762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606142" y="3088703"/>
            <a:ext cx="37192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050639" y="2843172"/>
            <a:ext cx="559704" cy="4710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PAPI</a:t>
            </a:r>
            <a:endParaRPr lang="en-US" sz="1200" b="1" dirty="0"/>
          </a:p>
        </p:txBody>
      </p:sp>
      <p:cxnSp>
        <p:nvCxnSpPr>
          <p:cNvPr id="75" name="Straight Arrow Connector 74"/>
          <p:cNvCxnSpPr>
            <a:endCxn id="51" idx="2"/>
          </p:cNvCxnSpPr>
          <p:nvPr/>
        </p:nvCxnSpPr>
        <p:spPr>
          <a:xfrm flipV="1">
            <a:off x="6618497" y="2464762"/>
            <a:ext cx="648712" cy="6239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47" idx="2"/>
          </p:cNvCxnSpPr>
          <p:nvPr/>
        </p:nvCxnSpPr>
        <p:spPr>
          <a:xfrm flipV="1">
            <a:off x="6618497" y="2927830"/>
            <a:ext cx="648712" cy="160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4" idx="4"/>
            <a:endCxn id="51" idx="2"/>
          </p:cNvCxnSpPr>
          <p:nvPr/>
        </p:nvCxnSpPr>
        <p:spPr>
          <a:xfrm>
            <a:off x="5901441" y="1981254"/>
            <a:ext cx="1365768" cy="4835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44" idx="4"/>
            <a:endCxn id="51" idx="1"/>
          </p:cNvCxnSpPr>
          <p:nvPr/>
        </p:nvCxnSpPr>
        <p:spPr>
          <a:xfrm>
            <a:off x="5901441" y="1981254"/>
            <a:ext cx="1625955" cy="2886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ube 44"/>
          <p:cNvSpPr/>
          <p:nvPr/>
        </p:nvSpPr>
        <p:spPr>
          <a:xfrm>
            <a:off x="7460113" y="2420115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6" name="Cube 45"/>
          <p:cNvSpPr/>
          <p:nvPr/>
        </p:nvSpPr>
        <p:spPr>
          <a:xfrm>
            <a:off x="8079941" y="2420115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7" name="Cube 46"/>
          <p:cNvSpPr/>
          <p:nvPr/>
        </p:nvSpPr>
        <p:spPr>
          <a:xfrm>
            <a:off x="7267209" y="2602995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8" name="Cube 47"/>
          <p:cNvSpPr/>
          <p:nvPr/>
        </p:nvSpPr>
        <p:spPr>
          <a:xfrm>
            <a:off x="7887037" y="2602995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9" name="Cube 48"/>
          <p:cNvSpPr/>
          <p:nvPr/>
        </p:nvSpPr>
        <p:spPr>
          <a:xfrm>
            <a:off x="7460113" y="1957047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0" name="Cube 49"/>
          <p:cNvSpPr/>
          <p:nvPr/>
        </p:nvSpPr>
        <p:spPr>
          <a:xfrm>
            <a:off x="8079941" y="1957047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1" name="Cube 50"/>
          <p:cNvSpPr/>
          <p:nvPr/>
        </p:nvSpPr>
        <p:spPr>
          <a:xfrm>
            <a:off x="7267209" y="2139927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2" name="Cube 51"/>
          <p:cNvSpPr/>
          <p:nvPr/>
        </p:nvSpPr>
        <p:spPr>
          <a:xfrm>
            <a:off x="7887037" y="2139927"/>
            <a:ext cx="650308" cy="519736"/>
          </a:xfrm>
          <a:prstGeom prst="cube">
            <a:avLst/>
          </a:prstGeom>
          <a:solidFill>
            <a:schemeClr val="accent1">
              <a:lumMod val="50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56" name="Picture 55" descr="google_compute_engine,U-K-376940-13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 r="21818" b="18443"/>
          <a:stretch/>
        </p:blipFill>
        <p:spPr>
          <a:xfrm>
            <a:off x="7619980" y="2397971"/>
            <a:ext cx="490441" cy="523384"/>
          </a:xfrm>
          <a:prstGeom prst="rect">
            <a:avLst/>
          </a:prstGeom>
        </p:spPr>
      </p:pic>
      <p:sp>
        <p:nvSpPr>
          <p:cNvPr id="90" name="Shape 208"/>
          <p:cNvSpPr txBox="1"/>
          <p:nvPr/>
        </p:nvSpPr>
        <p:spPr>
          <a:xfrm>
            <a:off x="6673133" y="3958752"/>
            <a:ext cx="1864212" cy="40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smtClean="0"/>
              <a:t>Google Cloud</a:t>
            </a:r>
            <a:endParaRPr lang="en" dirty="0"/>
          </a:p>
        </p:txBody>
      </p:sp>
      <p:pic>
        <p:nvPicPr>
          <p:cNvPr id="34" name="Picture 33" descr="JamieCromwel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13" y="2766785"/>
            <a:ext cx="853444" cy="474583"/>
          </a:xfrm>
          <a:prstGeom prst="rect">
            <a:avLst/>
          </a:prstGeom>
        </p:spPr>
      </p:pic>
      <p:sp>
        <p:nvSpPr>
          <p:cNvPr id="35" name="Shape 215"/>
          <p:cNvSpPr txBox="1"/>
          <p:nvPr/>
        </p:nvSpPr>
        <p:spPr>
          <a:xfrm>
            <a:off x="4274777" y="3027323"/>
            <a:ext cx="975446" cy="8177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900" dirty="0" smtClean="0"/>
              <a:t>Persistent Cromwell server</a:t>
            </a:r>
            <a:endParaRPr lang="en" sz="900" dirty="0"/>
          </a:p>
        </p:txBody>
      </p:sp>
    </p:spTree>
    <p:extLst>
      <p:ext uri="{BB962C8B-B14F-4D97-AF65-F5344CB8AC3E}">
        <p14:creationId xmlns:p14="http://schemas.microsoft.com/office/powerpoint/2010/main" val="82045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15488</TotalTime>
  <Words>633</Words>
  <Application>Microsoft Macintosh PowerPoint</Application>
  <PresentationFormat>On-screen Show (16:9)</PresentationFormat>
  <Paragraphs>152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Cromwell &amp; WDL Bioinformatics workflows at any scale  </vt:lpstr>
      <vt:lpstr>The backdrop: data generation set to explode</vt:lpstr>
      <vt:lpstr>Plenty of workflow solutions to go around</vt:lpstr>
      <vt:lpstr> Meet WDL + Cromwell</vt:lpstr>
      <vt:lpstr>Workflow Description Language</vt:lpstr>
      <vt:lpstr>Basic WDL plumbing</vt:lpstr>
      <vt:lpstr>Cromwell execution engine</vt:lpstr>
      <vt:lpstr>Two main ways to run Cromwell  </vt:lpstr>
      <vt:lpstr>Our production system: Genomes On The Cloud</vt:lpstr>
      <vt:lpstr>Our development setup: on-prem + on-cloud</vt:lpstr>
      <vt:lpstr>Example external implementation: Google wdl_runner</vt:lpstr>
      <vt:lpstr>Example external implementation: wdlRunR</vt:lpstr>
      <vt:lpstr>The rest of the team</vt:lpstr>
      <vt:lpstr>Thanks!</vt:lpstr>
    </vt:vector>
  </TitlesOfParts>
  <Company>Broad Insititute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Van der Auwera</dc:creator>
  <cp:lastModifiedBy>Property of</cp:lastModifiedBy>
  <cp:revision>252</cp:revision>
  <dcterms:created xsi:type="dcterms:W3CDTF">2016-10-12T20:40:55Z</dcterms:created>
  <dcterms:modified xsi:type="dcterms:W3CDTF">2017-08-01T17:49:30Z</dcterms:modified>
</cp:coreProperties>
</file>