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har char="●"/>
              <a:defRPr/>
            </a:lvl1pPr>
            <a:lvl2pPr lvl="1" algn="ctr">
              <a:spcBef>
                <a:spcPts val="0"/>
              </a:spcBef>
              <a:buChar char="○"/>
              <a:defRPr/>
            </a:lvl2pPr>
            <a:lvl3pPr lvl="2" algn="ctr">
              <a:spcBef>
                <a:spcPts val="0"/>
              </a:spcBef>
              <a:buChar char="■"/>
              <a:defRPr/>
            </a:lvl3pPr>
            <a:lvl4pPr lvl="3" algn="ctr">
              <a:spcBef>
                <a:spcPts val="0"/>
              </a:spcBef>
              <a:buChar char="●"/>
              <a:defRPr/>
            </a:lvl4pPr>
            <a:lvl5pPr lvl="4" algn="ctr">
              <a:spcBef>
                <a:spcPts val="0"/>
              </a:spcBef>
              <a:buChar char="○"/>
              <a:defRPr/>
            </a:lvl5pPr>
            <a:lvl6pPr lvl="5" algn="ctr">
              <a:spcBef>
                <a:spcPts val="0"/>
              </a:spcBef>
              <a:buChar char="■"/>
              <a:defRPr/>
            </a:lvl6pPr>
            <a:lvl7pPr lvl="6" algn="ctr">
              <a:spcBef>
                <a:spcPts val="0"/>
              </a:spcBef>
              <a:buChar char="●"/>
              <a:defRPr/>
            </a:lvl7pPr>
            <a:lvl8pPr lvl="7" algn="ctr">
              <a:spcBef>
                <a:spcPts val="0"/>
              </a:spcBef>
              <a:buChar char="○"/>
              <a:defRPr/>
            </a:lvl8pPr>
            <a:lvl9pPr lvl="8" algn="ctr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2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CE5C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rgbClr val="666666"/>
                </a:solidFill>
              </a:rPr>
              <a:t>TCGAbiolinks, Elmer &amp; FunciVAR: 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rgbClr val="666666"/>
                </a:solidFill>
              </a:rPr>
              <a:t>Tools for analysis and interpretation of the cancer genome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2051350" y="3827325"/>
            <a:ext cx="47604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Bioinformatics and Functional Genomics 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Benjamin Berman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Dennis Hazelett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</p:txBody>
      </p:sp>
      <p:pic>
        <p:nvPicPr>
          <p:cNvPr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347" y="3861634"/>
            <a:ext cx="2019625" cy="309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A complete framework for epigenomics analysis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1152475"/>
            <a:ext cx="22467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GDC data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Germline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Somatic tissue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Disease samples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0374" y="1750962"/>
            <a:ext cx="1529599" cy="101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9473" y="4518298"/>
            <a:ext cx="3296249" cy="37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66012" y="3584037"/>
            <a:ext cx="1779701" cy="74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02725" y="1017719"/>
            <a:ext cx="2506271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6866025" y="1750950"/>
            <a:ext cx="10659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>
                <a:solidFill>
                  <a:srgbClr val="666666"/>
                </a:solidFill>
              </a:rPr>
              <a:t>ELMER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7135800" y="2927800"/>
            <a:ext cx="16653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2400">
                <a:solidFill>
                  <a:srgbClr val="666666"/>
                </a:solidFill>
              </a:rPr>
              <a:t>FunciVAR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7036000" y="1017725"/>
            <a:ext cx="15939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700">
                <a:solidFill>
                  <a:srgbClr val="666666"/>
                </a:solidFill>
              </a:rPr>
              <a:t>TCGAbiolinks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Workshop 1: Tiago Silva (July 28th 1:00-2:45)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“Integrative analysis with TCGAbiolinks and ELMER”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Search and download Methylation experiments → Summarized Exp object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TCGABiolinks GUI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Identify DNA methylation changes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Correlate methylation with gene expression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Upstream TF networks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Workshop 2: Simon Coetzee (Date-Time)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“</a:t>
            </a:r>
            <a:r>
              <a:rPr lang="en"/>
              <a:t>Variant Annotation with FunciVAR, StateHub and MotifBreakR”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Annotation and enrichment analysis with FunciVAR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TF disruption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Chromatin states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274" y="2738949"/>
            <a:ext cx="3030875" cy="1845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29073" y="2271524"/>
            <a:ext cx="1734900" cy="231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0475" y="2287400"/>
            <a:ext cx="2746750" cy="2281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