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6" r:id="rId2"/>
    <p:sldId id="353" r:id="rId3"/>
    <p:sldId id="370" r:id="rId4"/>
    <p:sldId id="379" r:id="rId5"/>
    <p:sldId id="381" r:id="rId6"/>
    <p:sldId id="376" r:id="rId7"/>
    <p:sldId id="378" r:id="rId8"/>
    <p:sldId id="371" r:id="rId9"/>
    <p:sldId id="354" r:id="rId10"/>
    <p:sldId id="307" r:id="rId11"/>
    <p:sldId id="293" r:id="rId12"/>
    <p:sldId id="324" r:id="rId13"/>
    <p:sldId id="311" r:id="rId14"/>
    <p:sldId id="312" r:id="rId15"/>
    <p:sldId id="313" r:id="rId16"/>
    <p:sldId id="382" r:id="rId17"/>
    <p:sldId id="383" r:id="rId18"/>
    <p:sldId id="280" r:id="rId19"/>
    <p:sldId id="281" r:id="rId20"/>
    <p:sldId id="282" r:id="rId21"/>
    <p:sldId id="314" r:id="rId22"/>
    <p:sldId id="332" r:id="rId23"/>
    <p:sldId id="315" r:id="rId24"/>
    <p:sldId id="336" r:id="rId25"/>
    <p:sldId id="316" r:id="rId26"/>
    <p:sldId id="387" r:id="rId27"/>
    <p:sldId id="318" r:id="rId28"/>
    <p:sldId id="320" r:id="rId29"/>
    <p:sldId id="384" r:id="rId30"/>
    <p:sldId id="364" r:id="rId31"/>
    <p:sldId id="367" r:id="rId32"/>
    <p:sldId id="374" r:id="rId33"/>
    <p:sldId id="368" r:id="rId34"/>
    <p:sldId id="369" r:id="rId35"/>
    <p:sldId id="3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12A17"/>
    <a:srgbClr val="1A10E2"/>
    <a:srgbClr val="00FFFF"/>
    <a:srgbClr val="008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1" Type="http://schemas.openxmlformats.org/officeDocument/2006/relationships/image" Target="../media/image45.wmf"/><Relationship Id="rId2"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45.wmf"/><Relationship Id="rId3"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65DD2-A9E8-4366-8308-A1F4F665F03C}" type="datetimeFigureOut">
              <a:rPr lang="en-US" smtClean="0"/>
              <a:pPr/>
              <a:t>7/31/14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1AE54-B29A-4EE4-B527-EA3A9816A619}" type="slidenum">
              <a:rPr lang="en-US" smtClean="0"/>
              <a:pPr/>
              <a:t>‹#›</a:t>
            </a:fld>
            <a:endParaRPr lang="en-US"/>
          </a:p>
        </p:txBody>
      </p:sp>
    </p:spTree>
    <p:extLst>
      <p:ext uri="{BB962C8B-B14F-4D97-AF65-F5344CB8AC3E}">
        <p14:creationId xmlns:p14="http://schemas.microsoft.com/office/powerpoint/2010/main" val="378396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Blood system is the paradigm for lineage analysis. Over the years, the overall lineage pattern and lineage-specifying factors have been characterized. Conventional model is that cell-differentiation undergoes a lineage path from LT-HSC to ST-HSC to progenitors to mature differentiated cells. But controversies still exist in this model. CLP vs CMP bifurcation, or common </a:t>
            </a:r>
            <a:r>
              <a:rPr lang="en-US" dirty="0" err="1" smtClean="0"/>
              <a:t>lymphomyeloid</a:t>
            </a:r>
            <a:r>
              <a:rPr lang="en-US" dirty="0" smtClean="0"/>
              <a:t> progenitors. </a:t>
            </a:r>
          </a:p>
          <a:p>
            <a:endParaRPr lang="en-US" dirty="0"/>
          </a:p>
        </p:txBody>
      </p:sp>
      <p:sp>
        <p:nvSpPr>
          <p:cNvPr id="4" name="Slide Number Placeholder 3"/>
          <p:cNvSpPr>
            <a:spLocks noGrp="1"/>
          </p:cNvSpPr>
          <p:nvPr>
            <p:ph type="sldNum" sz="quarter" idx="10"/>
          </p:nvPr>
        </p:nvSpPr>
        <p:spPr/>
        <p:txBody>
          <a:bodyPr/>
          <a:lstStyle/>
          <a:p>
            <a:fld id="{E00315AD-7C52-4256-8F7B-B1EA4239D8E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0315AD-7C52-4256-8F7B-B1EA4239D8E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6B3D29-0984-4FE9-B6A5-E4698B4534DF}" type="datetimeFigureOut">
              <a:rPr lang="en-US" smtClean="0"/>
              <a:pPr/>
              <a:t>7/31/14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B3D29-0984-4FE9-B6A5-E4698B4534DF}" type="datetimeFigureOut">
              <a:rPr lang="en-US" smtClean="0"/>
              <a:pPr/>
              <a:t>7/31/14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B3D29-0984-4FE9-B6A5-E4698B4534DF}" type="datetimeFigureOut">
              <a:rPr lang="en-US" smtClean="0"/>
              <a:pPr/>
              <a:t>7/31/14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B3D29-0984-4FE9-B6A5-E4698B4534DF}" type="datetimeFigureOut">
              <a:rPr lang="en-US" smtClean="0"/>
              <a:pPr/>
              <a:t>7/31/14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B3D29-0984-4FE9-B6A5-E4698B4534DF}" type="datetimeFigureOut">
              <a:rPr lang="en-US" smtClean="0"/>
              <a:pPr/>
              <a:t>7/31/14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6B3D29-0984-4FE9-B6A5-E4698B4534DF}" type="datetimeFigureOut">
              <a:rPr lang="en-US" smtClean="0"/>
              <a:pPr/>
              <a:t>7/31/14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B3D29-0984-4FE9-B6A5-E4698B4534DF}" type="datetimeFigureOut">
              <a:rPr lang="en-US" smtClean="0"/>
              <a:pPr/>
              <a:t>7/31/14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6B3D29-0984-4FE9-B6A5-E4698B4534DF}" type="datetimeFigureOut">
              <a:rPr lang="en-US" smtClean="0"/>
              <a:pPr/>
              <a:t>7/31/14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B3D29-0984-4FE9-B6A5-E4698B4534DF}" type="datetimeFigureOut">
              <a:rPr lang="en-US" smtClean="0"/>
              <a:pPr/>
              <a:t>7/31/14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B3D29-0984-4FE9-B6A5-E4698B4534DF}" type="datetimeFigureOut">
              <a:rPr lang="en-US" smtClean="0"/>
              <a:pPr/>
              <a:t>7/31/14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B3D29-0984-4FE9-B6A5-E4698B4534DF}" type="datetimeFigureOut">
              <a:rPr lang="en-US" smtClean="0"/>
              <a:pPr/>
              <a:t>7/31/14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26FD-D34D-4B0F-B128-6235D1CC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B3D29-0984-4FE9-B6A5-E4698B4534DF}" type="datetimeFigureOut">
              <a:rPr lang="en-US" smtClean="0"/>
              <a:pPr/>
              <a:t>7/31/14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126FD-D34D-4B0F-B128-6235D1CC97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3.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5.wmf"/><Relationship Id="rId5" Type="http://schemas.openxmlformats.org/officeDocument/2006/relationships/oleObject" Target="../embeddings/oleObject3.bin"/><Relationship Id="rId6" Type="http://schemas.openxmlformats.org/officeDocument/2006/relationships/image" Target="../media/image46.wmf"/><Relationship Id="rId7" Type="http://schemas.openxmlformats.org/officeDocument/2006/relationships/image" Target="../media/image49.png"/><Relationship Id="rId8" Type="http://schemas.openxmlformats.org/officeDocument/2006/relationships/oleObject" Target="../embeddings/oleObject4.bin"/><Relationship Id="rId9" Type="http://schemas.openxmlformats.org/officeDocument/2006/relationships/image" Target="../media/image47.wmf"/><Relationship Id="rId10" Type="http://schemas.openxmlformats.org/officeDocument/2006/relationships/oleObject" Target="../embeddings/oleObject5.bin"/><Relationship Id="rId11" Type="http://schemas.openxmlformats.org/officeDocument/2006/relationships/image" Target="../media/image48.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oleObject" Target="../embeddings/oleObject6.bin"/><Relationship Id="rId6" Type="http://schemas.openxmlformats.org/officeDocument/2006/relationships/image" Target="../media/image50.wmf"/><Relationship Id="rId7" Type="http://schemas.openxmlformats.org/officeDocument/2006/relationships/oleObject" Target="../embeddings/oleObject7.bin"/><Relationship Id="rId8" Type="http://schemas.openxmlformats.org/officeDocument/2006/relationships/image" Target="../media/image45.wmf"/><Relationship Id="rId9" Type="http://schemas.openxmlformats.org/officeDocument/2006/relationships/oleObject" Target="../embeddings/oleObject8.bin"/><Relationship Id="rId10" Type="http://schemas.openxmlformats.org/officeDocument/2006/relationships/image" Target="../media/image46.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6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gif"/><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2438400"/>
            <a:ext cx="8534400" cy="1244600"/>
          </a:xfrm>
          <a:prstGeom prst="rect">
            <a:avLst/>
          </a:prstGeom>
          <a:noFill/>
          <a:ln w="9525">
            <a:noFill/>
            <a:miter lim="800000"/>
            <a:headEnd/>
            <a:tailEnd/>
          </a:ln>
          <a:effectLst/>
        </p:spPr>
        <p:txBody>
          <a:bodyPr anchor="ctr"/>
          <a:lstStyle/>
          <a:p>
            <a:pPr algn="ctr">
              <a:defRPr/>
            </a:pPr>
            <a:r>
              <a:rPr lang="en-US" sz="4000" b="1" dirty="0" smtClean="0"/>
              <a:t>Analysis of Gene Expression</a:t>
            </a:r>
            <a:endParaRPr lang="en-US" sz="4000" dirty="0" smtClean="0"/>
          </a:p>
          <a:p>
            <a:pPr algn="ctr">
              <a:defRPr/>
            </a:pPr>
            <a:r>
              <a:rPr lang="en-US" sz="4000" b="1" dirty="0" smtClean="0"/>
              <a:t>at the Single-Cell Level</a:t>
            </a:r>
          </a:p>
          <a:p>
            <a:pPr algn="ctr">
              <a:defRPr/>
            </a:pPr>
            <a:endParaRPr lang="en-US" sz="4000" b="1" dirty="0">
              <a:latin typeface="Arial" pitchFamily="34" charset="0"/>
              <a:cs typeface="Arial" pitchFamily="34" charset="0"/>
            </a:endParaRPr>
          </a:p>
          <a:p>
            <a:pPr algn="ctr" eaLnBrk="1" hangingPunct="1">
              <a:defRPr/>
            </a:pPr>
            <a:endParaRPr lang="en-US" sz="4000" b="1" dirty="0">
              <a:latin typeface="Arial" pitchFamily="34" charset="0"/>
              <a:cs typeface="Arial" pitchFamily="34" charset="0"/>
            </a:endParaRPr>
          </a:p>
        </p:txBody>
      </p:sp>
      <p:sp>
        <p:nvSpPr>
          <p:cNvPr id="5" name="Rectangle 3"/>
          <p:cNvSpPr>
            <a:spLocks noChangeArrowheads="1"/>
          </p:cNvSpPr>
          <p:nvPr/>
        </p:nvSpPr>
        <p:spPr bwMode="auto">
          <a:xfrm>
            <a:off x="831850" y="3959225"/>
            <a:ext cx="7478713" cy="17526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3200" b="1" dirty="0">
                <a:latin typeface="Arial Unicode MS" pitchFamily="34" charset="-128"/>
                <a:ea typeface="Arial Unicode MS" pitchFamily="34" charset="-128"/>
                <a:cs typeface="Arial Unicode MS" pitchFamily="34" charset="-128"/>
              </a:rPr>
              <a:t>Guo-Cheng Yuan</a:t>
            </a:r>
          </a:p>
          <a:p>
            <a:pPr algn="ctr" eaLnBrk="1" hangingPunct="1">
              <a:lnSpc>
                <a:spcPct val="0"/>
              </a:lnSpc>
              <a:spcBef>
                <a:spcPct val="20000"/>
              </a:spcBef>
              <a:buClr>
                <a:schemeClr val="hlink"/>
              </a:buClr>
              <a:buSzPct val="90000"/>
              <a:buFont typeface="Wingdings" pitchFamily="2" charset="2"/>
              <a:buNone/>
              <a:defRPr/>
            </a:pPr>
            <a:endParaRPr lang="en-US" sz="3200" dirty="0">
              <a:latin typeface="Arial Unicode MS" pitchFamily="34" charset="-128"/>
              <a:ea typeface="Arial Unicode MS" pitchFamily="34" charset="-128"/>
              <a:cs typeface="Arial Unicode MS" pitchFamily="34" charset="-128"/>
            </a:endParaRP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Department of Biostatistics and Computational Biology </a:t>
            </a: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Dana-Farber Cancer Institute</a:t>
            </a: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Harvard School of Public Health</a:t>
            </a:r>
          </a:p>
          <a:p>
            <a:pPr algn="ctr" eaLnBrk="1" hangingPunct="1">
              <a:spcBef>
                <a:spcPct val="20000"/>
              </a:spcBef>
              <a:buClr>
                <a:schemeClr val="hlink"/>
              </a:buClr>
              <a:buSzPct val="90000"/>
              <a:buFont typeface="Wingdings" pitchFamily="2" charset="2"/>
              <a:buNone/>
              <a:defRPr/>
            </a:pPr>
            <a:r>
              <a:rPr lang="en-US" sz="1400" dirty="0">
                <a:latin typeface="Times New Roman" pitchFamily="18" charset="0"/>
              </a:rPr>
              <a:t> </a:t>
            </a:r>
          </a:p>
        </p:txBody>
      </p:sp>
      <p:sp>
        <p:nvSpPr>
          <p:cNvPr id="6" name="Text Box 4"/>
          <p:cNvSpPr txBox="1">
            <a:spLocks noChangeArrowheads="1"/>
          </p:cNvSpPr>
          <p:nvPr/>
        </p:nvSpPr>
        <p:spPr bwMode="auto">
          <a:xfrm>
            <a:off x="6013920" y="6324600"/>
            <a:ext cx="2861617" cy="369332"/>
          </a:xfrm>
          <a:prstGeom prst="rect">
            <a:avLst/>
          </a:prstGeom>
          <a:noFill/>
          <a:ln w="9525">
            <a:noFill/>
            <a:miter lim="800000"/>
            <a:headEnd/>
            <a:tailEnd/>
          </a:ln>
        </p:spPr>
        <p:txBody>
          <a:bodyPr wrap="none">
            <a:spAutoFit/>
          </a:bodyPr>
          <a:lstStyle/>
          <a:p>
            <a:r>
              <a:rPr lang="en-US" dirty="0" err="1" smtClean="0"/>
              <a:t>Bioconductor</a:t>
            </a:r>
            <a:r>
              <a:rPr lang="en-US" dirty="0" smtClean="0"/>
              <a:t>, July 31</a:t>
            </a:r>
            <a:r>
              <a:rPr lang="en-US" baseline="30000" dirty="0" smtClean="0"/>
              <a:t>st</a:t>
            </a:r>
            <a:r>
              <a:rPr lang="en-US" dirty="0" smtClean="0"/>
              <a:t>,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82824"/>
            <a:ext cx="9144000" cy="3234627"/>
            <a:chOff x="0" y="381000"/>
            <a:chExt cx="9144000" cy="3234627"/>
          </a:xfrm>
        </p:grpSpPr>
        <p:pic>
          <p:nvPicPr>
            <p:cNvPr id="111618" name="Picture 2"/>
            <p:cNvPicPr>
              <a:picLocks noChangeAspect="1" noChangeArrowheads="1"/>
            </p:cNvPicPr>
            <p:nvPr/>
          </p:nvPicPr>
          <p:blipFill>
            <a:blip r:embed="rId2" cstate="print"/>
            <a:srcRect/>
            <a:stretch>
              <a:fillRect/>
            </a:stretch>
          </p:blipFill>
          <p:spPr bwMode="auto">
            <a:xfrm>
              <a:off x="152400" y="533400"/>
              <a:ext cx="8991600" cy="3082227"/>
            </a:xfrm>
            <a:prstGeom prst="rect">
              <a:avLst/>
            </a:prstGeom>
            <a:noFill/>
            <a:ln w="9525">
              <a:noFill/>
              <a:miter lim="800000"/>
              <a:headEnd/>
              <a:tailEnd/>
            </a:ln>
          </p:spPr>
        </p:pic>
        <p:sp>
          <p:nvSpPr>
            <p:cNvPr id="3" name="Rectangle 2"/>
            <p:cNvSpPr/>
            <p:nvPr/>
          </p:nvSpPr>
          <p:spPr>
            <a:xfrm>
              <a:off x="0" y="3810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52400" y="3346176"/>
            <a:ext cx="8849776" cy="3200400"/>
            <a:chOff x="152400" y="3505200"/>
            <a:chExt cx="8849776" cy="3200400"/>
          </a:xfrm>
        </p:grpSpPr>
        <p:sp>
          <p:nvSpPr>
            <p:cNvPr id="6" name="TextBox 5"/>
            <p:cNvSpPr txBox="1"/>
            <p:nvPr/>
          </p:nvSpPr>
          <p:spPr>
            <a:xfrm>
              <a:off x="1981200" y="3505200"/>
              <a:ext cx="631904" cy="369332"/>
            </a:xfrm>
            <a:prstGeom prst="rect">
              <a:avLst/>
            </a:prstGeom>
            <a:noFill/>
          </p:spPr>
          <p:txBody>
            <a:bodyPr wrap="none" rtlCol="0">
              <a:spAutoFit/>
            </a:bodyPr>
            <a:lstStyle/>
            <a:p>
              <a:r>
                <a:rPr lang="en-US" b="1" dirty="0" smtClean="0"/>
                <a:t>CMP</a:t>
              </a:r>
              <a:endParaRPr lang="en-US" b="1" dirty="0"/>
            </a:p>
          </p:txBody>
        </p:sp>
        <p:sp>
          <p:nvSpPr>
            <p:cNvPr id="8" name="TextBox 7"/>
            <p:cNvSpPr txBox="1"/>
            <p:nvPr/>
          </p:nvSpPr>
          <p:spPr>
            <a:xfrm>
              <a:off x="6400800" y="3581400"/>
              <a:ext cx="657552" cy="369332"/>
            </a:xfrm>
            <a:prstGeom prst="rect">
              <a:avLst/>
            </a:prstGeom>
            <a:noFill/>
          </p:spPr>
          <p:txBody>
            <a:bodyPr wrap="none" rtlCol="0">
              <a:spAutoFit/>
            </a:bodyPr>
            <a:lstStyle/>
            <a:p>
              <a:r>
                <a:rPr lang="en-US" b="1" dirty="0" smtClean="0"/>
                <a:t>GMP</a:t>
              </a:r>
              <a:endParaRPr lang="en-US" b="1" dirty="0"/>
            </a:p>
          </p:txBody>
        </p:sp>
        <p:sp>
          <p:nvSpPr>
            <p:cNvPr id="12" name="TextBox 11"/>
            <p:cNvSpPr txBox="1"/>
            <p:nvPr/>
          </p:nvSpPr>
          <p:spPr>
            <a:xfrm>
              <a:off x="1981200" y="5193268"/>
              <a:ext cx="622286" cy="369332"/>
            </a:xfrm>
            <a:prstGeom prst="rect">
              <a:avLst/>
            </a:prstGeom>
            <a:noFill/>
          </p:spPr>
          <p:txBody>
            <a:bodyPr wrap="none" rtlCol="0">
              <a:spAutoFit/>
            </a:bodyPr>
            <a:lstStyle/>
            <a:p>
              <a:r>
                <a:rPr lang="en-US" b="1" dirty="0" smtClean="0"/>
                <a:t>MEP</a:t>
              </a:r>
              <a:endParaRPr lang="en-US" b="1" dirty="0"/>
            </a:p>
          </p:txBody>
        </p:sp>
        <p:grpSp>
          <p:nvGrpSpPr>
            <p:cNvPr id="15" name="Group 14"/>
            <p:cNvGrpSpPr/>
            <p:nvPr/>
          </p:nvGrpSpPr>
          <p:grpSpPr>
            <a:xfrm>
              <a:off x="152400" y="3832275"/>
              <a:ext cx="8849776" cy="2873325"/>
              <a:chOff x="152400" y="3832275"/>
              <a:chExt cx="8849776" cy="2873325"/>
            </a:xfrm>
          </p:grpSpPr>
          <p:pic>
            <p:nvPicPr>
              <p:cNvPr id="111619" name="Picture 3"/>
              <p:cNvPicPr>
                <a:picLocks noChangeAspect="1" noChangeArrowheads="1"/>
              </p:cNvPicPr>
              <p:nvPr/>
            </p:nvPicPr>
            <p:blipFill>
              <a:blip r:embed="rId3" cstate="print"/>
              <a:srcRect/>
              <a:stretch>
                <a:fillRect/>
              </a:stretch>
            </p:blipFill>
            <p:spPr bwMode="auto">
              <a:xfrm>
                <a:off x="152400" y="3868774"/>
                <a:ext cx="4267200" cy="1151789"/>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4572000" y="3832275"/>
                <a:ext cx="4430176" cy="1196925"/>
              </a:xfrm>
              <a:prstGeom prst="rect">
                <a:avLst/>
              </a:prstGeom>
              <a:noFill/>
              <a:ln w="9525">
                <a:noFill/>
                <a:miter lim="800000"/>
                <a:headEnd/>
                <a:tailEnd/>
              </a:ln>
            </p:spPr>
          </p:pic>
          <p:grpSp>
            <p:nvGrpSpPr>
              <p:cNvPr id="4" name="Group 10"/>
              <p:cNvGrpSpPr/>
              <p:nvPr/>
            </p:nvGrpSpPr>
            <p:grpSpPr>
              <a:xfrm>
                <a:off x="152400" y="5181600"/>
                <a:ext cx="4495800" cy="1524000"/>
                <a:chOff x="152400" y="5181600"/>
                <a:chExt cx="4495800" cy="1524000"/>
              </a:xfrm>
            </p:grpSpPr>
            <p:pic>
              <p:nvPicPr>
                <p:cNvPr id="111621" name="Picture 5"/>
                <p:cNvPicPr>
                  <a:picLocks noChangeAspect="1" noChangeArrowheads="1"/>
                </p:cNvPicPr>
                <p:nvPr/>
              </p:nvPicPr>
              <p:blipFill>
                <a:blip r:embed="rId5" cstate="print"/>
                <a:srcRect/>
                <a:stretch>
                  <a:fillRect/>
                </a:stretch>
              </p:blipFill>
              <p:spPr bwMode="auto">
                <a:xfrm>
                  <a:off x="152400" y="5364073"/>
                  <a:ext cx="4495800" cy="1341527"/>
                </a:xfrm>
                <a:prstGeom prst="rect">
                  <a:avLst/>
                </a:prstGeom>
                <a:noFill/>
                <a:ln w="9525">
                  <a:noFill/>
                  <a:miter lim="800000"/>
                  <a:headEnd/>
                  <a:tailEnd/>
                </a:ln>
              </p:spPr>
            </p:pic>
            <p:sp>
              <p:nvSpPr>
                <p:cNvPr id="10" name="Rectangle 9"/>
                <p:cNvSpPr/>
                <p:nvPr/>
              </p:nvSpPr>
              <p:spPr>
                <a:xfrm>
                  <a:off x="2057400" y="51816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622" name="Picture 6"/>
              <p:cNvPicPr>
                <a:picLocks noChangeAspect="1" noChangeArrowheads="1"/>
              </p:cNvPicPr>
              <p:nvPr/>
            </p:nvPicPr>
            <p:blipFill>
              <a:blip r:embed="rId6" cstate="print"/>
              <a:srcRect/>
              <a:stretch>
                <a:fillRect/>
              </a:stretch>
            </p:blipFill>
            <p:spPr bwMode="auto">
              <a:xfrm>
                <a:off x="4572000" y="5497860"/>
                <a:ext cx="4419600" cy="1131540"/>
              </a:xfrm>
              <a:prstGeom prst="rect">
                <a:avLst/>
              </a:prstGeom>
              <a:noFill/>
              <a:ln w="9525">
                <a:noFill/>
                <a:miter lim="800000"/>
                <a:headEnd/>
                <a:tailEnd/>
              </a:ln>
            </p:spPr>
          </p:pic>
        </p:grpSp>
        <p:sp>
          <p:nvSpPr>
            <p:cNvPr id="14" name="TextBox 13"/>
            <p:cNvSpPr txBox="1"/>
            <p:nvPr/>
          </p:nvSpPr>
          <p:spPr>
            <a:xfrm>
              <a:off x="6540514" y="5181600"/>
              <a:ext cx="527709" cy="369332"/>
            </a:xfrm>
            <a:prstGeom prst="rect">
              <a:avLst/>
            </a:prstGeom>
            <a:noFill/>
          </p:spPr>
          <p:txBody>
            <a:bodyPr wrap="none" rtlCol="0">
              <a:spAutoFit/>
            </a:bodyPr>
            <a:lstStyle/>
            <a:p>
              <a:r>
                <a:rPr lang="en-US" b="1" dirty="0" smtClean="0"/>
                <a:t>CLP</a:t>
              </a:r>
              <a:endParaRPr lang="en-US" b="1" dirty="0"/>
            </a:p>
          </p:txBody>
        </p:sp>
        <p:sp>
          <p:nvSpPr>
            <p:cNvPr id="20" name="TextBox 19"/>
            <p:cNvSpPr txBox="1"/>
            <p:nvPr/>
          </p:nvSpPr>
          <p:spPr>
            <a:xfrm>
              <a:off x="1940176" y="5178620"/>
              <a:ext cx="622286" cy="369332"/>
            </a:xfrm>
            <a:prstGeom prst="rect">
              <a:avLst/>
            </a:prstGeom>
            <a:noFill/>
          </p:spPr>
          <p:txBody>
            <a:bodyPr wrap="none" rtlCol="0">
              <a:spAutoFit/>
            </a:bodyPr>
            <a:lstStyle/>
            <a:p>
              <a:r>
                <a:rPr lang="en-US" b="1" dirty="0" smtClean="0"/>
                <a:t>MEP</a:t>
              </a:r>
              <a:endParaRPr lang="en-US" b="1" dirty="0"/>
            </a:p>
          </p:txBody>
        </p:sp>
      </p:grpSp>
      <p:sp>
        <p:nvSpPr>
          <p:cNvPr id="22" name="Rectangle 21"/>
          <p:cNvSpPr/>
          <p:nvPr/>
        </p:nvSpPr>
        <p:spPr>
          <a:xfrm>
            <a:off x="6376735" y="6464184"/>
            <a:ext cx="2709511" cy="369332"/>
          </a:xfrm>
          <a:prstGeom prst="rect">
            <a:avLst/>
          </a:prstGeom>
        </p:spPr>
        <p:txBody>
          <a:bodyPr wrap="square">
            <a:spAutoFit/>
          </a:bodyPr>
          <a:lstStyle/>
          <a:p>
            <a:r>
              <a:rPr lang="en-US" dirty="0" err="1" smtClean="0">
                <a:solidFill>
                  <a:srgbClr val="512A17"/>
                </a:solidFill>
              </a:rPr>
              <a:t>Guoji</a:t>
            </a:r>
            <a:r>
              <a:rPr lang="en-US" dirty="0" smtClean="0">
                <a:solidFill>
                  <a:srgbClr val="512A17"/>
                </a:solidFill>
              </a:rPr>
              <a:t> </a:t>
            </a:r>
            <a:r>
              <a:rPr lang="en-US" dirty="0" err="1" smtClean="0">
                <a:solidFill>
                  <a:srgbClr val="512A17"/>
                </a:solidFill>
              </a:rPr>
              <a:t>Guo</a:t>
            </a:r>
            <a:r>
              <a:rPr lang="en-US" dirty="0" smtClean="0">
                <a:solidFill>
                  <a:srgbClr val="512A17"/>
                </a:solidFill>
              </a:rPr>
              <a:t>, Eugenio Marco</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5410200" y="3733800"/>
            <a:ext cx="2743200" cy="2158584"/>
            <a:chOff x="5410200" y="3810000"/>
            <a:chExt cx="2743200" cy="2158584"/>
          </a:xfrm>
        </p:grpSpPr>
        <p:pic>
          <p:nvPicPr>
            <p:cNvPr id="61444" name="Picture 4"/>
            <p:cNvPicPr>
              <a:picLocks noChangeAspect="1" noChangeArrowheads="1"/>
            </p:cNvPicPr>
            <p:nvPr/>
          </p:nvPicPr>
          <p:blipFill>
            <a:blip r:embed="rId2" cstate="print"/>
            <a:srcRect/>
            <a:stretch>
              <a:fillRect/>
            </a:stretch>
          </p:blipFill>
          <p:spPr bwMode="auto">
            <a:xfrm>
              <a:off x="5410200" y="3810000"/>
              <a:ext cx="2743200" cy="2158584"/>
            </a:xfrm>
            <a:prstGeom prst="rect">
              <a:avLst/>
            </a:prstGeom>
            <a:noFill/>
            <a:ln w="9525">
              <a:noFill/>
              <a:miter lim="800000"/>
              <a:headEnd/>
              <a:tailEnd/>
            </a:ln>
            <a:effectLst/>
          </p:spPr>
        </p:pic>
        <p:sp>
          <p:nvSpPr>
            <p:cNvPr id="15" name="Rectangle 14"/>
            <p:cNvSpPr/>
            <p:nvPr/>
          </p:nvSpPr>
          <p:spPr>
            <a:xfrm>
              <a:off x="5410200" y="38100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28600" y="0"/>
            <a:ext cx="8610600" cy="1143000"/>
          </a:xfrm>
        </p:spPr>
        <p:txBody>
          <a:bodyPr>
            <a:normAutofit/>
          </a:bodyPr>
          <a:lstStyle/>
          <a:p>
            <a:r>
              <a:rPr lang="en-US" sz="3200" dirty="0" smtClean="0"/>
              <a:t>SPADE: a density-normalized, spanning tree model</a:t>
            </a:r>
            <a:endParaRPr lang="en-US" sz="3200" dirty="0"/>
          </a:p>
        </p:txBody>
      </p:sp>
      <p:sp>
        <p:nvSpPr>
          <p:cNvPr id="4" name="TextBox 3"/>
          <p:cNvSpPr txBox="1"/>
          <p:nvPr/>
        </p:nvSpPr>
        <p:spPr>
          <a:xfrm>
            <a:off x="7132693" y="6096000"/>
            <a:ext cx="1858907" cy="646331"/>
          </a:xfrm>
          <a:prstGeom prst="rect">
            <a:avLst/>
          </a:prstGeom>
          <a:noFill/>
        </p:spPr>
        <p:txBody>
          <a:bodyPr wrap="none" rtlCol="0">
            <a:spAutoFit/>
          </a:bodyPr>
          <a:lstStyle/>
          <a:p>
            <a:r>
              <a:rPr lang="en-US" i="1" dirty="0" err="1" smtClean="0"/>
              <a:t>Qiu</a:t>
            </a:r>
            <a:r>
              <a:rPr lang="en-US" i="1" dirty="0" smtClean="0"/>
              <a:t> et al. 2011</a:t>
            </a:r>
          </a:p>
          <a:p>
            <a:r>
              <a:rPr lang="en-US" i="1" dirty="0" smtClean="0"/>
              <a:t>Nat Biotech, p886</a:t>
            </a:r>
            <a:endParaRPr lang="en-US" i="1" dirty="0"/>
          </a:p>
        </p:txBody>
      </p:sp>
      <p:sp>
        <p:nvSpPr>
          <p:cNvPr id="7" name="Right Arrow 6"/>
          <p:cNvSpPr/>
          <p:nvPr/>
        </p:nvSpPr>
        <p:spPr>
          <a:xfrm>
            <a:off x="3962400" y="18288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53200" y="3124200"/>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038600" y="4800599"/>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62000" y="762000"/>
            <a:ext cx="2743200" cy="2355258"/>
            <a:chOff x="762000" y="762000"/>
            <a:chExt cx="2743200" cy="2355258"/>
          </a:xfrm>
        </p:grpSpPr>
        <p:pic>
          <p:nvPicPr>
            <p:cNvPr id="61442" name="Picture 2"/>
            <p:cNvPicPr>
              <a:picLocks noChangeAspect="1" noChangeArrowheads="1"/>
            </p:cNvPicPr>
            <p:nvPr/>
          </p:nvPicPr>
          <p:blipFill>
            <a:blip r:embed="rId3" cstate="print"/>
            <a:srcRect/>
            <a:stretch>
              <a:fillRect/>
            </a:stretch>
          </p:blipFill>
          <p:spPr bwMode="auto">
            <a:xfrm>
              <a:off x="762000" y="838200"/>
              <a:ext cx="2743200" cy="2279058"/>
            </a:xfrm>
            <a:prstGeom prst="rect">
              <a:avLst/>
            </a:prstGeom>
            <a:noFill/>
            <a:ln w="9525">
              <a:noFill/>
              <a:miter lim="800000"/>
              <a:headEnd/>
              <a:tailEnd/>
            </a:ln>
            <a:effectLst/>
          </p:spPr>
        </p:pic>
        <p:sp>
          <p:nvSpPr>
            <p:cNvPr id="13" name="Rectangle 12"/>
            <p:cNvSpPr/>
            <p:nvPr/>
          </p:nvSpPr>
          <p:spPr>
            <a:xfrm>
              <a:off x="762000" y="7620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8"/>
          <p:cNvGrpSpPr/>
          <p:nvPr/>
        </p:nvGrpSpPr>
        <p:grpSpPr>
          <a:xfrm>
            <a:off x="5334000" y="914400"/>
            <a:ext cx="2743200" cy="2109056"/>
            <a:chOff x="5334000" y="914400"/>
            <a:chExt cx="2743200" cy="2109056"/>
          </a:xfrm>
        </p:grpSpPr>
        <p:pic>
          <p:nvPicPr>
            <p:cNvPr id="61443" name="Picture 3"/>
            <p:cNvPicPr>
              <a:picLocks noChangeAspect="1" noChangeArrowheads="1"/>
            </p:cNvPicPr>
            <p:nvPr/>
          </p:nvPicPr>
          <p:blipFill>
            <a:blip r:embed="rId4" cstate="print"/>
            <a:srcRect/>
            <a:stretch>
              <a:fillRect/>
            </a:stretch>
          </p:blipFill>
          <p:spPr bwMode="auto">
            <a:xfrm>
              <a:off x="5334000" y="990600"/>
              <a:ext cx="2743200" cy="2032856"/>
            </a:xfrm>
            <a:prstGeom prst="rect">
              <a:avLst/>
            </a:prstGeom>
            <a:noFill/>
            <a:ln w="9525">
              <a:noFill/>
              <a:miter lim="800000"/>
              <a:headEnd/>
              <a:tailEnd/>
            </a:ln>
            <a:effectLst/>
          </p:spPr>
        </p:pic>
        <p:sp>
          <p:nvSpPr>
            <p:cNvPr id="14" name="Rectangle 13"/>
            <p:cNvSpPr/>
            <p:nvPr/>
          </p:nvSpPr>
          <p:spPr>
            <a:xfrm>
              <a:off x="5334000" y="9144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p:cNvGrpSpPr/>
          <p:nvPr/>
        </p:nvGrpSpPr>
        <p:grpSpPr>
          <a:xfrm>
            <a:off x="762000" y="3886200"/>
            <a:ext cx="2743200" cy="2135646"/>
            <a:chOff x="762000" y="3886200"/>
            <a:chExt cx="2743200" cy="2135646"/>
          </a:xfrm>
        </p:grpSpPr>
        <p:pic>
          <p:nvPicPr>
            <p:cNvPr id="61445" name="Picture 5"/>
            <p:cNvPicPr>
              <a:picLocks noChangeAspect="1" noChangeArrowheads="1"/>
            </p:cNvPicPr>
            <p:nvPr/>
          </p:nvPicPr>
          <p:blipFill>
            <a:blip r:embed="rId5" cstate="print"/>
            <a:srcRect/>
            <a:stretch>
              <a:fillRect/>
            </a:stretch>
          </p:blipFill>
          <p:spPr bwMode="auto">
            <a:xfrm>
              <a:off x="762000" y="3886200"/>
              <a:ext cx="2743200" cy="2135646"/>
            </a:xfrm>
            <a:prstGeom prst="rect">
              <a:avLst/>
            </a:prstGeom>
            <a:noFill/>
            <a:ln w="9525">
              <a:noFill/>
              <a:miter lim="800000"/>
              <a:headEnd/>
              <a:tailEnd/>
            </a:ln>
            <a:effectLst/>
          </p:spPr>
        </p:pic>
        <p:sp>
          <p:nvSpPr>
            <p:cNvPr id="16" name="Rectangle 15"/>
            <p:cNvSpPr/>
            <p:nvPr/>
          </p:nvSpPr>
          <p:spPr>
            <a:xfrm>
              <a:off x="838200" y="39624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05200" y="1295400"/>
            <a:ext cx="1909882" cy="461665"/>
          </a:xfrm>
          <a:prstGeom prst="rect">
            <a:avLst/>
          </a:prstGeom>
          <a:noFill/>
        </p:spPr>
        <p:txBody>
          <a:bodyPr wrap="none" rtlCol="0">
            <a:spAutoFit/>
          </a:bodyPr>
          <a:lstStyle/>
          <a:p>
            <a:r>
              <a:rPr lang="en-US" sz="2400" dirty="0" smtClean="0"/>
              <a:t>Down-sample</a:t>
            </a:r>
            <a:endParaRPr lang="en-US" sz="2400" dirty="0"/>
          </a:p>
        </p:txBody>
      </p:sp>
      <p:sp>
        <p:nvSpPr>
          <p:cNvPr id="22" name="TextBox 21"/>
          <p:cNvSpPr txBox="1"/>
          <p:nvPr/>
        </p:nvSpPr>
        <p:spPr>
          <a:xfrm>
            <a:off x="7200070" y="3124200"/>
            <a:ext cx="1943930" cy="830997"/>
          </a:xfrm>
          <a:prstGeom prst="rect">
            <a:avLst/>
          </a:prstGeom>
          <a:noFill/>
        </p:spPr>
        <p:txBody>
          <a:bodyPr wrap="none" rtlCol="0">
            <a:spAutoFit/>
          </a:bodyPr>
          <a:lstStyle/>
          <a:p>
            <a:r>
              <a:rPr lang="en-US" sz="2400" dirty="0" smtClean="0"/>
              <a:t>Clustering,</a:t>
            </a:r>
          </a:p>
          <a:p>
            <a:r>
              <a:rPr lang="en-US" sz="2400" dirty="0" smtClean="0"/>
              <a:t>Spanning-tree</a:t>
            </a:r>
            <a:endParaRPr lang="en-US" sz="2400" dirty="0"/>
          </a:p>
        </p:txBody>
      </p:sp>
      <p:sp>
        <p:nvSpPr>
          <p:cNvPr id="27" name="TextBox 26"/>
          <p:cNvSpPr txBox="1"/>
          <p:nvPr/>
        </p:nvSpPr>
        <p:spPr>
          <a:xfrm>
            <a:off x="3772663" y="4262735"/>
            <a:ext cx="1758815" cy="461665"/>
          </a:xfrm>
          <a:prstGeom prst="rect">
            <a:avLst/>
          </a:prstGeom>
          <a:noFill/>
        </p:spPr>
        <p:txBody>
          <a:bodyPr wrap="none" rtlCol="0">
            <a:spAutoFit/>
          </a:bodyPr>
          <a:lstStyle/>
          <a:p>
            <a:r>
              <a:rPr lang="en-US" sz="2400" dirty="0" smtClean="0"/>
              <a:t>Visualization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3" cstate="print"/>
          <a:srcRect/>
          <a:stretch>
            <a:fillRect/>
          </a:stretch>
        </p:blipFill>
        <p:spPr bwMode="auto">
          <a:xfrm>
            <a:off x="1219200" y="381000"/>
            <a:ext cx="6610350" cy="5749955"/>
          </a:xfrm>
          <a:prstGeom prst="rect">
            <a:avLst/>
          </a:prstGeom>
          <a:noFill/>
          <a:ln w="9525">
            <a:noFill/>
            <a:miter lim="800000"/>
            <a:headEnd/>
            <a:tailEnd/>
          </a:ln>
          <a:effectLst/>
        </p:spPr>
      </p:pic>
      <p:sp>
        <p:nvSpPr>
          <p:cNvPr id="3" name="Rectangle 2"/>
          <p:cNvSpPr/>
          <p:nvPr/>
        </p:nvSpPr>
        <p:spPr>
          <a:xfrm>
            <a:off x="2438400" y="45720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72200" y="4572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19800" y="33528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43200" y="33528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1111250" y="831850"/>
            <a:ext cx="6921500" cy="5194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82600" y="1813560"/>
          <a:ext cx="2717800" cy="2377440"/>
        </p:xfrm>
        <a:graphic>
          <a:graphicData uri="http://schemas.openxmlformats.org/drawingml/2006/table">
            <a:tbl>
              <a:tblPr/>
              <a:tblGrid>
                <a:gridCol w="1306451"/>
                <a:gridCol w="1411349"/>
              </a:tblGrid>
              <a:tr h="396240">
                <a:tc gridSpan="2">
                  <a:txBody>
                    <a:bodyPr/>
                    <a:lstStyle/>
                    <a:p>
                      <a:pPr algn="ctr" fontAlgn="b"/>
                      <a:r>
                        <a:rPr lang="en-US" sz="2400" b="1" i="0" u="none" strike="noStrike" dirty="0">
                          <a:solidFill>
                            <a:srgbClr val="000000"/>
                          </a:solidFill>
                          <a:latin typeface="Calibri"/>
                        </a:rPr>
                        <a:t>Log2(CMP1/CMP2)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96240">
                <a:tc>
                  <a:txBody>
                    <a:bodyPr/>
                    <a:lstStyle/>
                    <a:p>
                      <a:pPr algn="l" fontAlgn="b"/>
                      <a:r>
                        <a:rPr lang="en-US" sz="2400" b="1" i="0" u="none" strike="noStrike" dirty="0">
                          <a:solidFill>
                            <a:srgbClr val="FF0000"/>
                          </a:solidFill>
                          <a:latin typeface="Calibri"/>
                        </a:rPr>
                        <a:t>CD55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latin typeface="Calibri"/>
                        </a:rPr>
                        <a:t>7.87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240">
                <a:tc>
                  <a:txBody>
                    <a:bodyPr/>
                    <a:lstStyle/>
                    <a:p>
                      <a:pPr algn="l" fontAlgn="b"/>
                      <a:r>
                        <a:rPr lang="en-US" sz="2400" b="1" i="0" u="none" strike="noStrike">
                          <a:solidFill>
                            <a:srgbClr val="000000"/>
                          </a:solidFill>
                          <a:latin typeface="Calibri"/>
                        </a:rPr>
                        <a:t>ICAM4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latin typeface="Calibri"/>
                        </a:rPr>
                        <a:t>3.98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240">
                <a:tc>
                  <a:txBody>
                    <a:bodyPr/>
                    <a:lstStyle/>
                    <a:p>
                      <a:pPr algn="l" fontAlgn="b"/>
                      <a:r>
                        <a:rPr lang="en-US" sz="2400" b="1" i="0" u="none" strike="noStrike">
                          <a:solidFill>
                            <a:srgbClr val="000000"/>
                          </a:solidFill>
                          <a:latin typeface="Calibri"/>
                        </a:rPr>
                        <a:t>CD274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latin typeface="Calibri"/>
                        </a:rPr>
                        <a:t>3.32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240">
                <a:tc>
                  <a:txBody>
                    <a:bodyPr/>
                    <a:lstStyle/>
                    <a:p>
                      <a:pPr algn="l" fontAlgn="b"/>
                      <a:r>
                        <a:rPr lang="en-US" sz="2400" b="1" i="0" u="none" strike="noStrike">
                          <a:solidFill>
                            <a:srgbClr val="000000"/>
                          </a:solidFill>
                          <a:latin typeface="Calibri"/>
                        </a:rPr>
                        <a:t>MPL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latin typeface="Calibri"/>
                        </a:rPr>
                        <a:t>3.19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240">
                <a:tc>
                  <a:txBody>
                    <a:bodyPr/>
                    <a:lstStyle/>
                    <a:p>
                      <a:pPr algn="l" fontAlgn="b"/>
                      <a:r>
                        <a:rPr lang="en-US" sz="2400" b="1" i="0" u="none" strike="noStrike">
                          <a:solidFill>
                            <a:srgbClr val="000000"/>
                          </a:solidFill>
                          <a:latin typeface="Calibri"/>
                        </a:rPr>
                        <a:t>TEK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rgbClr val="000000"/>
                          </a:solidFill>
                          <a:latin typeface="Calibri"/>
                        </a:rPr>
                        <a:t>2.83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3733800" y="1143000"/>
            <a:ext cx="4724400" cy="4613275"/>
            <a:chOff x="3733800" y="1143000"/>
            <a:chExt cx="4724400" cy="4613275"/>
          </a:xfrm>
        </p:grpSpPr>
        <p:pic>
          <p:nvPicPr>
            <p:cNvPr id="113666" name="Picture 2"/>
            <p:cNvPicPr>
              <a:picLocks noChangeAspect="1" noChangeArrowheads="1"/>
            </p:cNvPicPr>
            <p:nvPr/>
          </p:nvPicPr>
          <p:blipFill>
            <a:blip r:embed="rId2" cstate="print"/>
            <a:srcRect/>
            <a:stretch>
              <a:fillRect/>
            </a:stretch>
          </p:blipFill>
          <p:spPr bwMode="auto">
            <a:xfrm>
              <a:off x="3810000" y="1219200"/>
              <a:ext cx="4586332" cy="4537075"/>
            </a:xfrm>
            <a:prstGeom prst="rect">
              <a:avLst/>
            </a:prstGeom>
            <a:noFill/>
            <a:ln w="9525">
              <a:noFill/>
              <a:miter lim="800000"/>
              <a:headEnd/>
              <a:tailEnd/>
            </a:ln>
          </p:spPr>
        </p:pic>
        <p:sp>
          <p:nvSpPr>
            <p:cNvPr id="5" name="Rectangle 4"/>
            <p:cNvSpPr/>
            <p:nvPr/>
          </p:nvSpPr>
          <p:spPr>
            <a:xfrm>
              <a:off x="3733800" y="1143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77200" y="1143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486" y="844517"/>
            <a:ext cx="4102894" cy="557622"/>
          </a:xfrm>
        </p:spPr>
        <p:txBody>
          <a:bodyPr>
            <a:noAutofit/>
          </a:bodyPr>
          <a:lstStyle/>
          <a:p>
            <a:r>
              <a:rPr lang="en-US" sz="3200" dirty="0" smtClean="0"/>
              <a:t>Cancer Stem Cells</a:t>
            </a:r>
            <a:endParaRPr lang="en-US" sz="3200" dirty="0"/>
          </a:p>
        </p:txBody>
      </p:sp>
      <p:sp>
        <p:nvSpPr>
          <p:cNvPr id="3" name="Content Placeholder 2"/>
          <p:cNvSpPr>
            <a:spLocks noGrp="1"/>
          </p:cNvSpPr>
          <p:nvPr>
            <p:ph idx="1"/>
          </p:nvPr>
        </p:nvSpPr>
        <p:spPr>
          <a:xfrm>
            <a:off x="1173579" y="1879011"/>
            <a:ext cx="6836834" cy="3965551"/>
          </a:xfrm>
        </p:spPr>
        <p:txBody>
          <a:bodyPr>
            <a:normAutofit/>
          </a:bodyPr>
          <a:lstStyle/>
          <a:p>
            <a:r>
              <a:rPr lang="en-US" sz="2000" kern="0" dirty="0" smtClean="0">
                <a:latin typeface="Arial"/>
                <a:ea typeface="SimSun"/>
                <a:cs typeface="Arial"/>
              </a:rPr>
              <a:t>Each cancer contains a highly heterogeneous cell population</a:t>
            </a:r>
            <a:r>
              <a:rPr lang="en-US" sz="2000" dirty="0" smtClean="0"/>
              <a:t>.</a:t>
            </a:r>
          </a:p>
          <a:p>
            <a:pPr>
              <a:buNone/>
            </a:pPr>
            <a:endParaRPr lang="en-US" sz="2000" kern="0" dirty="0" smtClean="0">
              <a:latin typeface="Arial"/>
              <a:ea typeface="SimSun"/>
              <a:cs typeface="Arial"/>
            </a:endParaRPr>
          </a:p>
          <a:p>
            <a:r>
              <a:rPr lang="en-US" sz="2000" kern="0" dirty="0" err="1" smtClean="0">
                <a:latin typeface="Arial"/>
                <a:ea typeface="SimSun"/>
                <a:cs typeface="Arial"/>
              </a:rPr>
              <a:t>Clonal</a:t>
            </a:r>
            <a:r>
              <a:rPr lang="en-US" sz="2000" kern="0" dirty="0" smtClean="0">
                <a:latin typeface="Arial"/>
                <a:ea typeface="SimSun"/>
                <a:cs typeface="Arial"/>
              </a:rPr>
              <a:t> evolution contributes to cancer heterogeneity</a:t>
            </a:r>
          </a:p>
          <a:p>
            <a:endParaRPr lang="en-US" sz="2000" kern="0" dirty="0" smtClean="0">
              <a:latin typeface="Arial"/>
              <a:ea typeface="SimSun"/>
              <a:cs typeface="Arial"/>
            </a:endParaRPr>
          </a:p>
          <a:p>
            <a:r>
              <a:rPr lang="en-US" sz="2000" kern="0" dirty="0" smtClean="0">
                <a:latin typeface="Arial"/>
                <a:ea typeface="SimSun"/>
                <a:cs typeface="Arial"/>
              </a:rPr>
              <a:t>Cancer cells are hierarchically organized and maintained by cancer stem cells</a:t>
            </a:r>
          </a:p>
          <a:p>
            <a:endParaRPr lang="en-US" sz="2000" kern="0" dirty="0" smtClean="0">
              <a:latin typeface="Arial"/>
              <a:ea typeface="SimSun"/>
              <a:cs typeface="Arial"/>
            </a:endParaRPr>
          </a:p>
          <a:p>
            <a:r>
              <a:rPr lang="en-US" sz="2000" i="1" kern="0" dirty="0" smtClean="0">
                <a:solidFill>
                  <a:srgbClr val="FF0000"/>
                </a:solidFill>
                <a:latin typeface="Arial"/>
                <a:ea typeface="SimSun"/>
                <a:cs typeface="Arial"/>
              </a:rPr>
              <a:t>How are the leukemia stem cells related to normal blood cell lineage? How do they differ?</a:t>
            </a:r>
            <a:endParaRPr lang="en-US" sz="2000" i="1" dirty="0" smtClean="0">
              <a:solidFill>
                <a:srgbClr val="FF0000"/>
              </a:solidFill>
            </a:endParaRP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15" y="274638"/>
            <a:ext cx="7790013" cy="1143000"/>
          </a:xfrm>
        </p:spPr>
        <p:txBody>
          <a:bodyPr>
            <a:normAutofit/>
          </a:bodyPr>
          <a:lstStyle/>
          <a:p>
            <a:r>
              <a:rPr lang="en-US" sz="3200" dirty="0" smtClean="0"/>
              <a:t>Single cell analysis of the mouse MLL-AF9 acute myeloid leukemia cells</a:t>
            </a:r>
            <a:endParaRPr lang="en-US" sz="3200" dirty="0"/>
          </a:p>
        </p:txBody>
      </p:sp>
      <p:pic>
        <p:nvPicPr>
          <p:cNvPr id="4" name="Picture 3"/>
          <p:cNvPicPr>
            <a:picLocks noChangeAspect="1"/>
          </p:cNvPicPr>
          <p:nvPr/>
        </p:nvPicPr>
        <p:blipFill>
          <a:blip r:embed="rId2" cstate="print"/>
          <a:srcRect l="3317" r="75530"/>
          <a:stretch>
            <a:fillRect/>
          </a:stretch>
        </p:blipFill>
        <p:spPr>
          <a:xfrm>
            <a:off x="1107143" y="1466478"/>
            <a:ext cx="1888634" cy="4941713"/>
          </a:xfrm>
          <a:prstGeom prst="rect">
            <a:avLst/>
          </a:prstGeom>
        </p:spPr>
      </p:pic>
      <p:pic>
        <p:nvPicPr>
          <p:cNvPr id="5" name="Picture 4"/>
          <p:cNvPicPr>
            <a:picLocks noChangeAspect="1"/>
          </p:cNvPicPr>
          <p:nvPr/>
        </p:nvPicPr>
        <p:blipFill>
          <a:blip r:embed="rId3" cstate="print"/>
          <a:stretch>
            <a:fillRect/>
          </a:stretch>
        </p:blipFill>
        <p:spPr>
          <a:xfrm>
            <a:off x="3404287" y="1639384"/>
            <a:ext cx="2050347" cy="4638567"/>
          </a:xfrm>
          <a:prstGeom prst="rect">
            <a:avLst/>
          </a:prstGeom>
        </p:spPr>
      </p:pic>
      <p:sp>
        <p:nvSpPr>
          <p:cNvPr id="7" name="Rectangle 6"/>
          <p:cNvSpPr/>
          <p:nvPr/>
        </p:nvSpPr>
        <p:spPr>
          <a:xfrm>
            <a:off x="5796883" y="1639384"/>
            <a:ext cx="2450330" cy="4401205"/>
          </a:xfrm>
          <a:prstGeom prst="rect">
            <a:avLst/>
          </a:prstGeom>
        </p:spPr>
        <p:txBody>
          <a:bodyPr wrap="square">
            <a:spAutoFit/>
          </a:bodyPr>
          <a:lstStyle/>
          <a:p>
            <a:r>
              <a:rPr lang="en-US" sz="2000" dirty="0" smtClean="0"/>
              <a:t>Compilation of mouse cell surface antigens  (Lai et al., 1998; </a:t>
            </a:r>
            <a:r>
              <a:rPr lang="en-US" sz="2000" dirty="0" err="1" smtClean="0"/>
              <a:t>eBioscience</a:t>
            </a:r>
            <a:r>
              <a:rPr lang="en-US" sz="2000" dirty="0" smtClean="0"/>
              <a:t> website)</a:t>
            </a:r>
          </a:p>
          <a:p>
            <a:endParaRPr lang="en-US" sz="2000" dirty="0" smtClean="0"/>
          </a:p>
          <a:p>
            <a:r>
              <a:rPr lang="en-US" sz="2000" dirty="0" smtClean="0"/>
              <a:t>Primer design for 300 multiplexed PCR (collaboration with Helen </a:t>
            </a:r>
            <a:r>
              <a:rPr lang="en-US" sz="2000" dirty="0" err="1" smtClean="0"/>
              <a:t>Skaletsky</a:t>
            </a:r>
            <a:r>
              <a:rPr lang="en-US" sz="2000" dirty="0" smtClean="0"/>
              <a:t>)</a:t>
            </a:r>
          </a:p>
          <a:p>
            <a:endParaRPr lang="en-US" sz="2000" dirty="0" smtClean="0"/>
          </a:p>
          <a:p>
            <a:r>
              <a:rPr lang="en-US" sz="2000" dirty="0" smtClean="0"/>
              <a:t>Micro-fluidic high-throughput </a:t>
            </a:r>
            <a:r>
              <a:rPr lang="en-US" sz="2000" dirty="0" err="1" smtClean="0"/>
              <a:t>realtime</a:t>
            </a:r>
            <a:r>
              <a:rPr lang="en-US" sz="2000" dirty="0" smtClean="0"/>
              <a:t> PCR (96.96 Array)</a:t>
            </a:r>
            <a:endParaRPr lang="en-US" sz="2000" dirty="0"/>
          </a:p>
        </p:txBody>
      </p:sp>
      <p:sp>
        <p:nvSpPr>
          <p:cNvPr id="6" name="Rectangle 5"/>
          <p:cNvSpPr/>
          <p:nvPr/>
        </p:nvSpPr>
        <p:spPr>
          <a:xfrm>
            <a:off x="6049476" y="6405625"/>
            <a:ext cx="3094524" cy="369332"/>
          </a:xfrm>
          <a:prstGeom prst="rect">
            <a:avLst/>
          </a:prstGeom>
        </p:spPr>
        <p:txBody>
          <a:bodyPr wrap="square">
            <a:spAutoFit/>
          </a:bodyPr>
          <a:lstStyle/>
          <a:p>
            <a:r>
              <a:rPr lang="en-US" dirty="0" err="1" smtClean="0">
                <a:solidFill>
                  <a:srgbClr val="512A17"/>
                </a:solidFill>
              </a:rPr>
              <a:t>Guoji</a:t>
            </a:r>
            <a:r>
              <a:rPr lang="en-US" dirty="0" smtClean="0">
                <a:solidFill>
                  <a:srgbClr val="512A17"/>
                </a:solidFill>
              </a:rPr>
              <a:t> </a:t>
            </a:r>
            <a:r>
              <a:rPr lang="en-US" dirty="0" err="1" smtClean="0">
                <a:solidFill>
                  <a:srgbClr val="512A17"/>
                </a:solidFill>
              </a:rPr>
              <a:t>Guo</a:t>
            </a:r>
            <a:r>
              <a:rPr lang="en-US" dirty="0" smtClean="0">
                <a:solidFill>
                  <a:srgbClr val="512A17"/>
                </a:solidFill>
              </a:rPr>
              <a:t>, </a:t>
            </a:r>
            <a:r>
              <a:rPr lang="en-US" dirty="0" err="1" smtClean="0">
                <a:solidFill>
                  <a:srgbClr val="512A17"/>
                </a:solidFill>
              </a:rPr>
              <a:t>Assieh</a:t>
            </a:r>
            <a:r>
              <a:rPr lang="en-US" dirty="0" smtClean="0">
                <a:solidFill>
                  <a:srgbClr val="512A17"/>
                </a:solidFill>
              </a:rPr>
              <a:t> </a:t>
            </a:r>
            <a:r>
              <a:rPr lang="en-US" dirty="0" err="1" smtClean="0">
                <a:solidFill>
                  <a:srgbClr val="512A17"/>
                </a:solidFill>
              </a:rPr>
              <a:t>Saadatpour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2" cstate="print"/>
          <a:srcRect/>
          <a:stretch>
            <a:fillRect/>
          </a:stretch>
        </p:blipFill>
        <p:spPr bwMode="auto">
          <a:xfrm>
            <a:off x="3757763" y="1767694"/>
            <a:ext cx="5195738" cy="3975879"/>
          </a:xfrm>
          <a:prstGeom prst="rect">
            <a:avLst/>
          </a:prstGeom>
          <a:noFill/>
          <a:ln w="9525">
            <a:noFill/>
            <a:miter lim="800000"/>
            <a:headEnd/>
            <a:tailEnd/>
          </a:ln>
          <a:effectLst/>
        </p:spPr>
      </p:pic>
      <p:sp>
        <p:nvSpPr>
          <p:cNvPr id="3" name="Title 1"/>
          <p:cNvSpPr txBox="1">
            <a:spLocks/>
          </p:cNvSpPr>
          <p:nvPr/>
        </p:nvSpPr>
        <p:spPr>
          <a:xfrm>
            <a:off x="0" y="142875"/>
            <a:ext cx="8877300" cy="1143000"/>
          </a:xfrm>
          <a:prstGeom prst="rect">
            <a:avLst/>
          </a:prstGeom>
        </p:spPr>
        <p:txBody>
          <a:bodyPr>
            <a:noAutofit/>
          </a:bodyPr>
          <a:lstStyle/>
          <a:p>
            <a:pPr algn="ctr">
              <a:spcBef>
                <a:spcPct val="0"/>
              </a:spcBef>
            </a:pPr>
            <a:r>
              <a:rPr lang="en-US" sz="2800" dirty="0" smtClean="0">
                <a:latin typeface="+mj-lt"/>
                <a:ea typeface="+mj-ea"/>
                <a:cs typeface="+mj-cs"/>
              </a:rPr>
              <a:t>t-SNE analysis identifies similarities between cell-types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28599" y="1295400"/>
            <a:ext cx="3568443" cy="5120676"/>
          </a:xfrm>
          <a:prstGeom prst="rect">
            <a:avLst/>
          </a:prstGeom>
        </p:spPr>
        <p:txBody>
          <a:bodyPr>
            <a:normAutofit fontScale="77500" lnSpcReduction="20000"/>
          </a:bodyPr>
          <a:lstStyle/>
          <a:p>
            <a:pPr marL="342900" lvl="0" indent="-342900">
              <a:spcBef>
                <a:spcPct val="20000"/>
              </a:spcBef>
              <a:buFont typeface="Arial" pitchFamily="34" charset="0"/>
              <a:buChar char="•"/>
            </a:pPr>
            <a:r>
              <a:rPr lang="en-US" sz="3200" dirty="0" smtClean="0"/>
              <a:t>t-SNE is a nonlinear dimension reduction method, and can identify patterns undetectable by PCA</a:t>
            </a:r>
          </a:p>
          <a:p>
            <a:pPr marL="342900" lvl="0" indent="-342900">
              <a:spcBef>
                <a:spcPct val="20000"/>
              </a:spcBef>
              <a:buFont typeface="Arial" pitchFamily="34" charset="0"/>
              <a:buChar char="•"/>
            </a:pPr>
            <a:endParaRPr lang="en-US" sz="1100" dirty="0" smtClean="0"/>
          </a:p>
          <a:p>
            <a:pPr marL="342900" indent="-342900">
              <a:spcBef>
                <a:spcPct val="20000"/>
              </a:spcBef>
              <a:buFont typeface="Arial" pitchFamily="34" charset="0"/>
              <a:buChar char="•"/>
              <a:defRPr/>
            </a:pPr>
            <a:r>
              <a:rPr lang="en-US" sz="3200" dirty="0" smtClean="0"/>
              <a:t>t-SNE minimizes </a:t>
            </a:r>
            <a:r>
              <a:rPr lang="en-US" sz="3200" dirty="0"/>
              <a:t>the divergence between distributions over pairs of points</a:t>
            </a:r>
            <a:r>
              <a:rPr lang="en-US" sz="3200" dirty="0" smtClean="0"/>
              <a:t>.</a:t>
            </a:r>
          </a:p>
          <a:p>
            <a:pPr marL="342900" indent="-342900">
              <a:spcBef>
                <a:spcPct val="20000"/>
              </a:spcBef>
              <a:buFont typeface="Arial" pitchFamily="34" charset="0"/>
              <a:buChar char="•"/>
              <a:defRPr/>
            </a:pPr>
            <a:endParaRPr lang="en-US" sz="11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Leukemia cells are more similar to GMPs than to HSCs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100" dirty="0" smtClean="0"/>
          </a:p>
          <a:p>
            <a:pPr marL="342900" indent="-342900">
              <a:spcBef>
                <a:spcPct val="20000"/>
              </a:spcBef>
              <a:buFont typeface="Arial" pitchFamily="34" charset="0"/>
              <a:buChar char="•"/>
            </a:pPr>
            <a:r>
              <a:rPr lang="en-US" sz="3200" dirty="0" smtClean="0"/>
              <a:t>Leukemia cells are highly heterogeneous.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514725" y="1436543"/>
            <a:ext cx="5286375" cy="2306782"/>
          </a:xfrm>
          <a:prstGeom prst="rect">
            <a:avLst/>
          </a:prstGeom>
          <a:noFill/>
          <a:ln w="9525">
            <a:noFill/>
            <a:miter lim="800000"/>
            <a:headEnd/>
            <a:tailEnd/>
          </a:ln>
          <a:effectLst/>
        </p:spPr>
      </p:pic>
      <p:grpSp>
        <p:nvGrpSpPr>
          <p:cNvPr id="6" name="Group 5"/>
          <p:cNvGrpSpPr/>
          <p:nvPr/>
        </p:nvGrpSpPr>
        <p:grpSpPr>
          <a:xfrm>
            <a:off x="228600" y="4676775"/>
            <a:ext cx="8498840" cy="1869440"/>
            <a:chOff x="228600" y="3505200"/>
            <a:chExt cx="8498840" cy="1869440"/>
          </a:xfrm>
        </p:grpSpPr>
        <p:pic>
          <p:nvPicPr>
            <p:cNvPr id="38915" name="Picture 3"/>
            <p:cNvPicPr>
              <a:picLocks noChangeAspect="1" noChangeArrowheads="1"/>
            </p:cNvPicPr>
            <p:nvPr/>
          </p:nvPicPr>
          <p:blipFill>
            <a:blip r:embed="rId3" cstate="print"/>
            <a:srcRect/>
            <a:stretch>
              <a:fillRect/>
            </a:stretch>
          </p:blipFill>
          <p:spPr bwMode="auto">
            <a:xfrm>
              <a:off x="228600" y="3505200"/>
              <a:ext cx="2489200" cy="186944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cstate="print"/>
            <a:srcRect/>
            <a:stretch>
              <a:fillRect/>
            </a:stretch>
          </p:blipFill>
          <p:spPr bwMode="auto">
            <a:xfrm>
              <a:off x="3276600" y="3581400"/>
              <a:ext cx="2585720" cy="157988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5" cstate="print"/>
            <a:srcRect/>
            <a:stretch>
              <a:fillRect/>
            </a:stretch>
          </p:blipFill>
          <p:spPr bwMode="auto">
            <a:xfrm>
              <a:off x="6324600" y="3505200"/>
              <a:ext cx="2402840" cy="1584960"/>
            </a:xfrm>
            <a:prstGeom prst="rect">
              <a:avLst/>
            </a:prstGeom>
            <a:noFill/>
            <a:ln w="9525">
              <a:noFill/>
              <a:miter lim="800000"/>
              <a:headEnd/>
              <a:tailEnd/>
            </a:ln>
            <a:effectLst/>
          </p:spPr>
        </p:pic>
      </p:grpSp>
      <p:sp>
        <p:nvSpPr>
          <p:cNvPr id="7" name="Title 1"/>
          <p:cNvSpPr txBox="1">
            <a:spLocks/>
          </p:cNvSpPr>
          <p:nvPr/>
        </p:nvSpPr>
        <p:spPr>
          <a:xfrm>
            <a:off x="0" y="142875"/>
            <a:ext cx="9144000" cy="1143000"/>
          </a:xfrm>
          <a:prstGeom prst="rect">
            <a:avLst/>
          </a:prstGeom>
        </p:spPr>
        <p:txBody>
          <a:bodyPr>
            <a:noAutofit/>
          </a:bodyPr>
          <a:lstStyle/>
          <a:p>
            <a:pPr algn="ctr">
              <a:spcBef>
                <a:spcPct val="0"/>
              </a:spcBef>
            </a:pPr>
            <a:r>
              <a:rPr lang="en-US" sz="2800" dirty="0" smtClean="0">
                <a:latin typeface="+mj-lt"/>
                <a:ea typeface="+mj-ea"/>
                <a:cs typeface="+mj-cs"/>
              </a:rPr>
              <a:t>Mapping leukemia cells to normal hematopoietic cell hierarchy</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228599" y="1295401"/>
            <a:ext cx="3038475" cy="3429000"/>
          </a:xfrm>
          <a:prstGeom prst="rect">
            <a:avLst/>
          </a:prstGeom>
        </p:spPr>
        <p:txBody>
          <a:bodyPr>
            <a:normAutofit fontScale="92500" lnSpcReduction="10000"/>
          </a:bodyPr>
          <a:lstStyle/>
          <a:p>
            <a:pPr marL="342900" lvl="0" indent="-342900">
              <a:spcBef>
                <a:spcPct val="20000"/>
              </a:spcBef>
              <a:buFont typeface="Arial" pitchFamily="34" charset="0"/>
              <a:buChar char="•"/>
            </a:pPr>
            <a:r>
              <a:rPr lang="en-US" sz="2400" dirty="0" smtClean="0"/>
              <a:t>Use 33 common genes to map cell hierarchy. </a:t>
            </a:r>
          </a:p>
          <a:p>
            <a:pPr marL="342900" lvl="0" indent="-342900">
              <a:spcBef>
                <a:spcPct val="20000"/>
              </a:spcBef>
              <a:buFont typeface="Arial" pitchFamily="34" charset="0"/>
              <a:buChar char="•"/>
            </a:pPr>
            <a:r>
              <a:rPr lang="en-US" sz="2400" dirty="0" smtClean="0"/>
              <a:t>Mapping identifies two subtypes of leukemia cells. </a:t>
            </a:r>
          </a:p>
          <a:p>
            <a:pPr marL="342900" lvl="0" indent="-342900">
              <a:spcBef>
                <a:spcPct val="20000"/>
              </a:spcBef>
              <a:buFont typeface="Arial" pitchFamily="34" charset="0"/>
              <a:buChar char="•"/>
            </a:pPr>
            <a:r>
              <a:rPr lang="en-US" sz="2400" dirty="0" smtClean="0"/>
              <a:t>These cells are similar but not identical to their corresponding normal lineages.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oon09.jpg"/>
          <p:cNvPicPr>
            <a:picLocks noChangeAspect="1"/>
          </p:cNvPicPr>
          <p:nvPr/>
        </p:nvPicPr>
        <p:blipFill>
          <a:blip r:embed="rId2" cstate="print"/>
          <a:stretch>
            <a:fillRect/>
          </a:stretch>
        </p:blipFill>
        <p:spPr>
          <a:xfrm>
            <a:off x="707886" y="287407"/>
            <a:ext cx="8084931" cy="6063698"/>
          </a:xfrm>
          <a:prstGeom prst="rect">
            <a:avLst/>
          </a:prstGeom>
        </p:spPr>
      </p:pic>
      <p:cxnSp>
        <p:nvCxnSpPr>
          <p:cNvPr id="6" name="Straight Connector 5"/>
          <p:cNvCxnSpPr/>
          <p:nvPr/>
        </p:nvCxnSpPr>
        <p:spPr>
          <a:xfrm>
            <a:off x="6798365" y="6023113"/>
            <a:ext cx="815009" cy="198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19460" y="6192078"/>
            <a:ext cx="1574149" cy="400110"/>
          </a:xfrm>
          <a:prstGeom prst="rect">
            <a:avLst/>
          </a:prstGeom>
          <a:noFill/>
        </p:spPr>
        <p:txBody>
          <a:bodyPr wrap="none" rtlCol="0">
            <a:spAutoFit/>
          </a:bodyPr>
          <a:lstStyle/>
          <a:p>
            <a:r>
              <a:rPr lang="en-US" sz="2000" b="1" i="1" dirty="0" err="1" smtClean="0">
                <a:solidFill>
                  <a:srgbClr val="FF0000"/>
                </a:solidFill>
              </a:rPr>
              <a:t>bioconductor</a:t>
            </a:r>
            <a:endParaRPr lang="en-US" sz="2000" b="1" i="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710415" y="800100"/>
            <a:ext cx="5714330" cy="5924550"/>
          </a:xfrm>
          <a:prstGeom prst="rect">
            <a:avLst/>
          </a:prstGeom>
          <a:noFill/>
          <a:ln w="9525">
            <a:noFill/>
            <a:miter lim="800000"/>
            <a:headEnd/>
            <a:tailEnd/>
          </a:ln>
          <a:effectLst/>
        </p:spPr>
      </p:pic>
      <p:sp>
        <p:nvSpPr>
          <p:cNvPr id="3" name="TextBox 2"/>
          <p:cNvSpPr txBox="1"/>
          <p:nvPr/>
        </p:nvSpPr>
        <p:spPr>
          <a:xfrm>
            <a:off x="517505" y="1220829"/>
            <a:ext cx="989443" cy="582635"/>
          </a:xfrm>
          <a:prstGeom prst="rect">
            <a:avLst/>
          </a:prstGeom>
          <a:noFill/>
        </p:spPr>
        <p:txBody>
          <a:bodyPr wrap="none" rtlCol="0">
            <a:spAutoFit/>
          </a:bodyPr>
          <a:lstStyle/>
          <a:p>
            <a:r>
              <a:rPr lang="en-US" dirty="0" smtClean="0"/>
              <a:t>All </a:t>
            </a:r>
          </a:p>
          <a:p>
            <a:r>
              <a:rPr lang="en-US" dirty="0" smtClean="0"/>
              <a:t>Leukemia</a:t>
            </a:r>
            <a:endParaRPr lang="en-US" dirty="0"/>
          </a:p>
        </p:txBody>
      </p:sp>
      <p:sp>
        <p:nvSpPr>
          <p:cNvPr id="4" name="TextBox 3"/>
          <p:cNvSpPr txBox="1"/>
          <p:nvPr/>
        </p:nvSpPr>
        <p:spPr>
          <a:xfrm>
            <a:off x="447676" y="4210097"/>
            <a:ext cx="1145154" cy="332934"/>
          </a:xfrm>
          <a:prstGeom prst="rect">
            <a:avLst/>
          </a:prstGeom>
          <a:noFill/>
        </p:spPr>
        <p:txBody>
          <a:bodyPr wrap="none" rtlCol="0">
            <a:spAutoFit/>
          </a:bodyPr>
          <a:lstStyle/>
          <a:p>
            <a:r>
              <a:rPr lang="en-US" dirty="0" smtClean="0"/>
              <a:t>Leukemia 1</a:t>
            </a:r>
            <a:endParaRPr lang="en-US" dirty="0"/>
          </a:p>
        </p:txBody>
      </p:sp>
      <p:sp>
        <p:nvSpPr>
          <p:cNvPr id="5" name="TextBox 4"/>
          <p:cNvSpPr txBox="1"/>
          <p:nvPr/>
        </p:nvSpPr>
        <p:spPr>
          <a:xfrm>
            <a:off x="7570222" y="4174518"/>
            <a:ext cx="1145154" cy="332934"/>
          </a:xfrm>
          <a:prstGeom prst="rect">
            <a:avLst/>
          </a:prstGeom>
          <a:noFill/>
        </p:spPr>
        <p:txBody>
          <a:bodyPr wrap="none" rtlCol="0">
            <a:spAutoFit/>
          </a:bodyPr>
          <a:lstStyle/>
          <a:p>
            <a:r>
              <a:rPr lang="en-US" dirty="0" smtClean="0"/>
              <a:t>Leukemia 2</a:t>
            </a:r>
            <a:endParaRPr lang="en-US" dirty="0"/>
          </a:p>
        </p:txBody>
      </p:sp>
      <p:sp>
        <p:nvSpPr>
          <p:cNvPr id="6" name="TextBox 5"/>
          <p:cNvSpPr txBox="1"/>
          <p:nvPr/>
        </p:nvSpPr>
        <p:spPr>
          <a:xfrm>
            <a:off x="7570222" y="1368728"/>
            <a:ext cx="592291" cy="332934"/>
          </a:xfrm>
          <a:prstGeom prst="rect">
            <a:avLst/>
          </a:prstGeom>
          <a:noFill/>
        </p:spPr>
        <p:txBody>
          <a:bodyPr wrap="none" rtlCol="0">
            <a:spAutoFit/>
          </a:bodyPr>
          <a:lstStyle/>
          <a:p>
            <a:r>
              <a:rPr lang="en-US" dirty="0" smtClean="0"/>
              <a:t>GMP</a:t>
            </a:r>
            <a:endParaRPr lang="en-US" dirty="0"/>
          </a:p>
        </p:txBody>
      </p:sp>
      <p:sp>
        <p:nvSpPr>
          <p:cNvPr id="7" name="Rectangle 6"/>
          <p:cNvSpPr/>
          <p:nvPr/>
        </p:nvSpPr>
        <p:spPr>
          <a:xfrm>
            <a:off x="2865501" y="2036528"/>
            <a:ext cx="1527507" cy="15026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9512" y="1452659"/>
            <a:ext cx="2068681" cy="2043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22984" y="4578074"/>
            <a:ext cx="1955209" cy="20692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50514" y="4603835"/>
            <a:ext cx="1091075" cy="1107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41785" y="1512764"/>
            <a:ext cx="523717" cy="532351"/>
          </a:xfrm>
          <a:prstGeom prst="rect">
            <a:avLst/>
          </a:prstGeom>
          <a:noFill/>
          <a:ln>
            <a:solidFill>
              <a:srgbClr val="1A1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59046" y="5737226"/>
            <a:ext cx="593545" cy="575281"/>
          </a:xfrm>
          <a:prstGeom prst="rect">
            <a:avLst/>
          </a:prstGeom>
          <a:noFill/>
          <a:ln>
            <a:solidFill>
              <a:srgbClr val="1A1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70050" y="6321094"/>
            <a:ext cx="322958" cy="34345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5" name="Title 1"/>
          <p:cNvSpPr txBox="1">
            <a:spLocks/>
          </p:cNvSpPr>
          <p:nvPr/>
        </p:nvSpPr>
        <p:spPr>
          <a:xfrm>
            <a:off x="0" y="133350"/>
            <a:ext cx="9144000" cy="1143000"/>
          </a:xfrm>
          <a:prstGeom prst="rect">
            <a:avLst/>
          </a:prstGeom>
        </p:spPr>
        <p:txBody>
          <a:bodyPr>
            <a:noAutofit/>
          </a:bodyPr>
          <a:lstStyle/>
          <a:p>
            <a:pPr algn="ctr">
              <a:spcBef>
                <a:spcPct val="0"/>
              </a:spcBef>
            </a:pPr>
            <a:r>
              <a:rPr lang="en-US" sz="3200" dirty="0" smtClean="0">
                <a:latin typeface="+mj-lt"/>
                <a:ea typeface="+mj-ea"/>
                <a:cs typeface="+mj-cs"/>
              </a:rPr>
              <a:t>Coexpression networks are different among subtypes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ture.com/nature/journal/v487/n7405/images/487043a-f1.2.jpg"/>
          <p:cNvPicPr>
            <a:picLocks noChangeAspect="1" noChangeArrowheads="1"/>
          </p:cNvPicPr>
          <p:nvPr/>
        </p:nvPicPr>
        <p:blipFill>
          <a:blip r:embed="rId2" cstate="print"/>
          <a:srcRect/>
          <a:stretch>
            <a:fillRect/>
          </a:stretch>
        </p:blipFill>
        <p:spPr bwMode="auto">
          <a:xfrm>
            <a:off x="0" y="1828800"/>
            <a:ext cx="4677864" cy="2920406"/>
          </a:xfrm>
          <a:prstGeom prst="rect">
            <a:avLst/>
          </a:prstGeom>
          <a:noFill/>
        </p:spPr>
      </p:pic>
      <p:sp>
        <p:nvSpPr>
          <p:cNvPr id="3" name="TextBox 2"/>
          <p:cNvSpPr txBox="1"/>
          <p:nvPr/>
        </p:nvSpPr>
        <p:spPr>
          <a:xfrm>
            <a:off x="609600" y="4648200"/>
            <a:ext cx="3429000" cy="369332"/>
          </a:xfrm>
          <a:prstGeom prst="rect">
            <a:avLst/>
          </a:prstGeom>
          <a:noFill/>
        </p:spPr>
        <p:txBody>
          <a:bodyPr wrap="square" rtlCol="0">
            <a:spAutoFit/>
          </a:bodyPr>
          <a:lstStyle/>
          <a:p>
            <a:r>
              <a:rPr lang="en-US" dirty="0" err="1" smtClean="0"/>
              <a:t>Surani</a:t>
            </a:r>
            <a:r>
              <a:rPr lang="en-US" dirty="0" smtClean="0"/>
              <a:t> and </a:t>
            </a:r>
            <a:r>
              <a:rPr lang="en-US" dirty="0" err="1" smtClean="0"/>
              <a:t>Tischler</a:t>
            </a:r>
            <a:r>
              <a:rPr lang="en-US" dirty="0" smtClean="0"/>
              <a:t>, Nature 2012</a:t>
            </a:r>
            <a:endParaRPr lang="en-US" dirty="0"/>
          </a:p>
        </p:txBody>
      </p:sp>
      <p:pic>
        <p:nvPicPr>
          <p:cNvPr id="114690" name="Picture 2"/>
          <p:cNvPicPr>
            <a:picLocks noChangeAspect="1" noChangeArrowheads="1"/>
          </p:cNvPicPr>
          <p:nvPr/>
        </p:nvPicPr>
        <p:blipFill>
          <a:blip r:embed="rId3" cstate="print"/>
          <a:srcRect/>
          <a:stretch>
            <a:fillRect/>
          </a:stretch>
        </p:blipFill>
        <p:spPr bwMode="auto">
          <a:xfrm>
            <a:off x="4572000" y="1447800"/>
            <a:ext cx="4419600" cy="3563118"/>
          </a:xfrm>
          <a:prstGeom prst="rect">
            <a:avLst/>
          </a:prstGeom>
          <a:noFill/>
          <a:ln w="9525">
            <a:noFill/>
            <a:miter lim="800000"/>
            <a:headEnd/>
            <a:tailEnd/>
          </a:ln>
        </p:spPr>
      </p:pic>
      <p:sp>
        <p:nvSpPr>
          <p:cNvPr id="5" name="TextBox 4"/>
          <p:cNvSpPr txBox="1"/>
          <p:nvPr/>
        </p:nvSpPr>
        <p:spPr>
          <a:xfrm>
            <a:off x="4953000" y="5029200"/>
            <a:ext cx="3429000" cy="369332"/>
          </a:xfrm>
          <a:prstGeom prst="rect">
            <a:avLst/>
          </a:prstGeom>
          <a:noFill/>
        </p:spPr>
        <p:txBody>
          <a:bodyPr wrap="square" rtlCol="0">
            <a:spAutoFit/>
          </a:bodyPr>
          <a:lstStyle/>
          <a:p>
            <a:pPr algn="ctr"/>
            <a:r>
              <a:rPr lang="en-US" dirty="0" err="1" smtClean="0"/>
              <a:t>Guo</a:t>
            </a:r>
            <a:r>
              <a:rPr lang="en-US" dirty="0" smtClean="0"/>
              <a:t> et al. Dev Cell 2010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left)">
                                      <p:cBhvr>
                                        <p:cTn id="7" dur="500"/>
                                        <p:tgtEl>
                                          <p:spTgt spid="1146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Dynamic clustering</a:t>
            </a:r>
            <a:endParaRPr lang="en-US" dirty="0"/>
          </a:p>
        </p:txBody>
      </p:sp>
      <p:sp>
        <p:nvSpPr>
          <p:cNvPr id="4" name="Oval 3"/>
          <p:cNvSpPr>
            <a:spLocks noChangeAspect="1"/>
          </p:cNvSpPr>
          <p:nvPr/>
        </p:nvSpPr>
        <p:spPr>
          <a:xfrm>
            <a:off x="950976" y="2359152"/>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914400" y="4151376"/>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914400" y="5903976"/>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371600" y="2627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371600" y="2703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37160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1249680" y="2703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21920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371600" y="2932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52400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524000" y="2855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295400" y="2855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371600" y="2855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325880" y="4456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325880" y="4532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325880" y="4608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203960" y="4532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1173480" y="4608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1325880" y="4760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478280" y="4608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1478280" y="4684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1249680" y="4684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325880" y="4684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325880" y="62026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1325880" y="62788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325880" y="63550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203960" y="62788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173480" y="63550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1325880" y="65074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478280" y="63550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478280" y="64312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1249680" y="64312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325880" y="643128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66800" y="914400"/>
            <a:ext cx="635110" cy="369332"/>
          </a:xfrm>
          <a:prstGeom prst="rect">
            <a:avLst/>
          </a:prstGeom>
          <a:noFill/>
        </p:spPr>
        <p:txBody>
          <a:bodyPr wrap="none" rtlCol="0">
            <a:spAutoFit/>
          </a:bodyPr>
          <a:lstStyle/>
          <a:p>
            <a:r>
              <a:rPr lang="en-US" dirty="0" smtClean="0"/>
              <a:t>T = 1</a:t>
            </a:r>
            <a:endParaRPr lang="en-US" dirty="0"/>
          </a:p>
        </p:txBody>
      </p:sp>
      <p:cxnSp>
        <p:nvCxnSpPr>
          <p:cNvPr id="39" name="Straight Arrow Connector 38"/>
          <p:cNvCxnSpPr/>
          <p:nvPr/>
        </p:nvCxnSpPr>
        <p:spPr>
          <a:xfrm>
            <a:off x="1905000" y="2779776"/>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2743200" y="2322576"/>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154680" y="2398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3154680" y="2474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3154680" y="2551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3048000" y="2627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124200" y="2703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3124200" y="2932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3200400" y="2627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3276600" y="2703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124200" y="2855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3154680" y="2627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154680" y="27035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04800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3124200" y="2855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20040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3124200" y="2962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3154680" y="2779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4456176" y="1520952"/>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4456176" y="2816352"/>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861560" y="1895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4861560" y="1972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86156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475488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4831080" y="2200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90728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983480" y="2200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486156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61560" y="2200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4876800" y="3160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4876800" y="33893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029200" y="3160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4876800" y="3313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907280" y="31607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800600" y="3236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4876800" y="33131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4953000" y="3236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4907280" y="323697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6208776" y="1560576"/>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6614160" y="1819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6614160" y="1895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6614160" y="1972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650748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658368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665988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673608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661416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661416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6629400" y="1819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6629400" y="1895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6629400" y="1972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6507480" y="1895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6477000" y="1972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6629400" y="2124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6781800" y="1972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678180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655320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6629400" y="2048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6132576" y="3959352"/>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6096000" y="2779776"/>
            <a:ext cx="87782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6516624" y="31242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6516624" y="33528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6669024" y="31242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6516624" y="32766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6547104" y="31242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6440424" y="32004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6516624" y="32766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592824" y="32004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6547104" y="320040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655320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6553200" y="46390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670560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6553200" y="4562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658368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6477000" y="4486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6553200" y="45628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6629400" y="4486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6583680" y="4486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553200" y="3267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6705600" y="3267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6583680" y="3267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6477000" y="3343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6629400" y="3343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6583680" y="33436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6477000" y="4334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6629400" y="4334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6507480" y="43342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640080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655320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6507480" y="4410456"/>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p:cNvCxnSpPr/>
          <p:nvPr/>
        </p:nvCxnSpPr>
        <p:spPr>
          <a:xfrm>
            <a:off x="1905000" y="4608576"/>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905000" y="6513576"/>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895600" y="914400"/>
            <a:ext cx="635110" cy="369332"/>
          </a:xfrm>
          <a:prstGeom prst="rect">
            <a:avLst/>
          </a:prstGeom>
          <a:noFill/>
        </p:spPr>
        <p:txBody>
          <a:bodyPr wrap="none" rtlCol="0">
            <a:spAutoFit/>
          </a:bodyPr>
          <a:lstStyle/>
          <a:p>
            <a:r>
              <a:rPr lang="en-US" dirty="0" smtClean="0"/>
              <a:t>T = 2</a:t>
            </a:r>
            <a:endParaRPr lang="en-US" dirty="0"/>
          </a:p>
        </p:txBody>
      </p:sp>
      <p:sp>
        <p:nvSpPr>
          <p:cNvPr id="145" name="TextBox 144"/>
          <p:cNvSpPr txBox="1"/>
          <p:nvPr/>
        </p:nvSpPr>
        <p:spPr>
          <a:xfrm>
            <a:off x="4572000" y="914400"/>
            <a:ext cx="635110" cy="369332"/>
          </a:xfrm>
          <a:prstGeom prst="rect">
            <a:avLst/>
          </a:prstGeom>
          <a:noFill/>
        </p:spPr>
        <p:txBody>
          <a:bodyPr wrap="none" rtlCol="0">
            <a:spAutoFit/>
          </a:bodyPr>
          <a:lstStyle/>
          <a:p>
            <a:r>
              <a:rPr lang="en-US" dirty="0" smtClean="0"/>
              <a:t>T = 3</a:t>
            </a:r>
            <a:endParaRPr lang="en-US" dirty="0"/>
          </a:p>
        </p:txBody>
      </p:sp>
      <p:sp>
        <p:nvSpPr>
          <p:cNvPr id="146" name="TextBox 145"/>
          <p:cNvSpPr txBox="1"/>
          <p:nvPr/>
        </p:nvSpPr>
        <p:spPr>
          <a:xfrm>
            <a:off x="6324600" y="914400"/>
            <a:ext cx="635110" cy="369332"/>
          </a:xfrm>
          <a:prstGeom prst="rect">
            <a:avLst/>
          </a:prstGeom>
          <a:noFill/>
        </p:spPr>
        <p:txBody>
          <a:bodyPr wrap="none" rtlCol="0">
            <a:spAutoFit/>
          </a:bodyPr>
          <a:lstStyle/>
          <a:p>
            <a:r>
              <a:rPr lang="en-US" dirty="0" smtClean="0"/>
              <a:t>T = 4</a:t>
            </a:r>
            <a:endParaRPr lang="en-US" dirty="0"/>
          </a:p>
        </p:txBody>
      </p:sp>
      <p:cxnSp>
        <p:nvCxnSpPr>
          <p:cNvPr id="147" name="Straight Arrow Connector 146"/>
          <p:cNvCxnSpPr/>
          <p:nvPr/>
        </p:nvCxnSpPr>
        <p:spPr>
          <a:xfrm flipV="1">
            <a:off x="3657600" y="2209800"/>
            <a:ext cx="7620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59" idx="2"/>
          </p:cNvCxnSpPr>
          <p:nvPr/>
        </p:nvCxnSpPr>
        <p:spPr>
          <a:xfrm>
            <a:off x="3657600" y="2971800"/>
            <a:ext cx="798576" cy="2834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5410200" y="1905000"/>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334000" y="3200400"/>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257800" y="3733800"/>
            <a:ext cx="838200" cy="533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7162800" y="1905000"/>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7086600" y="3200400"/>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7086600" y="4495800"/>
            <a:ext cx="762000"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167"/>
          <p:cNvGrpSpPr/>
          <p:nvPr/>
        </p:nvGrpSpPr>
        <p:grpSpPr>
          <a:xfrm>
            <a:off x="1295400" y="1905000"/>
            <a:ext cx="5410200" cy="4572000"/>
            <a:chOff x="1295400" y="1905000"/>
            <a:chExt cx="5410200" cy="4572000"/>
          </a:xfrm>
        </p:grpSpPr>
        <p:sp>
          <p:nvSpPr>
            <p:cNvPr id="159" name="5-Point Star 158"/>
            <p:cNvSpPr/>
            <p:nvPr/>
          </p:nvSpPr>
          <p:spPr>
            <a:xfrm>
              <a:off x="1295400" y="27432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5-Point Star 159"/>
            <p:cNvSpPr/>
            <p:nvPr/>
          </p:nvSpPr>
          <p:spPr>
            <a:xfrm>
              <a:off x="1295400" y="45720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5-Point Star 160"/>
            <p:cNvSpPr/>
            <p:nvPr/>
          </p:nvSpPr>
          <p:spPr>
            <a:xfrm>
              <a:off x="1295400" y="63246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5-Point Star 161"/>
            <p:cNvSpPr/>
            <p:nvPr/>
          </p:nvSpPr>
          <p:spPr>
            <a:xfrm>
              <a:off x="4800600" y="19812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5-Point Star 162"/>
            <p:cNvSpPr/>
            <p:nvPr/>
          </p:nvSpPr>
          <p:spPr>
            <a:xfrm>
              <a:off x="4876800" y="32004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5-Point Star 163"/>
            <p:cNvSpPr/>
            <p:nvPr/>
          </p:nvSpPr>
          <p:spPr>
            <a:xfrm>
              <a:off x="6477000" y="32004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5-Point Star 164"/>
            <p:cNvSpPr/>
            <p:nvPr/>
          </p:nvSpPr>
          <p:spPr>
            <a:xfrm>
              <a:off x="6477000" y="44196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5-Point Star 165"/>
            <p:cNvSpPr/>
            <p:nvPr/>
          </p:nvSpPr>
          <p:spPr>
            <a:xfrm>
              <a:off x="6553200" y="19050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p:nvSpPr>
          <p:spPr>
            <a:xfrm>
              <a:off x="3048000" y="26670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extBox 149"/>
          <p:cNvSpPr txBox="1"/>
          <p:nvPr/>
        </p:nvSpPr>
        <p:spPr>
          <a:xfrm>
            <a:off x="3829252" y="6423419"/>
            <a:ext cx="5439876" cy="369332"/>
          </a:xfrm>
          <a:prstGeom prst="rect">
            <a:avLst/>
          </a:prstGeom>
          <a:noFill/>
        </p:spPr>
        <p:txBody>
          <a:bodyPr wrap="square" rtlCol="0">
            <a:spAutoFit/>
          </a:bodyPr>
          <a:lstStyle/>
          <a:p>
            <a:r>
              <a:rPr lang="en-US" dirty="0" smtClean="0"/>
              <a:t>Eugenio Marco, Bobby Karp, Lorenzo </a:t>
            </a:r>
            <a:r>
              <a:rPr lang="en-US" dirty="0" err="1" smtClean="0"/>
              <a:t>Trippa</a:t>
            </a:r>
            <a:r>
              <a:rPr lang="en-US" dirty="0" smtClean="0"/>
              <a:t>, </a:t>
            </a:r>
            <a:r>
              <a:rPr lang="en-US" dirty="0" err="1" smtClean="0"/>
              <a:t>Guoji</a:t>
            </a:r>
            <a:r>
              <a:rPr lang="en-US" dirty="0" smtClean="0"/>
              <a:t> </a:t>
            </a:r>
            <a:r>
              <a:rPr lang="en-US" dirty="0" err="1" smtClean="0"/>
              <a:t>Guo</a:t>
            </a:r>
            <a:endParaRPr lang="en-US" dirty="0"/>
          </a:p>
        </p:txBody>
      </p:sp>
      <p:sp>
        <p:nvSpPr>
          <p:cNvPr id="155" name="Rectangle 154"/>
          <p:cNvSpPr/>
          <p:nvPr/>
        </p:nvSpPr>
        <p:spPr>
          <a:xfrm>
            <a:off x="3152774" y="4977110"/>
            <a:ext cx="5267325" cy="1200329"/>
          </a:xfrm>
          <a:prstGeom prst="rect">
            <a:avLst/>
          </a:prstGeom>
        </p:spPr>
        <p:txBody>
          <a:bodyPr wrap="square">
            <a:spAutoFit/>
          </a:bodyPr>
          <a:lstStyle/>
          <a:p>
            <a:pPr>
              <a:buNone/>
            </a:pPr>
            <a:r>
              <a:rPr lang="en-US" sz="2400" dirty="0" smtClean="0"/>
              <a:t>Maximizing the penalized log-likelihood.</a:t>
            </a:r>
          </a:p>
          <a:p>
            <a:endParaRPr lang="en-US" sz="2400" dirty="0" smtClean="0"/>
          </a:p>
          <a:p>
            <a:endParaRPr lang="en-US" sz="2400" dirty="0" smtClean="0"/>
          </a:p>
        </p:txBody>
      </p:sp>
      <p:graphicFrame>
        <p:nvGraphicFramePr>
          <p:cNvPr id="7169" name="Object 1"/>
          <p:cNvGraphicFramePr>
            <a:graphicFrameLocks noChangeAspect="1"/>
          </p:cNvGraphicFramePr>
          <p:nvPr/>
        </p:nvGraphicFramePr>
        <p:xfrm>
          <a:off x="3533775" y="5429250"/>
          <a:ext cx="4403725" cy="914400"/>
        </p:xfrm>
        <a:graphic>
          <a:graphicData uri="http://schemas.openxmlformats.org/presentationml/2006/ole">
            <mc:AlternateContent xmlns:mc="http://schemas.openxmlformats.org/markup-compatibility/2006">
              <mc:Choice xmlns:v="urn:schemas-microsoft-com:vml" Requires="v">
                <p:oleObj spid="_x0000_s7171" name="Equation" r:id="rId3" imgW="670589" imgH="138743" progId="Equation.3">
                  <p:embed/>
                </p:oleObj>
              </mc:Choice>
              <mc:Fallback>
                <p:oleObj name="Equation" r:id="rId3" imgW="670589" imgH="138743"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5429250"/>
                        <a:ext cx="4403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fontScale="90000"/>
          </a:bodyPr>
          <a:lstStyle/>
          <a:p>
            <a:r>
              <a:rPr lang="en-US" sz="4000" dirty="0" smtClean="0"/>
              <a:t>Identifying bifurcation points and directions</a:t>
            </a:r>
            <a:endParaRPr lang="en-US" sz="4000" dirty="0"/>
          </a:p>
        </p:txBody>
      </p:sp>
      <p:pic>
        <p:nvPicPr>
          <p:cNvPr id="59394" name="Picture 2"/>
          <p:cNvPicPr>
            <a:picLocks noChangeAspect="1" noChangeArrowheads="1"/>
          </p:cNvPicPr>
          <p:nvPr/>
        </p:nvPicPr>
        <p:blipFill>
          <a:blip r:embed="rId2" cstate="print"/>
          <a:srcRect/>
          <a:stretch>
            <a:fillRect/>
          </a:stretch>
        </p:blipFill>
        <p:spPr bwMode="auto">
          <a:xfrm>
            <a:off x="0" y="1371600"/>
            <a:ext cx="9018653" cy="4060824"/>
          </a:xfrm>
          <a:prstGeom prst="rect">
            <a:avLst/>
          </a:prstGeom>
          <a:noFill/>
          <a:ln w="9525">
            <a:noFill/>
            <a:miter lim="800000"/>
            <a:headEnd/>
            <a:tailEnd/>
          </a:ln>
          <a:effectLst/>
        </p:spPr>
      </p:pic>
      <p:sp>
        <p:nvSpPr>
          <p:cNvPr id="4" name="Oval 3"/>
          <p:cNvSpPr/>
          <p:nvPr/>
        </p:nvSpPr>
        <p:spPr>
          <a:xfrm>
            <a:off x="5715000" y="2209800"/>
            <a:ext cx="6096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10400" y="2133600"/>
            <a:ext cx="6096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81000" y="5562600"/>
            <a:ext cx="87630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&gt;80% variance increase during bifurcation is attributed to a single (bifurcation) direction.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6400800" y="2362200"/>
            <a:ext cx="699230" cy="461665"/>
          </a:xfrm>
          <a:prstGeom prst="rect">
            <a:avLst/>
          </a:prstGeom>
          <a:noFill/>
        </p:spPr>
        <p:txBody>
          <a:bodyPr wrap="none" rtlCol="0">
            <a:spAutoFit/>
          </a:bodyPr>
          <a:lstStyle/>
          <a:p>
            <a:r>
              <a:rPr lang="en-US" sz="2400" b="1" dirty="0" smtClean="0">
                <a:solidFill>
                  <a:srgbClr val="FF00FF"/>
                </a:solidFill>
              </a:rPr>
              <a:t>ICM</a:t>
            </a:r>
            <a:endParaRPr lang="en-US" sz="2400" b="1" dirty="0">
              <a:solidFill>
                <a:srgbClr val="FF00FF"/>
              </a:solidFill>
            </a:endParaRPr>
          </a:p>
        </p:txBody>
      </p:sp>
      <p:sp>
        <p:nvSpPr>
          <p:cNvPr id="8" name="TextBox 7"/>
          <p:cNvSpPr txBox="1"/>
          <p:nvPr/>
        </p:nvSpPr>
        <p:spPr>
          <a:xfrm>
            <a:off x="6324600" y="3424535"/>
            <a:ext cx="487634" cy="461665"/>
          </a:xfrm>
          <a:prstGeom prst="rect">
            <a:avLst/>
          </a:prstGeom>
          <a:noFill/>
        </p:spPr>
        <p:txBody>
          <a:bodyPr wrap="none" rtlCol="0">
            <a:spAutoFit/>
          </a:bodyPr>
          <a:lstStyle/>
          <a:p>
            <a:r>
              <a:rPr lang="en-US" sz="2400" b="1" dirty="0" smtClean="0">
                <a:solidFill>
                  <a:srgbClr val="00FF00"/>
                </a:solidFill>
              </a:rPr>
              <a:t>TE</a:t>
            </a:r>
            <a:endParaRPr lang="en-US" sz="2400" b="1" dirty="0">
              <a:solidFill>
                <a:srgbClr val="00FF00"/>
              </a:solidFill>
            </a:endParaRPr>
          </a:p>
        </p:txBody>
      </p:sp>
      <p:sp>
        <p:nvSpPr>
          <p:cNvPr id="9" name="TextBox 8"/>
          <p:cNvSpPr txBox="1"/>
          <p:nvPr/>
        </p:nvSpPr>
        <p:spPr>
          <a:xfrm>
            <a:off x="8077200" y="1828800"/>
            <a:ext cx="580608" cy="461665"/>
          </a:xfrm>
          <a:prstGeom prst="rect">
            <a:avLst/>
          </a:prstGeom>
          <a:noFill/>
        </p:spPr>
        <p:txBody>
          <a:bodyPr wrap="none" rtlCol="0">
            <a:spAutoFit/>
          </a:bodyPr>
          <a:lstStyle/>
          <a:p>
            <a:r>
              <a:rPr lang="en-US" sz="2400" b="1" dirty="0" smtClean="0"/>
              <a:t>EPI</a:t>
            </a:r>
            <a:endParaRPr lang="en-US" sz="2400" b="1" dirty="0"/>
          </a:p>
        </p:txBody>
      </p:sp>
      <p:sp>
        <p:nvSpPr>
          <p:cNvPr id="10" name="TextBox 9"/>
          <p:cNvSpPr txBox="1"/>
          <p:nvPr/>
        </p:nvSpPr>
        <p:spPr>
          <a:xfrm>
            <a:off x="8229600" y="2814935"/>
            <a:ext cx="498855" cy="461665"/>
          </a:xfrm>
          <a:prstGeom prst="rect">
            <a:avLst/>
          </a:prstGeom>
          <a:noFill/>
        </p:spPr>
        <p:txBody>
          <a:bodyPr wrap="none" rtlCol="0">
            <a:spAutoFit/>
          </a:bodyPr>
          <a:lstStyle/>
          <a:p>
            <a:r>
              <a:rPr lang="en-US" sz="2400" b="1" dirty="0" smtClean="0">
                <a:solidFill>
                  <a:srgbClr val="00FFFF"/>
                </a:solidFill>
              </a:rPr>
              <a:t>PE</a:t>
            </a:r>
            <a:endParaRPr lang="en-US" sz="2400" b="1" dirty="0">
              <a:solidFill>
                <a:srgbClr val="00FF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475" y="-123825"/>
            <a:ext cx="8229600" cy="1143000"/>
          </a:xfrm>
        </p:spPr>
        <p:txBody>
          <a:bodyPr>
            <a:normAutofit/>
          </a:bodyPr>
          <a:lstStyle/>
          <a:p>
            <a:r>
              <a:rPr lang="en-US" sz="3600" dirty="0" smtClean="0"/>
              <a:t>Modeling dynamics by bifurcation analysis</a:t>
            </a:r>
            <a:endParaRPr lang="en-US" sz="3600" dirty="0"/>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Arc 7"/>
          <p:cNvSpPr/>
          <p:nvPr/>
        </p:nvSpPr>
        <p:spPr>
          <a:xfrm rot="10800000">
            <a:off x="1586866" y="1853602"/>
            <a:ext cx="1524000" cy="1676400"/>
          </a:xfrm>
          <a:prstGeom prst="arc">
            <a:avLst>
              <a:gd name="adj1" fmla="val 10656574"/>
              <a:gd name="adj2" fmla="val 2429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2282924" y="3368810"/>
            <a:ext cx="152400" cy="152400"/>
          </a:xfrm>
          <a:prstGeom prst="ellipse">
            <a:avLst/>
          </a:prstGeom>
          <a:solidFill>
            <a:srgbClr val="1A1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400764" y="5101897"/>
            <a:ext cx="1885950" cy="1220787"/>
          </a:xfrm>
          <a:custGeom>
            <a:avLst/>
            <a:gdLst>
              <a:gd name="connsiteX0" fmla="*/ 0 w 1885950"/>
              <a:gd name="connsiteY0" fmla="*/ 66675 h 1220787"/>
              <a:gd name="connsiteX1" fmla="*/ 409575 w 1885950"/>
              <a:gd name="connsiteY1" fmla="*/ 1133475 h 1220787"/>
              <a:gd name="connsiteX2" fmla="*/ 885825 w 1885950"/>
              <a:gd name="connsiteY2" fmla="*/ 581025 h 1220787"/>
              <a:gd name="connsiteX3" fmla="*/ 1266825 w 1885950"/>
              <a:gd name="connsiteY3" fmla="*/ 1123950 h 1220787"/>
              <a:gd name="connsiteX4" fmla="*/ 1885950 w 1885950"/>
              <a:gd name="connsiteY4" fmla="*/ 0 h 122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220787">
                <a:moveTo>
                  <a:pt x="0" y="66675"/>
                </a:moveTo>
                <a:cubicBezTo>
                  <a:pt x="130969" y="557212"/>
                  <a:pt x="261938" y="1047750"/>
                  <a:pt x="409575" y="1133475"/>
                </a:cubicBezTo>
                <a:cubicBezTo>
                  <a:pt x="557212" y="1219200"/>
                  <a:pt x="742950" y="582612"/>
                  <a:pt x="885825" y="581025"/>
                </a:cubicBezTo>
                <a:cubicBezTo>
                  <a:pt x="1028700" y="579438"/>
                  <a:pt x="1100138" y="1220787"/>
                  <a:pt x="1266825" y="1123950"/>
                </a:cubicBezTo>
                <a:cubicBezTo>
                  <a:pt x="1433512" y="1027113"/>
                  <a:pt x="1659731" y="513556"/>
                  <a:pt x="1885950" y="0"/>
                </a:cubicBezTo>
              </a:path>
            </a:pathLst>
          </a:custGeom>
          <a:ln w="38100">
            <a:solidFill>
              <a:srgbClr val="512A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2162763" y="5446635"/>
            <a:ext cx="202749" cy="188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1878079" y="5655592"/>
            <a:ext cx="228781" cy="188190"/>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418104" y="5648312"/>
            <a:ext cx="208903" cy="182871"/>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62714" y="6036175"/>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61158" y="6036175"/>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4866" y="2322470"/>
            <a:ext cx="700833" cy="461665"/>
          </a:xfrm>
          <a:prstGeom prst="rect">
            <a:avLst/>
          </a:prstGeom>
          <a:noFill/>
        </p:spPr>
        <p:txBody>
          <a:bodyPr wrap="none" rtlCol="0">
            <a:spAutoFit/>
          </a:bodyPr>
          <a:lstStyle/>
          <a:p>
            <a:r>
              <a:rPr lang="en-US" sz="2400" i="1" dirty="0" smtClean="0"/>
              <a:t>U(x)</a:t>
            </a:r>
            <a:endParaRPr lang="en-US" sz="2400" i="1" dirty="0"/>
          </a:p>
        </p:txBody>
      </p:sp>
      <p:sp>
        <p:nvSpPr>
          <p:cNvPr id="27" name="TextBox 26"/>
          <p:cNvSpPr txBox="1"/>
          <p:nvPr/>
        </p:nvSpPr>
        <p:spPr>
          <a:xfrm>
            <a:off x="725761" y="4808765"/>
            <a:ext cx="700833" cy="461665"/>
          </a:xfrm>
          <a:prstGeom prst="rect">
            <a:avLst/>
          </a:prstGeom>
          <a:noFill/>
        </p:spPr>
        <p:txBody>
          <a:bodyPr wrap="none" rtlCol="0">
            <a:spAutoFit/>
          </a:bodyPr>
          <a:lstStyle/>
          <a:p>
            <a:r>
              <a:rPr lang="en-US" sz="2400" i="1" dirty="0" smtClean="0"/>
              <a:t>U(x)</a:t>
            </a:r>
            <a:endParaRPr lang="en-US" sz="2400" i="1" dirty="0"/>
          </a:p>
        </p:txBody>
      </p:sp>
      <p:sp>
        <p:nvSpPr>
          <p:cNvPr id="5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5" name="Group 24"/>
          <p:cNvGrpSpPr/>
          <p:nvPr/>
        </p:nvGrpSpPr>
        <p:grpSpPr>
          <a:xfrm>
            <a:off x="413235" y="1034871"/>
            <a:ext cx="8611497" cy="5743617"/>
            <a:chOff x="413235" y="1034871"/>
            <a:chExt cx="8611497" cy="5743617"/>
          </a:xfrm>
        </p:grpSpPr>
        <p:graphicFrame>
          <p:nvGraphicFramePr>
            <p:cNvPr id="5129" name="Object 9"/>
            <p:cNvGraphicFramePr>
              <a:graphicFrameLocks noChangeAspect="1"/>
            </p:cNvGraphicFramePr>
            <p:nvPr/>
          </p:nvGraphicFramePr>
          <p:xfrm>
            <a:off x="413235" y="3645753"/>
            <a:ext cx="1428757" cy="351694"/>
          </p:xfrm>
          <a:graphic>
            <a:graphicData uri="http://schemas.openxmlformats.org/presentationml/2006/ole">
              <mc:AlternateContent xmlns:mc="http://schemas.openxmlformats.org/markup-compatibility/2006">
                <mc:Choice xmlns:v="urn:schemas-microsoft-com:vml" Requires="v">
                  <p:oleObj spid="_x0000_s5136" name="Equation" r:id="rId3" imgW="926698" imgH="203112" progId="Equation.3">
                    <p:embed/>
                  </p:oleObj>
                </mc:Choice>
                <mc:Fallback>
                  <p:oleObj name="Equation" r:id="rId3" imgW="926698" imgH="203112"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35" y="3645753"/>
                          <a:ext cx="1428757" cy="351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450856" y="6365889"/>
            <a:ext cx="1428750" cy="352425"/>
          </p:xfrm>
          <a:graphic>
            <a:graphicData uri="http://schemas.openxmlformats.org/presentationml/2006/ole">
              <mc:AlternateContent xmlns:mc="http://schemas.openxmlformats.org/markup-compatibility/2006">
                <mc:Choice xmlns:v="urn:schemas-microsoft-com:vml" Requires="v">
                  <p:oleObj spid="_x0000_s5137" name="Equation" r:id="rId5" imgW="927000" imgH="203040" progId="Equation.3">
                    <p:embed/>
                  </p:oleObj>
                </mc:Choice>
                <mc:Fallback>
                  <p:oleObj name="Equation" r:id="rId5" imgW="927000" imgH="20304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6" y="6365889"/>
                          <a:ext cx="14287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Group 23"/>
            <p:cNvGrpSpPr/>
            <p:nvPr/>
          </p:nvGrpSpPr>
          <p:grpSpPr>
            <a:xfrm>
              <a:off x="3690732" y="1034871"/>
              <a:ext cx="5334000" cy="5743617"/>
              <a:chOff x="11911" y="1090613"/>
              <a:chExt cx="5334000" cy="5743617"/>
            </a:xfrm>
          </p:grpSpPr>
          <p:pic>
            <p:nvPicPr>
              <p:cNvPr id="5127" name="Picture 7"/>
              <p:cNvPicPr>
                <a:picLocks noChangeAspect="1" noChangeArrowheads="1"/>
              </p:cNvPicPr>
              <p:nvPr/>
            </p:nvPicPr>
            <p:blipFill>
              <a:blip r:embed="rId7" cstate="print"/>
              <a:srcRect/>
              <a:stretch>
                <a:fillRect/>
              </a:stretch>
            </p:blipFill>
            <p:spPr bwMode="auto">
              <a:xfrm>
                <a:off x="11911" y="2367005"/>
                <a:ext cx="5334000" cy="4467225"/>
              </a:xfrm>
              <a:prstGeom prst="rect">
                <a:avLst/>
              </a:prstGeom>
              <a:noFill/>
              <a:ln w="9525">
                <a:noFill/>
                <a:miter lim="800000"/>
                <a:headEnd/>
                <a:tailEnd/>
              </a:ln>
              <a:effectLst/>
            </p:spPr>
          </p:pic>
          <p:graphicFrame>
            <p:nvGraphicFramePr>
              <p:cNvPr id="5132" name="Object 12"/>
              <p:cNvGraphicFramePr>
                <a:graphicFrameLocks noChangeAspect="1"/>
              </p:cNvGraphicFramePr>
              <p:nvPr/>
            </p:nvGraphicFramePr>
            <p:xfrm>
              <a:off x="568324" y="1090613"/>
              <a:ext cx="3205705" cy="1012590"/>
            </p:xfrm>
            <a:graphic>
              <a:graphicData uri="http://schemas.openxmlformats.org/presentationml/2006/ole">
                <mc:AlternateContent xmlns:mc="http://schemas.openxmlformats.org/markup-compatibility/2006">
                  <mc:Choice xmlns:v="urn:schemas-microsoft-com:vml" Requires="v">
                    <p:oleObj spid="_x0000_s5138" name="Equation" r:id="rId8" imgW="1320480" imgH="419040" progId="Equation.3">
                      <p:embed/>
                    </p:oleObj>
                  </mc:Choice>
                  <mc:Fallback>
                    <p:oleObj name="Equation" r:id="rId8" imgW="1320480" imgH="41904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4" y="1090613"/>
                            <a:ext cx="3205705" cy="1012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8" name="TextBox 27"/>
          <p:cNvSpPr txBox="1"/>
          <p:nvPr/>
        </p:nvSpPr>
        <p:spPr>
          <a:xfrm>
            <a:off x="606287" y="1948064"/>
            <a:ext cx="40748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p:txBody>
      </p:sp>
      <p:sp>
        <p:nvSpPr>
          <p:cNvPr id="29" name="TextBox 28"/>
          <p:cNvSpPr txBox="1"/>
          <p:nvPr/>
        </p:nvSpPr>
        <p:spPr>
          <a:xfrm>
            <a:off x="549968" y="4356617"/>
            <a:ext cx="527709"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II)</a:t>
            </a:r>
            <a:endParaRPr lang="en-US" sz="2400" b="1" dirty="0">
              <a:latin typeface="Times New Roman" pitchFamily="18" charset="0"/>
              <a:cs typeface="Times New Roman" pitchFamily="18" charset="0"/>
            </a:endParaRPr>
          </a:p>
        </p:txBody>
      </p:sp>
      <p:graphicFrame>
        <p:nvGraphicFramePr>
          <p:cNvPr id="5134" name="Object 14"/>
          <p:cNvGraphicFramePr>
            <a:graphicFrameLocks noChangeAspect="1"/>
          </p:cNvGraphicFramePr>
          <p:nvPr/>
        </p:nvGraphicFramePr>
        <p:xfrm>
          <a:off x="635215" y="1337309"/>
          <a:ext cx="2575124" cy="517993"/>
        </p:xfrm>
        <a:graphic>
          <a:graphicData uri="http://schemas.openxmlformats.org/presentationml/2006/ole">
            <mc:AlternateContent xmlns:mc="http://schemas.openxmlformats.org/markup-compatibility/2006">
              <mc:Choice xmlns:v="urn:schemas-microsoft-com:vml" Requires="v">
                <p:oleObj spid="_x0000_s5139" name="Equation" r:id="rId10" imgW="1002960" imgH="203040" progId="Equation.3">
                  <p:embed/>
                </p:oleObj>
              </mc:Choice>
              <mc:Fallback>
                <p:oleObj name="Equation" r:id="rId10" imgW="1002960" imgH="20304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215" y="1337309"/>
                        <a:ext cx="2575124" cy="517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6" name="Group 45"/>
          <p:cNvGrpSpPr/>
          <p:nvPr/>
        </p:nvGrpSpPr>
        <p:grpSpPr>
          <a:xfrm>
            <a:off x="4692606" y="1219200"/>
            <a:ext cx="3917994" cy="5457825"/>
            <a:chOff x="4692606" y="1219200"/>
            <a:chExt cx="3917994" cy="5457825"/>
          </a:xfrm>
        </p:grpSpPr>
        <p:pic>
          <p:nvPicPr>
            <p:cNvPr id="32" name="Picture 19"/>
            <p:cNvPicPr>
              <a:picLocks noChangeAspect="1" noChangeArrowheads="1"/>
            </p:cNvPicPr>
            <p:nvPr/>
          </p:nvPicPr>
          <p:blipFill>
            <a:blip r:embed="rId3" cstate="print"/>
            <a:srcRect/>
            <a:stretch>
              <a:fillRect/>
            </a:stretch>
          </p:blipFill>
          <p:spPr bwMode="auto">
            <a:xfrm>
              <a:off x="4692606" y="1219200"/>
              <a:ext cx="3917994" cy="2819400"/>
            </a:xfrm>
            <a:prstGeom prst="rect">
              <a:avLst/>
            </a:prstGeom>
            <a:noFill/>
            <a:ln w="9525">
              <a:noFill/>
              <a:miter lim="800000"/>
              <a:headEnd/>
              <a:tailEnd/>
            </a:ln>
          </p:spPr>
        </p:pic>
        <p:pic>
          <p:nvPicPr>
            <p:cNvPr id="33" name="Picture 18"/>
            <p:cNvPicPr>
              <a:picLocks noChangeAspect="1" noChangeArrowheads="1"/>
            </p:cNvPicPr>
            <p:nvPr/>
          </p:nvPicPr>
          <p:blipFill>
            <a:blip r:embed="rId4" cstate="print"/>
            <a:srcRect/>
            <a:stretch>
              <a:fillRect/>
            </a:stretch>
          </p:blipFill>
          <p:spPr bwMode="auto">
            <a:xfrm>
              <a:off x="5683206" y="4191000"/>
              <a:ext cx="2629775" cy="2486025"/>
            </a:xfrm>
            <a:prstGeom prst="rect">
              <a:avLst/>
            </a:prstGeom>
            <a:noFill/>
            <a:ln w="9525">
              <a:noFill/>
              <a:miter lim="800000"/>
              <a:headEnd/>
              <a:tailEnd/>
            </a:ln>
          </p:spPr>
        </p:pic>
      </p:gr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377" name="Object 1"/>
          <p:cNvGraphicFramePr>
            <a:graphicFrameLocks noChangeAspect="1"/>
          </p:cNvGraphicFramePr>
          <p:nvPr/>
        </p:nvGraphicFramePr>
        <p:xfrm>
          <a:off x="277148" y="1121978"/>
          <a:ext cx="4604418" cy="553915"/>
        </p:xfrm>
        <a:graphic>
          <a:graphicData uri="http://schemas.openxmlformats.org/presentationml/2006/ole">
            <mc:AlternateContent xmlns:mc="http://schemas.openxmlformats.org/markup-compatibility/2006">
              <mc:Choice xmlns:v="urn:schemas-microsoft-com:vml" Requires="v">
                <p:oleObj spid="_x0000_s101382" name="Equation" r:id="rId5" imgW="1676400" imgH="203200" progId="Equation.3">
                  <p:embed/>
                </p:oleObj>
              </mc:Choice>
              <mc:Fallback>
                <p:oleObj name="Equation" r:id="rId5" imgW="1676400" imgH="203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48" y="1121978"/>
                        <a:ext cx="4604418" cy="553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9"/>
          <p:cNvGraphicFramePr>
            <a:graphicFrameLocks noChangeAspect="1"/>
          </p:cNvGraphicFramePr>
          <p:nvPr/>
        </p:nvGraphicFramePr>
        <p:xfrm>
          <a:off x="940766" y="3727949"/>
          <a:ext cx="1428757" cy="351694"/>
        </p:xfrm>
        <a:graphic>
          <a:graphicData uri="http://schemas.openxmlformats.org/presentationml/2006/ole">
            <mc:AlternateContent xmlns:mc="http://schemas.openxmlformats.org/markup-compatibility/2006">
              <mc:Choice xmlns:v="urn:schemas-microsoft-com:vml" Requires="v">
                <p:oleObj spid="_x0000_s101383" name="Equation" r:id="rId7" imgW="926698" imgH="203112" progId="Equation.3">
                  <p:embed/>
                </p:oleObj>
              </mc:Choice>
              <mc:Fallback>
                <p:oleObj name="Equation" r:id="rId7" imgW="926698" imgH="203112"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766" y="3727949"/>
                        <a:ext cx="1428757" cy="351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1"/>
          <p:cNvGraphicFramePr>
            <a:graphicFrameLocks noChangeAspect="1"/>
          </p:cNvGraphicFramePr>
          <p:nvPr/>
        </p:nvGraphicFramePr>
        <p:xfrm>
          <a:off x="978387" y="6289061"/>
          <a:ext cx="1428750" cy="352425"/>
        </p:xfrm>
        <a:graphic>
          <a:graphicData uri="http://schemas.openxmlformats.org/presentationml/2006/ole">
            <mc:AlternateContent xmlns:mc="http://schemas.openxmlformats.org/markup-compatibility/2006">
              <mc:Choice xmlns:v="urn:schemas-microsoft-com:vml" Requires="v">
                <p:oleObj spid="_x0000_s101384" name="Equation" r:id="rId9" imgW="927000" imgH="203040" progId="Equation.3">
                  <p:embed/>
                </p:oleObj>
              </mc:Choice>
              <mc:Fallback>
                <p:oleObj name="Equation" r:id="rId9" imgW="927000" imgH="2030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387" y="6289061"/>
                        <a:ext cx="14287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rc 28"/>
          <p:cNvSpPr/>
          <p:nvPr/>
        </p:nvSpPr>
        <p:spPr>
          <a:xfrm rot="10800000">
            <a:off x="2481367" y="1913241"/>
            <a:ext cx="1524000" cy="1676400"/>
          </a:xfrm>
          <a:prstGeom prst="arc">
            <a:avLst>
              <a:gd name="adj1" fmla="val 10656574"/>
              <a:gd name="adj2" fmla="val 2429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3177425" y="3428449"/>
            <a:ext cx="152400" cy="152400"/>
          </a:xfrm>
          <a:prstGeom prst="ellipse">
            <a:avLst/>
          </a:prstGeom>
          <a:solidFill>
            <a:srgbClr val="1A1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295265" y="5161536"/>
            <a:ext cx="1885950" cy="1220787"/>
          </a:xfrm>
          <a:custGeom>
            <a:avLst/>
            <a:gdLst>
              <a:gd name="connsiteX0" fmla="*/ 0 w 1885950"/>
              <a:gd name="connsiteY0" fmla="*/ 66675 h 1220787"/>
              <a:gd name="connsiteX1" fmla="*/ 409575 w 1885950"/>
              <a:gd name="connsiteY1" fmla="*/ 1133475 h 1220787"/>
              <a:gd name="connsiteX2" fmla="*/ 885825 w 1885950"/>
              <a:gd name="connsiteY2" fmla="*/ 581025 h 1220787"/>
              <a:gd name="connsiteX3" fmla="*/ 1266825 w 1885950"/>
              <a:gd name="connsiteY3" fmla="*/ 1123950 h 1220787"/>
              <a:gd name="connsiteX4" fmla="*/ 1885950 w 1885950"/>
              <a:gd name="connsiteY4" fmla="*/ 0 h 122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220787">
                <a:moveTo>
                  <a:pt x="0" y="66675"/>
                </a:moveTo>
                <a:cubicBezTo>
                  <a:pt x="130969" y="557212"/>
                  <a:pt x="261938" y="1047750"/>
                  <a:pt x="409575" y="1133475"/>
                </a:cubicBezTo>
                <a:cubicBezTo>
                  <a:pt x="557212" y="1219200"/>
                  <a:pt x="742950" y="582612"/>
                  <a:pt x="885825" y="581025"/>
                </a:cubicBezTo>
                <a:cubicBezTo>
                  <a:pt x="1028700" y="579438"/>
                  <a:pt x="1100138" y="1220787"/>
                  <a:pt x="1266825" y="1123950"/>
                </a:cubicBezTo>
                <a:cubicBezTo>
                  <a:pt x="1433512" y="1027113"/>
                  <a:pt x="1659731" y="513556"/>
                  <a:pt x="1885950" y="0"/>
                </a:cubicBezTo>
              </a:path>
            </a:pathLst>
          </a:custGeom>
          <a:ln w="38100">
            <a:solidFill>
              <a:srgbClr val="512A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3057264" y="5506274"/>
            <a:ext cx="202749" cy="188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5400000">
            <a:off x="2772580" y="5715231"/>
            <a:ext cx="228781" cy="188190"/>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3312605" y="5707951"/>
            <a:ext cx="208903" cy="182871"/>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657215" y="6095814"/>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55659" y="6095814"/>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19367" y="2382109"/>
            <a:ext cx="700833" cy="461665"/>
          </a:xfrm>
          <a:prstGeom prst="rect">
            <a:avLst/>
          </a:prstGeom>
          <a:noFill/>
        </p:spPr>
        <p:txBody>
          <a:bodyPr wrap="none" rtlCol="0">
            <a:spAutoFit/>
          </a:bodyPr>
          <a:lstStyle/>
          <a:p>
            <a:r>
              <a:rPr lang="en-US" sz="2400" i="1" dirty="0" smtClean="0"/>
              <a:t>U(x)</a:t>
            </a:r>
            <a:endParaRPr lang="en-US" sz="2400" i="1" dirty="0"/>
          </a:p>
        </p:txBody>
      </p:sp>
      <p:sp>
        <p:nvSpPr>
          <p:cNvPr id="47" name="TextBox 46"/>
          <p:cNvSpPr txBox="1"/>
          <p:nvPr/>
        </p:nvSpPr>
        <p:spPr>
          <a:xfrm>
            <a:off x="1620262" y="4868404"/>
            <a:ext cx="700833" cy="461665"/>
          </a:xfrm>
          <a:prstGeom prst="rect">
            <a:avLst/>
          </a:prstGeom>
          <a:noFill/>
        </p:spPr>
        <p:txBody>
          <a:bodyPr wrap="none" rtlCol="0">
            <a:spAutoFit/>
          </a:bodyPr>
          <a:lstStyle/>
          <a:p>
            <a:r>
              <a:rPr lang="en-US" sz="2400" i="1" dirty="0" smtClean="0"/>
              <a:t>U(x)</a:t>
            </a:r>
            <a:endParaRPr lang="en-US" sz="2400" i="1" dirty="0"/>
          </a:p>
        </p:txBody>
      </p:sp>
      <p:sp>
        <p:nvSpPr>
          <p:cNvPr id="48" name="TextBox 47"/>
          <p:cNvSpPr txBox="1"/>
          <p:nvPr/>
        </p:nvSpPr>
        <p:spPr>
          <a:xfrm>
            <a:off x="1500788" y="2007703"/>
            <a:ext cx="40748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p:txBody>
      </p:sp>
      <p:sp>
        <p:nvSpPr>
          <p:cNvPr id="49" name="TextBox 48"/>
          <p:cNvSpPr txBox="1"/>
          <p:nvPr/>
        </p:nvSpPr>
        <p:spPr>
          <a:xfrm>
            <a:off x="1444469" y="4416256"/>
            <a:ext cx="527709"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II)</a:t>
            </a:r>
            <a:endParaRPr lang="en-US" sz="2400" b="1" dirty="0">
              <a:latin typeface="Times New Roman" pitchFamily="18" charset="0"/>
              <a:cs typeface="Times New Roman" pitchFamily="18" charset="0"/>
            </a:endParaRPr>
          </a:p>
        </p:txBody>
      </p:sp>
      <p:sp>
        <p:nvSpPr>
          <p:cNvPr id="50" name="Oval 49"/>
          <p:cNvSpPr/>
          <p:nvPr/>
        </p:nvSpPr>
        <p:spPr>
          <a:xfrm>
            <a:off x="3429215" y="3312496"/>
            <a:ext cx="152400" cy="152400"/>
          </a:xfrm>
          <a:prstGeom prst="ellipse">
            <a:avLst/>
          </a:prstGeom>
          <a:solidFill>
            <a:srgbClr val="1A1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62082" y="3322435"/>
            <a:ext cx="152400" cy="152400"/>
          </a:xfrm>
          <a:prstGeom prst="ellipse">
            <a:avLst/>
          </a:prstGeom>
          <a:solidFill>
            <a:srgbClr val="1A1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08059" y="5920227"/>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69523" y="5930166"/>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93061" y="5940105"/>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564464" y="5930166"/>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1"/>
          <p:cNvSpPr>
            <a:spLocks noGrp="1"/>
          </p:cNvSpPr>
          <p:nvPr>
            <p:ph type="title" idx="4294967295"/>
          </p:nvPr>
        </p:nvSpPr>
        <p:spPr>
          <a:xfrm>
            <a:off x="248475" y="-123825"/>
            <a:ext cx="8229600" cy="1143000"/>
          </a:xfrm>
        </p:spPr>
        <p:txBody>
          <a:bodyPr>
            <a:normAutofit/>
          </a:bodyPr>
          <a:lstStyle/>
          <a:p>
            <a:r>
              <a:rPr lang="en-US" sz="3600" dirty="0" smtClean="0"/>
              <a:t>Modeling dynamics by bifurcation analysis</a:t>
            </a:r>
            <a:endParaRPr lang="en-US" sz="3600" dirty="0"/>
          </a:p>
        </p:txBody>
      </p:sp>
      <p:sp>
        <p:nvSpPr>
          <p:cNvPr id="58" name="Oval 57"/>
          <p:cNvSpPr/>
          <p:nvPr/>
        </p:nvSpPr>
        <p:spPr>
          <a:xfrm>
            <a:off x="3150704" y="1003852"/>
            <a:ext cx="1928192" cy="795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smtClean="0"/>
              <a:t>Noise level </a:t>
            </a:r>
            <a:r>
              <a:rPr lang="en-US" sz="4000" i="1" dirty="0" smtClean="0">
                <a:latin typeface="Symbol" pitchFamily="18" charset="2"/>
              </a:rPr>
              <a:t>s</a:t>
            </a:r>
            <a:r>
              <a:rPr lang="en-US" sz="4000" dirty="0" smtClean="0"/>
              <a:t> has large impact on lineage biases</a:t>
            </a:r>
            <a:endParaRPr lang="en-US" sz="4000" dirty="0"/>
          </a:p>
        </p:txBody>
      </p:sp>
      <p:pic>
        <p:nvPicPr>
          <p:cNvPr id="5" name="Picture 2"/>
          <p:cNvPicPr>
            <a:picLocks noChangeAspect="1" noChangeArrowheads="1"/>
          </p:cNvPicPr>
          <p:nvPr/>
        </p:nvPicPr>
        <p:blipFill>
          <a:blip r:embed="rId2" cstate="print"/>
          <a:srcRect/>
          <a:stretch>
            <a:fillRect/>
          </a:stretch>
        </p:blipFill>
        <p:spPr bwMode="auto">
          <a:xfrm>
            <a:off x="914401" y="1072912"/>
            <a:ext cx="6781800" cy="5785088"/>
          </a:xfrm>
          <a:prstGeom prst="rect">
            <a:avLst/>
          </a:prstGeom>
          <a:noFill/>
          <a:ln w="9525">
            <a:noFill/>
            <a:miter lim="800000"/>
            <a:headEnd/>
            <a:tailEnd/>
          </a:ln>
        </p:spPr>
      </p:pic>
      <p:sp>
        <p:nvSpPr>
          <p:cNvPr id="4" name="TextBox 3"/>
          <p:cNvSpPr txBox="1"/>
          <p:nvPr/>
        </p:nvSpPr>
        <p:spPr>
          <a:xfrm>
            <a:off x="2733675" y="1762125"/>
            <a:ext cx="1200970" cy="1384995"/>
          </a:xfrm>
          <a:prstGeom prst="rect">
            <a:avLst/>
          </a:prstGeom>
          <a:solidFill>
            <a:schemeClr val="bg1"/>
          </a:solidFill>
        </p:spPr>
        <p:txBody>
          <a:bodyPr wrap="square" rtlCol="0">
            <a:spAutoFit/>
          </a:bodyPr>
          <a:lstStyle/>
          <a:p>
            <a:pPr>
              <a:buFont typeface="Symbol"/>
              <a:buChar char="s"/>
            </a:pPr>
            <a:r>
              <a:rPr lang="en-US" sz="2800" dirty="0" smtClean="0"/>
              <a:t> = 1</a:t>
            </a:r>
          </a:p>
          <a:p>
            <a:pPr>
              <a:buFont typeface="Symbol"/>
              <a:buChar char="s"/>
            </a:pPr>
            <a:r>
              <a:rPr lang="en-US" sz="2800" dirty="0" smtClean="0"/>
              <a:t> = 0.5</a:t>
            </a:r>
          </a:p>
          <a:p>
            <a:pPr>
              <a:buFont typeface="Symbol"/>
              <a:buChar char="s"/>
            </a:pPr>
            <a:r>
              <a:rPr lang="en-US" sz="2800" dirty="0" smtClean="0"/>
              <a:t> = 2</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57200" y="1265589"/>
            <a:ext cx="954044" cy="707886"/>
          </a:xfrm>
          <a:prstGeom prst="rect">
            <a:avLst/>
          </a:prstGeom>
          <a:noFill/>
        </p:spPr>
        <p:txBody>
          <a:bodyPr wrap="none" rtlCol="0">
            <a:spAutoFit/>
          </a:bodyPr>
          <a:lstStyle/>
          <a:p>
            <a:r>
              <a:rPr lang="en-US" sz="2000" dirty="0" smtClean="0"/>
              <a:t>Control</a:t>
            </a:r>
          </a:p>
          <a:p>
            <a:endParaRPr lang="en-US" sz="2000" dirty="0"/>
          </a:p>
        </p:txBody>
      </p:sp>
      <p:sp>
        <p:nvSpPr>
          <p:cNvPr id="39" name="TextBox 38"/>
          <p:cNvSpPr txBox="1"/>
          <p:nvPr/>
        </p:nvSpPr>
        <p:spPr>
          <a:xfrm>
            <a:off x="5029200" y="1261841"/>
            <a:ext cx="1512465" cy="707886"/>
          </a:xfrm>
          <a:prstGeom prst="rect">
            <a:avLst/>
          </a:prstGeom>
          <a:noFill/>
        </p:spPr>
        <p:txBody>
          <a:bodyPr wrap="none" rtlCol="0">
            <a:spAutoFit/>
          </a:bodyPr>
          <a:lstStyle/>
          <a:p>
            <a:r>
              <a:rPr lang="en-US" sz="2000" dirty="0" smtClean="0"/>
              <a:t>Perturbation</a:t>
            </a:r>
          </a:p>
          <a:p>
            <a:endParaRPr lang="en-US" sz="2000" dirty="0"/>
          </a:p>
        </p:txBody>
      </p:sp>
      <p:sp>
        <p:nvSpPr>
          <p:cNvPr id="49" name="TextBox 48"/>
          <p:cNvSpPr txBox="1"/>
          <p:nvPr/>
        </p:nvSpPr>
        <p:spPr>
          <a:xfrm>
            <a:off x="762000" y="304800"/>
            <a:ext cx="7772400" cy="523220"/>
          </a:xfrm>
          <a:prstGeom prst="rect">
            <a:avLst/>
          </a:prstGeom>
          <a:noFill/>
        </p:spPr>
        <p:txBody>
          <a:bodyPr wrap="square" rtlCol="0">
            <a:spAutoFit/>
          </a:bodyPr>
          <a:lstStyle/>
          <a:p>
            <a:r>
              <a:rPr lang="en-US" sz="2800" dirty="0" smtClean="0"/>
              <a:t>Lineage bias due to perturbation of TF activity </a:t>
            </a:r>
            <a:endParaRPr lang="en-US" sz="2800" dirty="0"/>
          </a:p>
        </p:txBody>
      </p:sp>
      <p:grpSp>
        <p:nvGrpSpPr>
          <p:cNvPr id="3" name="Group 35"/>
          <p:cNvGrpSpPr/>
          <p:nvPr/>
        </p:nvGrpSpPr>
        <p:grpSpPr>
          <a:xfrm>
            <a:off x="457200" y="4034135"/>
            <a:ext cx="8382000" cy="2669404"/>
            <a:chOff x="457200" y="4034135"/>
            <a:chExt cx="8382000" cy="2669404"/>
          </a:xfrm>
        </p:grpSpPr>
        <p:pic>
          <p:nvPicPr>
            <p:cNvPr id="26" name="Picture 3"/>
            <p:cNvPicPr>
              <a:picLocks noChangeAspect="1" noChangeArrowheads="1"/>
            </p:cNvPicPr>
            <p:nvPr/>
          </p:nvPicPr>
          <p:blipFill>
            <a:blip r:embed="rId2" cstate="print"/>
            <a:srcRect/>
            <a:stretch>
              <a:fillRect/>
            </a:stretch>
          </p:blipFill>
          <p:spPr bwMode="auto">
            <a:xfrm>
              <a:off x="457200" y="4114800"/>
              <a:ext cx="8153399" cy="2483040"/>
            </a:xfrm>
            <a:prstGeom prst="rect">
              <a:avLst/>
            </a:prstGeom>
            <a:noFill/>
            <a:ln w="9525">
              <a:noFill/>
              <a:miter lim="800000"/>
              <a:headEnd/>
              <a:tailEnd/>
            </a:ln>
          </p:spPr>
        </p:pic>
        <p:sp>
          <p:nvSpPr>
            <p:cNvPr id="27" name="Oval 26"/>
            <p:cNvSpPr/>
            <p:nvPr/>
          </p:nvSpPr>
          <p:spPr>
            <a:xfrm rot="2285088">
              <a:off x="1671060" y="5833850"/>
              <a:ext cx="302744" cy="869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6800" y="4034135"/>
              <a:ext cx="7772400" cy="461665"/>
            </a:xfrm>
            <a:prstGeom prst="rect">
              <a:avLst/>
            </a:prstGeom>
            <a:noFill/>
          </p:spPr>
          <p:txBody>
            <a:bodyPr wrap="square" rtlCol="0">
              <a:spAutoFit/>
            </a:bodyPr>
            <a:lstStyle/>
            <a:p>
              <a:r>
                <a:rPr lang="en-US" sz="2400" dirty="0" smtClean="0"/>
                <a:t>Predicted lineage bias due to 2 fold decrease of TF level </a:t>
              </a:r>
              <a:endParaRPr lang="en-US" sz="2400" dirty="0"/>
            </a:p>
          </p:txBody>
        </p:sp>
      </p:grpSp>
      <p:sp>
        <p:nvSpPr>
          <p:cNvPr id="36" name="Freeform 35"/>
          <p:cNvSpPr/>
          <p:nvPr/>
        </p:nvSpPr>
        <p:spPr>
          <a:xfrm>
            <a:off x="1500171" y="2159940"/>
            <a:ext cx="1885950" cy="1220787"/>
          </a:xfrm>
          <a:custGeom>
            <a:avLst/>
            <a:gdLst>
              <a:gd name="connsiteX0" fmla="*/ 0 w 1885950"/>
              <a:gd name="connsiteY0" fmla="*/ 66675 h 1220787"/>
              <a:gd name="connsiteX1" fmla="*/ 409575 w 1885950"/>
              <a:gd name="connsiteY1" fmla="*/ 1133475 h 1220787"/>
              <a:gd name="connsiteX2" fmla="*/ 885825 w 1885950"/>
              <a:gd name="connsiteY2" fmla="*/ 581025 h 1220787"/>
              <a:gd name="connsiteX3" fmla="*/ 1266825 w 1885950"/>
              <a:gd name="connsiteY3" fmla="*/ 1123950 h 1220787"/>
              <a:gd name="connsiteX4" fmla="*/ 1885950 w 1885950"/>
              <a:gd name="connsiteY4" fmla="*/ 0 h 122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220787">
                <a:moveTo>
                  <a:pt x="0" y="66675"/>
                </a:moveTo>
                <a:cubicBezTo>
                  <a:pt x="130969" y="557212"/>
                  <a:pt x="261938" y="1047750"/>
                  <a:pt x="409575" y="1133475"/>
                </a:cubicBezTo>
                <a:cubicBezTo>
                  <a:pt x="557212" y="1219200"/>
                  <a:pt x="742950" y="582612"/>
                  <a:pt x="885825" y="581025"/>
                </a:cubicBezTo>
                <a:cubicBezTo>
                  <a:pt x="1028700" y="579438"/>
                  <a:pt x="1100138" y="1220787"/>
                  <a:pt x="1266825" y="1123950"/>
                </a:cubicBezTo>
                <a:cubicBezTo>
                  <a:pt x="1433512" y="1027113"/>
                  <a:pt x="1659731" y="513556"/>
                  <a:pt x="1885950" y="0"/>
                </a:cubicBezTo>
              </a:path>
            </a:pathLst>
          </a:custGeom>
          <a:ln w="38100">
            <a:solidFill>
              <a:srgbClr val="512A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2262170" y="2425166"/>
            <a:ext cx="202749" cy="188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862121" y="3094218"/>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60565" y="3094218"/>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25168" y="1866808"/>
            <a:ext cx="700833" cy="461665"/>
          </a:xfrm>
          <a:prstGeom prst="rect">
            <a:avLst/>
          </a:prstGeom>
          <a:noFill/>
        </p:spPr>
        <p:txBody>
          <a:bodyPr wrap="none" rtlCol="0">
            <a:spAutoFit/>
          </a:bodyPr>
          <a:lstStyle/>
          <a:p>
            <a:r>
              <a:rPr lang="en-US" sz="2400" i="1" dirty="0" smtClean="0"/>
              <a:t>U(x)</a:t>
            </a:r>
            <a:endParaRPr lang="en-US" sz="2400" i="1" dirty="0"/>
          </a:p>
        </p:txBody>
      </p:sp>
      <p:sp>
        <p:nvSpPr>
          <p:cNvPr id="48" name="Oval 47"/>
          <p:cNvSpPr/>
          <p:nvPr/>
        </p:nvSpPr>
        <p:spPr>
          <a:xfrm>
            <a:off x="2812965" y="2918631"/>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574429" y="2928570"/>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97967" y="2938509"/>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69370" y="2928570"/>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846829" y="2133438"/>
            <a:ext cx="1885950" cy="1220787"/>
          </a:xfrm>
          <a:custGeom>
            <a:avLst/>
            <a:gdLst>
              <a:gd name="connsiteX0" fmla="*/ 0 w 1885950"/>
              <a:gd name="connsiteY0" fmla="*/ 66675 h 1220787"/>
              <a:gd name="connsiteX1" fmla="*/ 409575 w 1885950"/>
              <a:gd name="connsiteY1" fmla="*/ 1133475 h 1220787"/>
              <a:gd name="connsiteX2" fmla="*/ 885825 w 1885950"/>
              <a:gd name="connsiteY2" fmla="*/ 581025 h 1220787"/>
              <a:gd name="connsiteX3" fmla="*/ 1266825 w 1885950"/>
              <a:gd name="connsiteY3" fmla="*/ 1123950 h 1220787"/>
              <a:gd name="connsiteX4" fmla="*/ 1885950 w 1885950"/>
              <a:gd name="connsiteY4" fmla="*/ 0 h 122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220787">
                <a:moveTo>
                  <a:pt x="0" y="66675"/>
                </a:moveTo>
                <a:cubicBezTo>
                  <a:pt x="130969" y="557212"/>
                  <a:pt x="261938" y="1047750"/>
                  <a:pt x="409575" y="1133475"/>
                </a:cubicBezTo>
                <a:cubicBezTo>
                  <a:pt x="557212" y="1219200"/>
                  <a:pt x="742950" y="582612"/>
                  <a:pt x="885825" y="581025"/>
                </a:cubicBezTo>
                <a:cubicBezTo>
                  <a:pt x="1028700" y="579438"/>
                  <a:pt x="1100138" y="1220787"/>
                  <a:pt x="1266825" y="1123950"/>
                </a:cubicBezTo>
                <a:cubicBezTo>
                  <a:pt x="1433512" y="1027113"/>
                  <a:pt x="1659731" y="513556"/>
                  <a:pt x="1885950" y="0"/>
                </a:cubicBezTo>
              </a:path>
            </a:pathLst>
          </a:custGeom>
          <a:ln w="38100">
            <a:solidFill>
              <a:srgbClr val="512A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6608828" y="2388725"/>
            <a:ext cx="202749" cy="188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a:off x="6860617" y="2487935"/>
            <a:ext cx="146469" cy="26666"/>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208779" y="3067716"/>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07223" y="3067716"/>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171826" y="1840306"/>
            <a:ext cx="700833" cy="461665"/>
          </a:xfrm>
          <a:prstGeom prst="rect">
            <a:avLst/>
          </a:prstGeom>
          <a:noFill/>
        </p:spPr>
        <p:txBody>
          <a:bodyPr wrap="none" rtlCol="0">
            <a:spAutoFit/>
          </a:bodyPr>
          <a:lstStyle/>
          <a:p>
            <a:r>
              <a:rPr lang="en-US" sz="2400" i="1" dirty="0" smtClean="0"/>
              <a:t>U(x)</a:t>
            </a:r>
            <a:endParaRPr lang="en-US" sz="2400" i="1" dirty="0"/>
          </a:p>
        </p:txBody>
      </p:sp>
      <p:sp>
        <p:nvSpPr>
          <p:cNvPr id="62" name="Oval 61"/>
          <p:cNvSpPr/>
          <p:nvPr/>
        </p:nvSpPr>
        <p:spPr>
          <a:xfrm>
            <a:off x="7159623" y="2892129"/>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921087" y="2902068"/>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99391" y="2693347"/>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80732" y="2723164"/>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29581" y="2392040"/>
            <a:ext cx="202749" cy="188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304800" y="537090"/>
            <a:ext cx="8534400" cy="5558910"/>
          </a:xfrm>
          <a:prstGeom prst="rect">
            <a:avLst/>
          </a:prstGeom>
          <a:noFill/>
          <a:ln w="9525">
            <a:noFill/>
            <a:miter lim="800000"/>
            <a:headEnd/>
            <a:tailEnd/>
          </a:ln>
        </p:spPr>
      </p:pic>
      <p:sp>
        <p:nvSpPr>
          <p:cNvPr id="5" name="Rectangle 4"/>
          <p:cNvSpPr/>
          <p:nvPr/>
        </p:nvSpPr>
        <p:spPr>
          <a:xfrm>
            <a:off x="1066800" y="1219200"/>
            <a:ext cx="152400" cy="495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295400" y="6019800"/>
            <a:ext cx="4572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6324600"/>
            <a:ext cx="877163" cy="400110"/>
          </a:xfrm>
          <a:prstGeom prst="rect">
            <a:avLst/>
          </a:prstGeom>
          <a:noFill/>
        </p:spPr>
        <p:txBody>
          <a:bodyPr wrap="none" rtlCol="0">
            <a:spAutoFit/>
          </a:bodyPr>
          <a:lstStyle/>
          <a:p>
            <a:r>
              <a:rPr lang="en-US" sz="2000" b="1" dirty="0" err="1" smtClean="0">
                <a:solidFill>
                  <a:srgbClr val="FF0000"/>
                </a:solidFill>
              </a:rPr>
              <a:t>Nanog</a:t>
            </a:r>
            <a:endParaRPr lang="en-US" sz="2000" b="1" dirty="0">
              <a:solidFill>
                <a:srgbClr val="FF0000"/>
              </a:solidFill>
            </a:endParaRPr>
          </a:p>
        </p:txBody>
      </p:sp>
      <p:sp>
        <p:nvSpPr>
          <p:cNvPr id="9" name="TextBox 8"/>
          <p:cNvSpPr txBox="1"/>
          <p:nvPr/>
        </p:nvSpPr>
        <p:spPr>
          <a:xfrm>
            <a:off x="8458944" y="838200"/>
            <a:ext cx="494046" cy="461665"/>
          </a:xfrm>
          <a:prstGeom prst="rect">
            <a:avLst/>
          </a:prstGeom>
          <a:noFill/>
        </p:spPr>
        <p:txBody>
          <a:bodyPr wrap="none" rtlCol="0">
            <a:spAutoFit/>
          </a:bodyPr>
          <a:lstStyle/>
          <a:p>
            <a:r>
              <a:rPr lang="en-US" sz="2400" dirty="0" smtClean="0"/>
              <a:t>PE</a:t>
            </a:r>
            <a:endParaRPr lang="en-US" sz="2400" dirty="0"/>
          </a:p>
        </p:txBody>
      </p:sp>
      <p:sp>
        <p:nvSpPr>
          <p:cNvPr id="12" name="TextBox 11"/>
          <p:cNvSpPr txBox="1"/>
          <p:nvPr/>
        </p:nvSpPr>
        <p:spPr>
          <a:xfrm>
            <a:off x="8458200" y="5638800"/>
            <a:ext cx="570990" cy="461665"/>
          </a:xfrm>
          <a:prstGeom prst="rect">
            <a:avLst/>
          </a:prstGeom>
          <a:noFill/>
        </p:spPr>
        <p:txBody>
          <a:bodyPr wrap="none" rtlCol="0">
            <a:spAutoFit/>
          </a:bodyPr>
          <a:lstStyle/>
          <a:p>
            <a:r>
              <a:rPr lang="en-US" sz="2400" dirty="0" smtClean="0"/>
              <a:t>EPI</a:t>
            </a:r>
            <a:endParaRPr lang="en-US" sz="2400" dirty="0"/>
          </a:p>
        </p:txBody>
      </p:sp>
      <p:cxnSp>
        <p:nvCxnSpPr>
          <p:cNvPr id="14" name="Straight Arrow Connector 13"/>
          <p:cNvCxnSpPr>
            <a:endCxn id="9" idx="2"/>
          </p:cNvCxnSpPr>
          <p:nvPr/>
        </p:nvCxnSpPr>
        <p:spPr>
          <a:xfrm flipH="1" flipV="1">
            <a:off x="8705967" y="1299865"/>
            <a:ext cx="18423" cy="4527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0"/>
          </p:cNvCxnSpPr>
          <p:nvPr/>
        </p:nvCxnSpPr>
        <p:spPr>
          <a:xfrm>
            <a:off x="8742814" y="5181600"/>
            <a:ext cx="881"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39000" y="609600"/>
            <a:ext cx="17526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0" y="91575"/>
            <a:ext cx="63430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Experimental validation using </a:t>
            </a:r>
            <a:r>
              <a:rPr kumimoji="0" lang="en-US" sz="24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Nanog</a:t>
            </a:r>
            <a:r>
              <a:rPr kumimoji="0" lang="en-US" sz="24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mutant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7741"/>
            <a:ext cx="8229600" cy="1143000"/>
          </a:xfrm>
        </p:spPr>
        <p:txBody>
          <a:bodyPr>
            <a:normAutofit fontScale="90000"/>
          </a:bodyPr>
          <a:lstStyle/>
          <a:p>
            <a:r>
              <a:rPr lang="en-US" dirty="0" smtClean="0"/>
              <a:t>How do we infer dynamics without temporal information?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ttp://www.nature.com/nmeth/journal/v11/n1/covers/largecover.gif"/>
          <p:cNvPicPr>
            <a:picLocks noChangeAspect="1" noChangeArrowheads="1"/>
          </p:cNvPicPr>
          <p:nvPr/>
        </p:nvPicPr>
        <p:blipFill>
          <a:blip r:embed="rId2" cstate="print"/>
          <a:srcRect/>
          <a:stretch>
            <a:fillRect/>
          </a:stretch>
        </p:blipFill>
        <p:spPr bwMode="auto">
          <a:xfrm>
            <a:off x="4134678" y="244473"/>
            <a:ext cx="4934288" cy="6384927"/>
          </a:xfrm>
          <a:prstGeom prst="rect">
            <a:avLst/>
          </a:prstGeom>
          <a:noFill/>
        </p:spPr>
      </p:pic>
      <p:pic>
        <p:nvPicPr>
          <p:cNvPr id="102406" name="Picture 6" descr="http://blog.bioongs.com/wp-content/uploads/2014/03/method-of-the-year-2013-final1.png"/>
          <p:cNvPicPr>
            <a:picLocks noChangeAspect="1" noChangeArrowheads="1"/>
          </p:cNvPicPr>
          <p:nvPr/>
        </p:nvPicPr>
        <p:blipFill>
          <a:blip r:embed="rId3" cstate="print"/>
          <a:srcRect/>
          <a:stretch>
            <a:fillRect/>
          </a:stretch>
        </p:blipFill>
        <p:spPr bwMode="auto">
          <a:xfrm>
            <a:off x="208721" y="307753"/>
            <a:ext cx="3434905" cy="1391839"/>
          </a:xfrm>
          <a:prstGeom prst="rect">
            <a:avLst/>
          </a:prstGeom>
          <a:noFill/>
        </p:spPr>
      </p:pic>
      <p:sp>
        <p:nvSpPr>
          <p:cNvPr id="5" name="Rectangle 4"/>
          <p:cNvSpPr/>
          <p:nvPr/>
        </p:nvSpPr>
        <p:spPr>
          <a:xfrm>
            <a:off x="69275" y="2884209"/>
            <a:ext cx="3837709" cy="2308324"/>
          </a:xfrm>
          <a:prstGeom prst="rect">
            <a:avLst/>
          </a:prstGeom>
        </p:spPr>
        <p:txBody>
          <a:bodyPr wrap="square">
            <a:spAutoFit/>
          </a:bodyPr>
          <a:lstStyle/>
          <a:p>
            <a:pPr algn="just"/>
            <a:r>
              <a:rPr lang="en-US" sz="2400" b="1" dirty="0" smtClean="0"/>
              <a:t>Methods to sequence the DNA and RNA of single cells are poised to transform many areas of biology and medicine.</a:t>
            </a:r>
          </a:p>
          <a:p>
            <a:pPr algn="just"/>
            <a:r>
              <a:rPr lang="en-US" sz="2400" b="1" dirty="0" smtClean="0"/>
              <a:t>	    --- Nature Methods</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47"/>
            <a:ext cx="9144000" cy="1143000"/>
          </a:xfrm>
          <a:prstGeom prst="rect">
            <a:avLst/>
          </a:prstGeom>
        </p:spPr>
        <p:txBody>
          <a:bodyPr>
            <a:noAutofit/>
          </a:bodyPr>
          <a:lstStyle/>
          <a:p>
            <a:pPr lvl="0" algn="ctr">
              <a:spcBef>
                <a:spcPct val="0"/>
              </a:spcBef>
            </a:pPr>
            <a:r>
              <a:rPr lang="en-US" sz="3600" dirty="0" smtClean="0"/>
              <a:t>Characterization of early </a:t>
            </a:r>
            <a:r>
              <a:rPr lang="en-US" sz="3600" dirty="0" err="1" smtClean="0"/>
              <a:t>bipotential</a:t>
            </a:r>
            <a:r>
              <a:rPr lang="en-US" sz="3600" dirty="0" smtClean="0"/>
              <a:t> progeny of</a:t>
            </a:r>
            <a:br>
              <a:rPr lang="en-US" sz="3600" dirty="0" smtClean="0"/>
            </a:br>
            <a:r>
              <a:rPr lang="en-US" sz="3600" dirty="0" smtClean="0"/>
              <a:t>Lgr5</a:t>
            </a:r>
            <a:r>
              <a:rPr lang="en-US" sz="3600" baseline="30000" dirty="0" smtClean="0"/>
              <a:t>+</a:t>
            </a:r>
            <a:r>
              <a:rPr lang="en-US" sz="3600" dirty="0" smtClean="0"/>
              <a:t> intestinal stem cells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47457" name="Picture 1"/>
          <p:cNvPicPr>
            <a:picLocks noChangeAspect="1" noChangeArrowheads="1"/>
          </p:cNvPicPr>
          <p:nvPr/>
        </p:nvPicPr>
        <p:blipFill>
          <a:blip r:embed="rId2" cstate="print"/>
          <a:srcRect/>
          <a:stretch>
            <a:fillRect/>
          </a:stretch>
        </p:blipFill>
        <p:spPr bwMode="auto">
          <a:xfrm>
            <a:off x="296725" y="1145071"/>
            <a:ext cx="2905125" cy="5124450"/>
          </a:xfrm>
          <a:prstGeom prst="rect">
            <a:avLst/>
          </a:prstGeom>
          <a:noFill/>
          <a:ln w="9525">
            <a:noFill/>
            <a:miter lim="800000"/>
            <a:headEnd/>
            <a:tailEnd/>
          </a:ln>
          <a:effectLst/>
        </p:spPr>
      </p:pic>
      <p:grpSp>
        <p:nvGrpSpPr>
          <p:cNvPr id="30" name="Group 29"/>
          <p:cNvGrpSpPr/>
          <p:nvPr/>
        </p:nvGrpSpPr>
        <p:grpSpPr>
          <a:xfrm>
            <a:off x="3753524" y="1133308"/>
            <a:ext cx="5350693" cy="5659443"/>
            <a:chOff x="3753524" y="1133308"/>
            <a:chExt cx="5350693" cy="5659443"/>
          </a:xfrm>
        </p:grpSpPr>
        <p:pic>
          <p:nvPicPr>
            <p:cNvPr id="4" name="Picture 3"/>
            <p:cNvPicPr>
              <a:picLocks noChangeAspect="1"/>
            </p:cNvPicPr>
            <p:nvPr/>
          </p:nvPicPr>
          <p:blipFill>
            <a:blip r:embed="rId3" cstate="print"/>
            <a:stretch>
              <a:fillRect/>
            </a:stretch>
          </p:blipFill>
          <p:spPr>
            <a:xfrm>
              <a:off x="3753524" y="1133308"/>
              <a:ext cx="4673564" cy="5297309"/>
            </a:xfrm>
            <a:prstGeom prst="rect">
              <a:avLst/>
            </a:prstGeom>
          </p:spPr>
        </p:pic>
        <p:sp>
          <p:nvSpPr>
            <p:cNvPr id="27" name="TextBox 26"/>
            <p:cNvSpPr txBox="1"/>
            <p:nvPr/>
          </p:nvSpPr>
          <p:spPr>
            <a:xfrm>
              <a:off x="5846869" y="6423419"/>
              <a:ext cx="3257348" cy="369332"/>
            </a:xfrm>
            <a:prstGeom prst="rect">
              <a:avLst/>
            </a:prstGeom>
            <a:noFill/>
          </p:spPr>
          <p:txBody>
            <a:bodyPr wrap="square" rtlCol="0">
              <a:spAutoFit/>
            </a:bodyPr>
            <a:lstStyle/>
            <a:p>
              <a:r>
                <a:rPr lang="en-US" dirty="0" smtClean="0"/>
                <a:t>Tae-</a:t>
              </a:r>
              <a:r>
                <a:rPr lang="en-US" dirty="0" err="1" smtClean="0"/>
                <a:t>Hee</a:t>
              </a:r>
              <a:r>
                <a:rPr lang="en-US" dirty="0" smtClean="0"/>
                <a:t> Kim, </a:t>
              </a:r>
              <a:r>
                <a:rPr lang="en-US" dirty="0" err="1" smtClean="0"/>
                <a:t>Assieh</a:t>
              </a:r>
              <a:r>
                <a:rPr lang="en-US" dirty="0" smtClean="0"/>
                <a:t> </a:t>
              </a:r>
              <a:r>
                <a:rPr lang="en-US" dirty="0" err="1" smtClean="0"/>
                <a:t>Saadatpour</a:t>
              </a:r>
              <a:endParaRPr lang="en-US" dirty="0"/>
            </a:p>
          </p:txBody>
        </p:sp>
      </p:grpSp>
      <p:sp>
        <p:nvSpPr>
          <p:cNvPr id="29" name="TextBox 28"/>
          <p:cNvSpPr txBox="1"/>
          <p:nvPr/>
        </p:nvSpPr>
        <p:spPr>
          <a:xfrm>
            <a:off x="254451" y="6357158"/>
            <a:ext cx="3257348" cy="369332"/>
          </a:xfrm>
          <a:prstGeom prst="rect">
            <a:avLst/>
          </a:prstGeom>
          <a:noFill/>
        </p:spPr>
        <p:txBody>
          <a:bodyPr wrap="square" rtlCol="0">
            <a:spAutoFit/>
          </a:bodyPr>
          <a:lstStyle/>
          <a:p>
            <a:r>
              <a:rPr lang="en-US" i="1" dirty="0" err="1" smtClean="0"/>
              <a:t>Crosnier</a:t>
            </a:r>
            <a:r>
              <a:rPr lang="en-US" i="1" dirty="0" smtClean="0"/>
              <a:t> 2006. Nature Review </a:t>
            </a:r>
            <a:endParaRPr lang="en-US"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Principal Curve Analysis Reconstruct Temporal Information</a:t>
            </a:r>
            <a:endParaRPr lang="en-US" dirty="0"/>
          </a:p>
        </p:txBody>
      </p:sp>
      <p:pic>
        <p:nvPicPr>
          <p:cNvPr id="4" name="Picture 3" descr="tSNE_without_curve.png"/>
          <p:cNvPicPr>
            <a:picLocks noChangeAspect="1"/>
          </p:cNvPicPr>
          <p:nvPr/>
        </p:nvPicPr>
        <p:blipFill>
          <a:blip r:embed="rId2" cstate="print"/>
          <a:stretch>
            <a:fillRect/>
          </a:stretch>
        </p:blipFill>
        <p:spPr>
          <a:xfrm>
            <a:off x="2611516" y="1600179"/>
            <a:ext cx="6612834" cy="4959626"/>
          </a:xfrm>
          <a:prstGeom prst="rect">
            <a:avLst/>
          </a:prstGeom>
        </p:spPr>
      </p:pic>
      <p:sp>
        <p:nvSpPr>
          <p:cNvPr id="5" name="Title 1"/>
          <p:cNvSpPr txBox="1">
            <a:spLocks/>
          </p:cNvSpPr>
          <p:nvPr/>
        </p:nvSpPr>
        <p:spPr>
          <a:xfrm>
            <a:off x="321366" y="1258961"/>
            <a:ext cx="2531164" cy="298505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t</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-SNE plot indicates two</a:t>
            </a:r>
            <a:r>
              <a:rPr kumimoji="0" lang="en-US" sz="2400" b="0" i="0" u="none" strike="noStrike" kern="1200" cap="none" spc="0" normalizeH="0" noProof="0" dirty="0" smtClean="0">
                <a:ln>
                  <a:noFill/>
                </a:ln>
                <a:solidFill>
                  <a:schemeClr val="tx1"/>
                </a:solidFill>
                <a:effectLst/>
                <a:uLnTx/>
                <a:uFillTx/>
                <a:latin typeface="+mj-lt"/>
                <a:ea typeface="+mj-ea"/>
                <a:cs typeface="+mj-cs"/>
              </a:rPr>
              <a:t> distinct clusters, linked a small number of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transitional cells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NE_transition.png"/>
          <p:cNvPicPr>
            <a:picLocks noChangeAspect="1"/>
          </p:cNvPicPr>
          <p:nvPr/>
        </p:nvPicPr>
        <p:blipFill rotWithShape="1">
          <a:blip r:embed="rId2" cstate="print"/>
          <a:srcRect l="7186" t="5478" r="7484" b="5315"/>
          <a:stretch/>
        </p:blipFill>
        <p:spPr bwMode="auto">
          <a:xfrm>
            <a:off x="3084602" y="1874283"/>
            <a:ext cx="5635092" cy="4417185"/>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Principal Curve Analysis Reconstruct Temporal Information</a:t>
            </a:r>
            <a:endParaRPr lang="en-US" dirty="0"/>
          </a:p>
        </p:txBody>
      </p:sp>
      <p:sp>
        <p:nvSpPr>
          <p:cNvPr id="4" name="Title 1"/>
          <p:cNvSpPr txBox="1">
            <a:spLocks/>
          </p:cNvSpPr>
          <p:nvPr/>
        </p:nvSpPr>
        <p:spPr>
          <a:xfrm>
            <a:off x="321366" y="1258961"/>
            <a:ext cx="2531164" cy="298505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t</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-SNE plot indicates two</a:t>
            </a:r>
            <a:r>
              <a:rPr kumimoji="0" lang="en-US" sz="2400" b="0" i="0" u="none" strike="noStrike" kern="1200" cap="none" spc="0" normalizeH="0" noProof="0" dirty="0" smtClean="0">
                <a:ln>
                  <a:noFill/>
                </a:ln>
                <a:solidFill>
                  <a:schemeClr val="tx1"/>
                </a:solidFill>
                <a:effectLst/>
                <a:uLnTx/>
                <a:uFillTx/>
                <a:latin typeface="+mj-lt"/>
                <a:ea typeface="+mj-ea"/>
                <a:cs typeface="+mj-cs"/>
              </a:rPr>
              <a:t> distinct clusters, linked a small number of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transitional cells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354496" y="4200943"/>
            <a:ext cx="2531164" cy="208059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Principal</a:t>
            </a:r>
            <a:r>
              <a:rPr kumimoji="0" lang="en-US" sz="2400" b="0" i="0" u="none" strike="noStrike" kern="1200" cap="none" spc="0" normalizeH="0" noProof="0" dirty="0" smtClean="0">
                <a:ln>
                  <a:noFill/>
                </a:ln>
                <a:solidFill>
                  <a:schemeClr val="tx1"/>
                </a:solidFill>
                <a:effectLst/>
                <a:uLnTx/>
                <a:uFillTx/>
                <a:latin typeface="+mj-lt"/>
                <a:ea typeface="+mj-ea"/>
                <a:cs typeface="+mj-cs"/>
              </a:rPr>
              <a:t> curve analysis captures the overall trend of cell-state transition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75"/>
            <a:ext cx="8229600" cy="1143000"/>
          </a:xfrm>
        </p:spPr>
        <p:txBody>
          <a:bodyPr>
            <a:normAutofit/>
          </a:bodyPr>
          <a:lstStyle/>
          <a:p>
            <a:r>
              <a:rPr lang="en-US" sz="3600" dirty="0" smtClean="0"/>
              <a:t>Inferred dynamic gene expression profile</a:t>
            </a:r>
            <a:endParaRPr lang="en-US" sz="3600" dirty="0"/>
          </a:p>
        </p:txBody>
      </p:sp>
      <p:pic>
        <p:nvPicPr>
          <p:cNvPr id="3" name="Picture 3"/>
          <p:cNvPicPr>
            <a:picLocks noChangeAspect="1" noChangeArrowheads="1"/>
          </p:cNvPicPr>
          <p:nvPr/>
        </p:nvPicPr>
        <p:blipFill rotWithShape="1">
          <a:blip r:embed="rId2" cstate="print"/>
          <a:srcRect l="10098" t="25895" r="14936" b="12069"/>
          <a:stretch/>
        </p:blipFill>
        <p:spPr bwMode="auto">
          <a:xfrm>
            <a:off x="152401" y="3546186"/>
            <a:ext cx="5964188" cy="3035301"/>
          </a:xfrm>
          <a:prstGeom prst="rect">
            <a:avLst/>
          </a:prstGeom>
          <a:noFill/>
          <a:ln w="9525">
            <a:noFill/>
            <a:miter lim="800000"/>
            <a:headEnd/>
            <a:tailEnd/>
          </a:ln>
          <a:effectLst/>
        </p:spPr>
      </p:pic>
      <p:pic>
        <p:nvPicPr>
          <p:cNvPr id="4" name="Picture 4" descr="hist.png"/>
          <p:cNvPicPr>
            <a:picLocks noChangeAspect="1"/>
          </p:cNvPicPr>
          <p:nvPr/>
        </p:nvPicPr>
        <p:blipFill rotWithShape="1">
          <a:blip r:embed="rId3" cstate="print"/>
          <a:srcRect l="4690" t="4814" r="7827" b="2263"/>
          <a:stretch/>
        </p:blipFill>
        <p:spPr bwMode="auto">
          <a:xfrm rot="5400000">
            <a:off x="5606858" y="3676538"/>
            <a:ext cx="3720881" cy="2964894"/>
          </a:xfrm>
          <a:prstGeom prst="rect">
            <a:avLst/>
          </a:prstGeom>
          <a:noFill/>
          <a:ln w="9525">
            <a:noFill/>
            <a:miter lim="800000"/>
            <a:headEnd/>
            <a:tailEnd/>
          </a:ln>
        </p:spPr>
      </p:pic>
      <p:pic>
        <p:nvPicPr>
          <p:cNvPr id="5" name="Picture 4" descr="tSNE_transition.png"/>
          <p:cNvPicPr>
            <a:picLocks noChangeAspect="1"/>
          </p:cNvPicPr>
          <p:nvPr/>
        </p:nvPicPr>
        <p:blipFill rotWithShape="1">
          <a:blip r:embed="rId4" cstate="print"/>
          <a:srcRect l="7186" t="5478" r="7484" b="5315"/>
          <a:stretch/>
        </p:blipFill>
        <p:spPr bwMode="auto">
          <a:xfrm>
            <a:off x="5933661" y="1352040"/>
            <a:ext cx="2484782" cy="1947749"/>
          </a:xfrm>
          <a:prstGeom prst="rect">
            <a:avLst/>
          </a:prstGeom>
          <a:noFill/>
          <a:ln w="9525">
            <a:noFill/>
            <a:miter lim="800000"/>
            <a:headEnd/>
            <a:tailEnd/>
          </a:ln>
        </p:spPr>
      </p:pic>
      <p:sp>
        <p:nvSpPr>
          <p:cNvPr id="6" name="Title 1"/>
          <p:cNvSpPr txBox="1">
            <a:spLocks/>
          </p:cNvSpPr>
          <p:nvPr/>
        </p:nvSpPr>
        <p:spPr>
          <a:xfrm>
            <a:off x="321366" y="1726095"/>
            <a:ext cx="530418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Use the principal curve coordinate as a proxy for temporal evolution.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2136912" y="3369365"/>
            <a:ext cx="2067340" cy="3359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normAutofit/>
          </a:bodyPr>
          <a:lstStyle/>
          <a:p>
            <a:pPr lvl="1">
              <a:buNone/>
            </a:pPr>
            <a:endParaRPr lang="en-US" sz="1000" dirty="0" smtClean="0"/>
          </a:p>
          <a:p>
            <a:r>
              <a:rPr lang="en-US" dirty="0" smtClean="0"/>
              <a:t>Single-cell genomics is a powerful technology for understanding cellular heterogeneity and hierarchy.</a:t>
            </a:r>
          </a:p>
          <a:p>
            <a:endParaRPr lang="en-US" sz="800" dirty="0" smtClean="0"/>
          </a:p>
          <a:p>
            <a:r>
              <a:rPr lang="en-US" dirty="0" smtClean="0"/>
              <a:t>Single-cell gene expression data analysis present many new methodological challenges.</a:t>
            </a:r>
          </a:p>
          <a:p>
            <a:endParaRPr lang="en-US" sz="900" dirty="0" smtClean="0"/>
          </a:p>
          <a:p>
            <a:r>
              <a:rPr lang="en-US" dirty="0" smtClean="0"/>
              <a:t>It is a great time to develop algorithms and software for single cell data analysis.</a:t>
            </a:r>
          </a:p>
          <a:p>
            <a:endParaRPr lang="en-US" sz="1100"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kern="0" dirty="0" smtClean="0">
                <a:latin typeface="Calibri" pitchFamily="34" charset="0"/>
                <a:cs typeface="Calibri" pitchFamily="34" charset="0"/>
              </a:rPr>
              <a:t>Acknowledgement</a:t>
            </a:r>
            <a:endParaRPr lang="en-US" sz="4000" b="1" kern="0" dirty="0">
              <a:latin typeface="Calibri" pitchFamily="34" charset="0"/>
              <a:cs typeface="Calibri" pitchFamily="34" charset="0"/>
            </a:endParaRPr>
          </a:p>
        </p:txBody>
      </p:sp>
      <p:sp>
        <p:nvSpPr>
          <p:cNvPr id="5" name="Content Placeholder 4"/>
          <p:cNvSpPr>
            <a:spLocks noGrp="1"/>
          </p:cNvSpPr>
          <p:nvPr>
            <p:ph sz="half" idx="1"/>
          </p:nvPr>
        </p:nvSpPr>
        <p:spPr>
          <a:xfrm>
            <a:off x="552450" y="1676400"/>
            <a:ext cx="4038600" cy="4525963"/>
          </a:xfrm>
        </p:spPr>
        <p:txBody>
          <a:bodyPr>
            <a:normAutofit lnSpcReduction="10000"/>
          </a:bodyPr>
          <a:lstStyle/>
          <a:p>
            <a:pPr lvl="0">
              <a:buNone/>
              <a:defRPr/>
            </a:pPr>
            <a:r>
              <a:rPr lang="en-US" sz="3200" b="1" kern="0" dirty="0" smtClean="0">
                <a:solidFill>
                  <a:schemeClr val="tx2"/>
                </a:solidFill>
                <a:latin typeface="Calibri" pitchFamily="34" charset="0"/>
                <a:ea typeface="+mj-ea"/>
                <a:cs typeface="Calibri" pitchFamily="34" charset="0"/>
              </a:rPr>
              <a:t>Eugenio Marco</a:t>
            </a:r>
          </a:p>
          <a:p>
            <a:pPr lvl="0">
              <a:buNone/>
              <a:defRPr/>
            </a:pPr>
            <a:r>
              <a:rPr lang="en-US" sz="3200" b="1" kern="0" dirty="0" err="1" smtClean="0">
                <a:solidFill>
                  <a:schemeClr val="tx2"/>
                </a:solidFill>
                <a:latin typeface="Calibri" pitchFamily="34" charset="0"/>
                <a:ea typeface="+mj-ea"/>
                <a:cs typeface="Calibri" pitchFamily="34" charset="0"/>
              </a:rPr>
              <a:t>Assieh</a:t>
            </a:r>
            <a:r>
              <a:rPr lang="en-US" sz="3200" b="1" kern="0" dirty="0" smtClean="0">
                <a:solidFill>
                  <a:schemeClr val="tx2"/>
                </a:solidFill>
                <a:latin typeface="Calibri" pitchFamily="34" charset="0"/>
                <a:ea typeface="+mj-ea"/>
                <a:cs typeface="Calibri" pitchFamily="34" charset="0"/>
              </a:rPr>
              <a:t> </a:t>
            </a:r>
            <a:r>
              <a:rPr lang="en-US" sz="3200" b="1" kern="0" dirty="0" err="1" smtClean="0">
                <a:solidFill>
                  <a:schemeClr val="tx2"/>
                </a:solidFill>
                <a:latin typeface="Calibri" pitchFamily="34" charset="0"/>
                <a:ea typeface="+mj-ea"/>
                <a:cs typeface="Calibri" pitchFamily="34" charset="0"/>
              </a:rPr>
              <a:t>Saadatpour</a:t>
            </a:r>
            <a:endParaRPr lang="en-US" sz="3200" b="1" kern="0" dirty="0" smtClean="0">
              <a:solidFill>
                <a:schemeClr val="tx2"/>
              </a:solidFill>
              <a:latin typeface="Calibri" pitchFamily="34" charset="0"/>
              <a:ea typeface="+mj-ea"/>
              <a:cs typeface="Calibri" pitchFamily="34" charset="0"/>
            </a:endParaRPr>
          </a:p>
          <a:p>
            <a:pPr lvl="0">
              <a:buNone/>
              <a:defRPr/>
            </a:pPr>
            <a:endParaRPr lang="en-US" sz="3200" kern="0" dirty="0" smtClean="0">
              <a:latin typeface="Calibri" pitchFamily="34" charset="0"/>
              <a:ea typeface="+mj-ea"/>
              <a:cs typeface="Calibri" pitchFamily="34" charset="0"/>
            </a:endParaRPr>
          </a:p>
          <a:p>
            <a:pPr lvl="0">
              <a:buNone/>
              <a:defRPr/>
            </a:pPr>
            <a:r>
              <a:rPr lang="en-US" sz="3200" kern="0" dirty="0" smtClean="0">
                <a:latin typeface="Calibri" pitchFamily="34" charset="0"/>
                <a:ea typeface="+mj-ea"/>
                <a:cs typeface="Calibri" pitchFamily="34" charset="0"/>
              </a:rPr>
              <a:t>Bobby Karp</a:t>
            </a:r>
          </a:p>
          <a:p>
            <a:pPr lvl="0">
              <a:buNone/>
              <a:defRPr/>
            </a:pPr>
            <a:endParaRPr lang="en-US" sz="3200" kern="0" dirty="0" smtClean="0">
              <a:latin typeface="Calibri" pitchFamily="34" charset="0"/>
              <a:ea typeface="+mj-ea"/>
              <a:cs typeface="Calibri" pitchFamily="34" charset="0"/>
            </a:endParaRPr>
          </a:p>
          <a:p>
            <a:pPr lvl="0">
              <a:buNone/>
              <a:defRPr/>
            </a:pPr>
            <a:r>
              <a:rPr lang="en-US" sz="3200" kern="0" dirty="0" smtClean="0">
                <a:latin typeface="Calibri" pitchFamily="34" charset="0"/>
                <a:ea typeface="+mj-ea"/>
                <a:cs typeface="Calibri" pitchFamily="34" charset="0"/>
              </a:rPr>
              <a:t>Lorenzo </a:t>
            </a:r>
            <a:r>
              <a:rPr lang="en-US" sz="3200" kern="0" dirty="0" err="1" smtClean="0">
                <a:latin typeface="Calibri" pitchFamily="34" charset="0"/>
                <a:ea typeface="+mj-ea"/>
                <a:cs typeface="Calibri" pitchFamily="34" charset="0"/>
              </a:rPr>
              <a:t>Trippa</a:t>
            </a:r>
            <a:endParaRPr lang="en-US" sz="3200" kern="0" dirty="0" smtClean="0">
              <a:latin typeface="Calibri" pitchFamily="34" charset="0"/>
              <a:ea typeface="+mj-ea"/>
              <a:cs typeface="Calibri" pitchFamily="34" charset="0"/>
            </a:endParaRPr>
          </a:p>
          <a:p>
            <a:pPr lvl="0">
              <a:buNone/>
              <a:defRPr/>
            </a:pPr>
            <a:endParaRPr lang="en-US" sz="3200" kern="0" dirty="0" smtClean="0">
              <a:latin typeface="Calibri" pitchFamily="34" charset="0"/>
              <a:ea typeface="+mj-ea"/>
              <a:cs typeface="Calibri" pitchFamily="34" charset="0"/>
            </a:endParaRPr>
          </a:p>
          <a:p>
            <a:pPr>
              <a:buNone/>
              <a:defRPr/>
            </a:pPr>
            <a:r>
              <a:rPr lang="en-US" sz="3200" kern="0" dirty="0" smtClean="0">
                <a:latin typeface="Calibri" pitchFamily="34" charset="0"/>
                <a:cs typeface="Calibri" pitchFamily="34" charset="0"/>
              </a:rPr>
              <a:t>Paul Robson</a:t>
            </a:r>
          </a:p>
          <a:p>
            <a:pPr lvl="0">
              <a:buNone/>
              <a:defRPr/>
            </a:pPr>
            <a:endParaRPr lang="en-US" sz="3200" kern="0" dirty="0" smtClean="0">
              <a:latin typeface="Calibri" pitchFamily="34" charset="0"/>
              <a:ea typeface="+mj-ea"/>
              <a:cs typeface="Calibri" pitchFamily="34" charset="0"/>
            </a:endParaRPr>
          </a:p>
        </p:txBody>
      </p:sp>
      <p:sp>
        <p:nvSpPr>
          <p:cNvPr id="6" name="Content Placeholder 5"/>
          <p:cNvSpPr>
            <a:spLocks noGrp="1"/>
          </p:cNvSpPr>
          <p:nvPr>
            <p:ph sz="half" idx="2"/>
          </p:nvPr>
        </p:nvSpPr>
        <p:spPr/>
        <p:txBody>
          <a:bodyPr>
            <a:noAutofit/>
          </a:bodyPr>
          <a:lstStyle/>
          <a:p>
            <a:pPr>
              <a:buNone/>
              <a:defRPr/>
            </a:pPr>
            <a:r>
              <a:rPr lang="en-US" sz="3200" b="1" kern="0" dirty="0" smtClean="0">
                <a:solidFill>
                  <a:schemeClr val="tx2"/>
                </a:solidFill>
                <a:latin typeface="Calibri" pitchFamily="34" charset="0"/>
                <a:ea typeface="+mj-ea"/>
                <a:cs typeface="Calibri" pitchFamily="34" charset="0"/>
              </a:rPr>
              <a:t>Stuart </a:t>
            </a:r>
            <a:r>
              <a:rPr lang="en-US" sz="3200" b="1" kern="0" dirty="0" err="1" smtClean="0">
                <a:solidFill>
                  <a:schemeClr val="tx2"/>
                </a:solidFill>
                <a:latin typeface="Calibri" pitchFamily="34" charset="0"/>
                <a:ea typeface="+mj-ea"/>
                <a:cs typeface="Calibri" pitchFamily="34" charset="0"/>
              </a:rPr>
              <a:t>Orkin</a:t>
            </a:r>
            <a:endParaRPr lang="en-US" sz="3200" b="1" kern="0" dirty="0" smtClean="0">
              <a:solidFill>
                <a:schemeClr val="tx2"/>
              </a:solidFill>
              <a:latin typeface="Calibri" pitchFamily="34" charset="0"/>
              <a:ea typeface="+mj-ea"/>
              <a:cs typeface="Calibri" pitchFamily="34" charset="0"/>
            </a:endParaRPr>
          </a:p>
          <a:p>
            <a:pPr>
              <a:buNone/>
              <a:defRPr/>
            </a:pPr>
            <a:r>
              <a:rPr lang="en-US" sz="3200" b="1" kern="0" dirty="0" smtClean="0">
                <a:solidFill>
                  <a:schemeClr val="tx2"/>
                </a:solidFill>
                <a:latin typeface="Calibri" pitchFamily="34" charset="0"/>
                <a:ea typeface="+mj-ea"/>
                <a:cs typeface="Calibri" pitchFamily="34" charset="0"/>
              </a:rPr>
              <a:t>	</a:t>
            </a:r>
            <a:r>
              <a:rPr lang="en-US" sz="3200" b="1" kern="0" dirty="0" err="1" smtClean="0">
                <a:solidFill>
                  <a:schemeClr val="tx2"/>
                </a:solidFill>
                <a:latin typeface="Calibri" pitchFamily="34" charset="0"/>
                <a:ea typeface="+mj-ea"/>
                <a:cs typeface="Calibri" pitchFamily="34" charset="0"/>
              </a:rPr>
              <a:t>Guoji</a:t>
            </a:r>
            <a:r>
              <a:rPr lang="en-US" sz="3200" b="1" kern="0" dirty="0" smtClean="0">
                <a:solidFill>
                  <a:schemeClr val="tx2"/>
                </a:solidFill>
                <a:latin typeface="Calibri" pitchFamily="34" charset="0"/>
                <a:ea typeface="+mj-ea"/>
                <a:cs typeface="Calibri" pitchFamily="34" charset="0"/>
              </a:rPr>
              <a:t> </a:t>
            </a:r>
            <a:r>
              <a:rPr lang="en-US" sz="3200" b="1" kern="0" dirty="0" err="1" smtClean="0">
                <a:solidFill>
                  <a:schemeClr val="tx2"/>
                </a:solidFill>
                <a:latin typeface="Calibri" pitchFamily="34" charset="0"/>
                <a:ea typeface="+mj-ea"/>
                <a:cs typeface="Calibri" pitchFamily="34" charset="0"/>
              </a:rPr>
              <a:t>Guo</a:t>
            </a:r>
            <a:endParaRPr lang="en-US" sz="3200" b="1" kern="0" dirty="0" smtClean="0">
              <a:solidFill>
                <a:schemeClr val="tx2"/>
              </a:solidFill>
              <a:latin typeface="Calibri" pitchFamily="34" charset="0"/>
              <a:ea typeface="+mj-ea"/>
              <a:cs typeface="Calibri" pitchFamily="34" charset="0"/>
            </a:endParaRPr>
          </a:p>
          <a:p>
            <a:pPr>
              <a:buNone/>
              <a:defRPr/>
            </a:pPr>
            <a:endParaRPr lang="en-US" sz="3200" b="1" kern="0" dirty="0" smtClean="0">
              <a:solidFill>
                <a:schemeClr val="tx2"/>
              </a:solidFill>
              <a:latin typeface="Calibri" pitchFamily="34" charset="0"/>
              <a:ea typeface="+mj-ea"/>
              <a:cs typeface="Calibri" pitchFamily="34" charset="0"/>
            </a:endParaRPr>
          </a:p>
          <a:p>
            <a:pPr>
              <a:buNone/>
              <a:defRPr/>
            </a:pPr>
            <a:r>
              <a:rPr lang="en-US" sz="3200" b="1" kern="0" dirty="0" err="1" smtClean="0">
                <a:solidFill>
                  <a:schemeClr val="tx2"/>
                </a:solidFill>
                <a:latin typeface="Calibri" pitchFamily="34" charset="0"/>
                <a:ea typeface="+mj-ea"/>
                <a:cs typeface="Calibri" pitchFamily="34" charset="0"/>
              </a:rPr>
              <a:t>Ramesh</a:t>
            </a:r>
            <a:r>
              <a:rPr lang="en-US" sz="3200" b="1" kern="0" dirty="0" smtClean="0">
                <a:solidFill>
                  <a:schemeClr val="tx2"/>
                </a:solidFill>
                <a:latin typeface="Calibri" pitchFamily="34" charset="0"/>
                <a:ea typeface="+mj-ea"/>
                <a:cs typeface="Calibri" pitchFamily="34" charset="0"/>
              </a:rPr>
              <a:t> </a:t>
            </a:r>
            <a:r>
              <a:rPr lang="en-US" sz="3200" b="1" kern="0" dirty="0" err="1" smtClean="0">
                <a:solidFill>
                  <a:schemeClr val="tx2"/>
                </a:solidFill>
                <a:latin typeface="Calibri" pitchFamily="34" charset="0"/>
                <a:ea typeface="+mj-ea"/>
                <a:cs typeface="Calibri" pitchFamily="34" charset="0"/>
              </a:rPr>
              <a:t>Shivdasani</a:t>
            </a:r>
            <a:endParaRPr lang="en-US" sz="3200" b="1" kern="0" dirty="0" smtClean="0">
              <a:solidFill>
                <a:schemeClr val="tx2"/>
              </a:solidFill>
              <a:latin typeface="Calibri" pitchFamily="34" charset="0"/>
              <a:ea typeface="+mj-ea"/>
              <a:cs typeface="Calibri" pitchFamily="34" charset="0"/>
            </a:endParaRPr>
          </a:p>
          <a:p>
            <a:pPr>
              <a:buNone/>
              <a:defRPr/>
            </a:pPr>
            <a:r>
              <a:rPr lang="en-US" sz="3200" b="1" kern="0" dirty="0" smtClean="0">
                <a:solidFill>
                  <a:schemeClr val="tx2"/>
                </a:solidFill>
                <a:latin typeface="Calibri" pitchFamily="34" charset="0"/>
                <a:ea typeface="+mj-ea"/>
                <a:cs typeface="Calibri" pitchFamily="34" charset="0"/>
              </a:rPr>
              <a:t>	Tae-</a:t>
            </a:r>
            <a:r>
              <a:rPr lang="en-US" sz="3200" b="1" kern="0" dirty="0" err="1" smtClean="0">
                <a:solidFill>
                  <a:schemeClr val="tx2"/>
                </a:solidFill>
                <a:latin typeface="Calibri" pitchFamily="34" charset="0"/>
                <a:ea typeface="+mj-ea"/>
                <a:cs typeface="Calibri" pitchFamily="34" charset="0"/>
              </a:rPr>
              <a:t>Hee</a:t>
            </a:r>
            <a:r>
              <a:rPr lang="en-US" sz="3200" b="1" kern="0" dirty="0" smtClean="0">
                <a:solidFill>
                  <a:schemeClr val="tx2"/>
                </a:solidFill>
                <a:latin typeface="Calibri" pitchFamily="34" charset="0"/>
                <a:ea typeface="+mj-ea"/>
                <a:cs typeface="Calibri" pitchFamily="34" charset="0"/>
              </a:rPr>
              <a:t> Kim</a:t>
            </a:r>
          </a:p>
          <a:p>
            <a:pPr>
              <a:buNone/>
            </a:pPr>
            <a:endParaRPr lang="en-US" sz="3200" kern="0" dirty="0" smtClean="0">
              <a:latin typeface="Calibri" pitchFamily="34" charset="0"/>
              <a:ea typeface="+mj-ea"/>
              <a:cs typeface="Calibri" pitchFamily="34" charset="0"/>
            </a:endParaRPr>
          </a:p>
          <a:p>
            <a:pPr>
              <a:buNone/>
            </a:pPr>
            <a:r>
              <a:rPr lang="en-US" sz="3200" kern="0" dirty="0" smtClean="0">
                <a:latin typeface="Calibri" pitchFamily="34" charset="0"/>
                <a:ea typeface="+mj-ea"/>
                <a:cs typeface="Calibri" pitchFamily="34" charset="0"/>
              </a:rPr>
              <a:t>Funding from</a:t>
            </a:r>
          </a:p>
          <a:p>
            <a:pPr>
              <a:buNone/>
            </a:pPr>
            <a:r>
              <a:rPr lang="en-US" sz="3200" kern="0" dirty="0">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NIH, HSCI</a:t>
            </a:r>
            <a:endParaRPr lang="en-US" sz="3200" kern="0" dirty="0">
              <a:latin typeface="Calibri" pitchFamily="34" charset="0"/>
              <a:ea typeface="+mj-ea"/>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0" name="Picture 10" descr="http://nextgenseek.com/wp-content/uploads/2012/01/IlluminaHiSeq2500.jpg"/>
          <p:cNvPicPr>
            <a:picLocks noChangeAspect="1" noChangeArrowheads="1"/>
          </p:cNvPicPr>
          <p:nvPr/>
        </p:nvPicPr>
        <p:blipFill>
          <a:blip r:embed="rId2" cstate="print"/>
          <a:srcRect/>
          <a:stretch>
            <a:fillRect/>
          </a:stretch>
        </p:blipFill>
        <p:spPr bwMode="auto">
          <a:xfrm>
            <a:off x="857538" y="3941997"/>
            <a:ext cx="2781589" cy="2547126"/>
          </a:xfrm>
          <a:prstGeom prst="rect">
            <a:avLst/>
          </a:prstGeom>
          <a:noFill/>
        </p:spPr>
      </p:pic>
      <p:grpSp>
        <p:nvGrpSpPr>
          <p:cNvPr id="9" name="Group 8"/>
          <p:cNvGrpSpPr/>
          <p:nvPr/>
        </p:nvGrpSpPr>
        <p:grpSpPr>
          <a:xfrm>
            <a:off x="774411" y="665187"/>
            <a:ext cx="3224935" cy="2604485"/>
            <a:chOff x="358774" y="1801234"/>
            <a:chExt cx="2837007" cy="2394435"/>
          </a:xfrm>
        </p:grpSpPr>
        <p:pic>
          <p:nvPicPr>
            <p:cNvPr id="102404" name="Picture 4" descr="http://www.fluidigm.com/home/fluidigm/.blogs/post846/C1_array_float_callout_250.jpg"/>
            <p:cNvPicPr>
              <a:picLocks noChangeAspect="1" noChangeArrowheads="1"/>
            </p:cNvPicPr>
            <p:nvPr/>
          </p:nvPicPr>
          <p:blipFill>
            <a:blip r:embed="rId3" cstate="print"/>
            <a:srcRect/>
            <a:stretch>
              <a:fillRect/>
            </a:stretch>
          </p:blipFill>
          <p:spPr bwMode="auto">
            <a:xfrm>
              <a:off x="358774" y="1801234"/>
              <a:ext cx="2837007" cy="2394435"/>
            </a:xfrm>
            <a:prstGeom prst="rect">
              <a:avLst/>
            </a:prstGeom>
            <a:noFill/>
          </p:spPr>
        </p:pic>
        <p:pic>
          <p:nvPicPr>
            <p:cNvPr id="102412" name="Picture 12" descr="http://www.labgrab.com/files/industry-news/images/LabGrab/Fluidigm-Logo.jpg"/>
            <p:cNvPicPr>
              <a:picLocks noChangeAspect="1" noChangeArrowheads="1"/>
            </p:cNvPicPr>
            <p:nvPr/>
          </p:nvPicPr>
          <p:blipFill>
            <a:blip r:embed="rId4" cstate="print"/>
            <a:srcRect/>
            <a:stretch>
              <a:fillRect/>
            </a:stretch>
          </p:blipFill>
          <p:spPr bwMode="auto">
            <a:xfrm>
              <a:off x="506556" y="1813647"/>
              <a:ext cx="1359189" cy="318862"/>
            </a:xfrm>
            <a:prstGeom prst="rect">
              <a:avLst/>
            </a:prstGeom>
            <a:noFill/>
          </p:spPr>
        </p:pic>
      </p:grpSp>
      <p:grpSp>
        <p:nvGrpSpPr>
          <p:cNvPr id="14" name="Group 13"/>
          <p:cNvGrpSpPr/>
          <p:nvPr/>
        </p:nvGrpSpPr>
        <p:grpSpPr>
          <a:xfrm>
            <a:off x="5697392" y="424873"/>
            <a:ext cx="2096075" cy="3144113"/>
            <a:chOff x="4912302" y="1246910"/>
            <a:chExt cx="2096075" cy="3144113"/>
          </a:xfrm>
        </p:grpSpPr>
        <p:pic>
          <p:nvPicPr>
            <p:cNvPr id="102406" name="Picture 6" descr="http://www.fluidigm.com/home/fluidigm/email/_MG_2667FluidigmBioMark3.gif"/>
            <p:cNvPicPr>
              <a:picLocks noChangeAspect="1" noChangeArrowheads="1"/>
            </p:cNvPicPr>
            <p:nvPr/>
          </p:nvPicPr>
          <p:blipFill>
            <a:blip r:embed="rId5" cstate="print"/>
            <a:srcRect/>
            <a:stretch>
              <a:fillRect/>
            </a:stretch>
          </p:blipFill>
          <p:spPr bwMode="auto">
            <a:xfrm>
              <a:off x="4912302" y="1246910"/>
              <a:ext cx="2096075" cy="3144113"/>
            </a:xfrm>
            <a:prstGeom prst="rect">
              <a:avLst/>
            </a:prstGeom>
            <a:noFill/>
          </p:spPr>
        </p:pic>
        <p:pic>
          <p:nvPicPr>
            <p:cNvPr id="102418" name="Picture 18" descr="http://www.soc.northwestern.edu/brainvolts/projects/clintech/images/BioMARK-logo.jpg"/>
            <p:cNvPicPr>
              <a:picLocks noChangeAspect="1" noChangeArrowheads="1"/>
            </p:cNvPicPr>
            <p:nvPr/>
          </p:nvPicPr>
          <p:blipFill>
            <a:blip r:embed="rId6" cstate="print"/>
            <a:srcRect/>
            <a:stretch>
              <a:fillRect/>
            </a:stretch>
          </p:blipFill>
          <p:spPr bwMode="auto">
            <a:xfrm>
              <a:off x="4930776" y="1400337"/>
              <a:ext cx="1377661" cy="385745"/>
            </a:xfrm>
            <a:prstGeom prst="rect">
              <a:avLst/>
            </a:prstGeom>
            <a:noFill/>
          </p:spPr>
        </p:pic>
      </p:grpSp>
      <p:grpSp>
        <p:nvGrpSpPr>
          <p:cNvPr id="12" name="Group 11"/>
          <p:cNvGrpSpPr/>
          <p:nvPr/>
        </p:nvGrpSpPr>
        <p:grpSpPr>
          <a:xfrm>
            <a:off x="5457244" y="3813754"/>
            <a:ext cx="2421372" cy="2582427"/>
            <a:chOff x="6048375" y="4156364"/>
            <a:chExt cx="2421372" cy="2582427"/>
          </a:xfrm>
        </p:grpSpPr>
        <p:pic>
          <p:nvPicPr>
            <p:cNvPr id="102414" name="Picture 14" descr="http://photos.the-scientist.com/legacyArticleImages/2011/01/01_12_Top10_CYTOF.jpg"/>
            <p:cNvPicPr>
              <a:picLocks noChangeAspect="1" noChangeArrowheads="1"/>
            </p:cNvPicPr>
            <p:nvPr/>
          </p:nvPicPr>
          <p:blipFill>
            <a:blip r:embed="rId7" cstate="print"/>
            <a:srcRect/>
            <a:stretch>
              <a:fillRect/>
            </a:stretch>
          </p:blipFill>
          <p:spPr bwMode="auto">
            <a:xfrm>
              <a:off x="6288522" y="4177611"/>
              <a:ext cx="2181225" cy="2561180"/>
            </a:xfrm>
            <a:prstGeom prst="rect">
              <a:avLst/>
            </a:prstGeom>
            <a:noFill/>
          </p:spPr>
        </p:pic>
        <p:pic>
          <p:nvPicPr>
            <p:cNvPr id="102416" name="Picture 16" descr="http://www.trademarkia.com/logo-images/fluidigm-canada-inc/cytof-77018824.jpg"/>
            <p:cNvPicPr>
              <a:picLocks noChangeAspect="1" noChangeArrowheads="1"/>
            </p:cNvPicPr>
            <p:nvPr/>
          </p:nvPicPr>
          <p:blipFill>
            <a:blip r:embed="rId8" cstate="print"/>
            <a:srcRect/>
            <a:stretch>
              <a:fillRect/>
            </a:stretch>
          </p:blipFill>
          <p:spPr bwMode="auto">
            <a:xfrm>
              <a:off x="6048375" y="4156364"/>
              <a:ext cx="1062296" cy="442624"/>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14055"/>
            <a:ext cx="8229600" cy="3120854"/>
          </a:xfrm>
          <a:prstGeom prst="rect">
            <a:avLst/>
          </a:prstGeom>
        </p:spPr>
        <p:txBody>
          <a:bodyPr wrap="square">
            <a:spAutoFit/>
          </a:bodyPr>
          <a:lstStyle/>
          <a:p>
            <a:pPr algn="just"/>
            <a:r>
              <a:rPr lang="en-US" sz="2400" b="1" i="1" dirty="0" smtClean="0"/>
              <a:t>“Recent technical advances have enabled RNA sequencing (RNA-</a:t>
            </a:r>
            <a:r>
              <a:rPr lang="en-US" sz="2400" b="1" i="1" dirty="0" err="1" smtClean="0"/>
              <a:t>seq</a:t>
            </a:r>
            <a:r>
              <a:rPr lang="en-US" sz="2400" b="1" i="1" dirty="0" smtClean="0"/>
              <a:t>) in single cells. Exploratory studies have already led to insights into the dynamics of differentiation, cellular responses to stimulation and the stochastic nature of transcription. We are entering an era of single-cell </a:t>
            </a:r>
            <a:r>
              <a:rPr lang="en-US" sz="2400" b="1" i="1" dirty="0" err="1" smtClean="0"/>
              <a:t>transcriptomics</a:t>
            </a:r>
            <a:r>
              <a:rPr lang="en-US" sz="2400" b="1" i="1" dirty="0" smtClean="0"/>
              <a:t> that holds promise to substantially impact biology and medicine.”</a:t>
            </a:r>
          </a:p>
          <a:p>
            <a:pPr lvl="1" algn="just"/>
            <a:r>
              <a:rPr lang="en-US" sz="2400" b="1" i="1" dirty="0" smtClean="0"/>
              <a:t>R. Sandberg, 2014. Nature Methods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AutoShape 4" descr="data:image/jpeg;base64,/9j/4AAQSkZJRgABAQAAAQABAAD/2wCEAAkGBhQSEBQUEhIVFBUUFBcVFBQWFBQUFRQVFRQVFhQVFBUXHCYeFxkjGRQUHy8gIycpLCwsFR4xNTAqNSYrLCkBCQoKDgwOGg8PGikcHBwpLCkpKSkpKSkpLCkpLCwsLCkpKSwpKiwpKSwsKSwpLCwsKSksLCwpLCksLCwpKSwsKf/AABEIAMAAoAMBIgACEQEDEQH/xAAcAAACAwEBAQEAAAAAAAAAAAAEBQIDBgEHAAj/xAA4EAABAgQEBAQEBAYDAQAAAAABAAIDBBEhBRIxQQZRYXETIoGRFDKx0RVCofAHI1KSweFigvEk/8QAGQEAAwEBAQAAAAAAAAAAAAAAAQMEAgAF/8QAIhEAAgICAgIDAQEAAAAAAAAAAAECEQMhEjEEIhMyQWEz/9oADAMBAAIRAxEAPwDytgUaXVkIWUSLp6WhH6WwjZFOdohoQsi8tkjLGmX4twDJIItjwDdDyTV2aalIW+xu6bZkos9iEWpsictkHFZdZxybYycUkVMC7HZZVTE41gpugI0483JtyVfJEtbGcnNQ2fO4BMYs1BdDq14PTf2WULa6XVkOEBvft9Uv9NDN0ZuxCmy4SgNrpzAr9URCiFuht9ewRsCVDzDodXJ3ElBlKR4NHDjUeq0jj5CtPoBmc+WJROviBlSWI3+YmYZ5ViXRqHYvjOGb1TJkQACyVEef1TOgsFmPQZ/Yy8LRccLrsLRfP1VUeiZ9lkIIwCyHlGVKZmB5UrPtluGVRotkQpzLF9IsV8xDUxz7KMnlSXFJrKcrdd70oE6nI4ZDLjssXEj5iXONyVnEt2byPVEonb99SuX/AHzUMtd1fDhkC/8AtUCCtrTanpsCiGg6m3O1eaiY9iKev3CiyPVo5hccWMAFRWljfp+z+q7ChgdTtWvpdQh0J82mv+lJ0QfPS1TQduQXACoEWhFy0i411H1C0GG4z4gLXUzD0qsrcmrgen7KtlX5TUHtX9QQicPKfzEzqMqTQnnVG/EWXSWjsf2BHfN6q5kz5gqwLoeI6jlrEriYyv3F8J9lxxuqoYKv8A1C2nozWwzD9U7DasSiQh0KbtNqJM9sbEnJtV8yLKuRh1TR2GFzbJVG72YviKZrlh7ann0SSHCq6gFk14pg5JktOzWk+qFkofm9VuCpAk7YywXBg+7vROxwyD0V+CS2i1klJ1GihyZHy0XY8a47MJH4LOrWk+tPeqVx+ForLlhXtUjICyZOwFrxSgK1DLI6WKJ+dIuDxMpIaadkLALmHzNr0I07L9IReF4bW0DBQ9KrL4lwXCLicovtTRN+euxXwX0zx9rqg2oShiKAWpf0XoGO8GAwyWCjgKjuNlgy7ym1q0I5EJmPIprQnJjcB3h8LM0Jg6Vsp8Hy4fCr1IT2NICifJ+oqGpGXEO6GmZcp38D51KPI6owfGIuSuZmILBVEzJaAEFCFFKKarJui6DNXCaykwCLpJDhgIuFGACFBHMtPBp9VpsPn2HcLACOEXLTJ0aQDteleiDpbYYpt0hVxjN+JOxSNAQP7QB90NhMEuiAdb9EDO18V2axzHVafhaXo0OI+b9hYnKo6GQjcqZrMKg0oFq5QUAWZlZhrbk/vonmF4vDe6mYA8jZee4t7PQtI0kmE3gbJdJUTRgotRQJEnvslE7DqmUY2S5xQmwxRncRZRpC8ax2S8OPFGxdUet/uvasWFivIOKI+aZdToPbZM8X7MT5P1QVwtOeHDdU6ur105p/+LCmqxImMoppRcdiB5r0CCjXw55tTdRjzoylY/8AESvomJkilUbBWwL49ffiCrEsuOl1nkaos/EV9+IlBxGEFRAXWAMOIlPMGHitYd2Ofm7EAgrMBq0GCNLZaK7mf0FKpWV+pRg1MIxGQbEdWgqXZTvQblOpLAjkBhRHNIGh8zfbZKZFlgedT6rd8NNsLKdyaRRxTZjzFc0M8TM5zwCGtJaLitqIWWDYpJBcCNQS61qnzbW3Nlup7h2hByktb8rmgktbs1wF7aAittaKqG1kIPMINBe0te5uQlwOodaoHRbjMU8dlPCGPRIL/Ce4lpNq3LabdQvVWTAbDDidqleI4ZKPixoLYbnANdTOKVAvRorY0B9lu+IpiZgMhwTFY8RHZPEczK9gpUkhvlfa211ia3oZC1H+BWL/AMSJaC/K8uJ6DTuh5XjuFFJyg0+mywuNwfDo4t8VhflJc4VHNxaG2H2RnD74ZcGiEQXDMGOABpWmZjhYg03ojxTjbBykpUbLFZoOYSCvFXvzRHkn8zvW5ovUcQeGSz3CwAcabgitRTY12XnOH8OxYjHxDRjQ22e2Y0rQIYKhbYM6c6SM/Ejmp7qPildyVKubLKxpk0WgfOV0OKv+GRbMNslt0MjTGE/JZFRIwcxotLicnmas7Ku8OLfmmSjonjKyeJ4R5KgJI2EtlOTALPRZKKaPKSpDUrOsl0+wagYWkfmqPZKIDk+wdzcwzaLpeyoZF8HZXAhBtabuJ9zsvQuGmjIOywgbVxpYEmgHKuy3WBCkNp5CiRIdF7NTChjKVm+I5ZpBJAPcAn3ITyWi1FlleMsTDIjWGwN3HoNkqtlGgrhSUD48MAWby0HRP+LpZz3NLLmHEDgNiKFrhXsfcIb+HDGOhmIHA1JcOlNqpm6Jmi6Wui9Bq9CWFJtcbnK46teKE++vpVUDBWw43iutQfMbBo3uVrvhgRQgEciAR7FDRMPhC+RoIuPKLdRyR0xbTMTiWFOjuLi5zWxH2h0AqKZWl9bgmzvZLuN44gQBAZ87xQk6hgt7nT3WtMUGYqflZcnaprRea8VThjTMR5P5iB2Gi5St2/wMYUqX6ZdktdGQpaymGIhjVQs1i5eKkVQJOrh3Tw4cA2qGwtlXeqfzcOjCum7RPx4zoWR8flw28QE8hUrLYhibHuq1rvWiWALrWqxuySMeIYcTtS6BfG3Xz20Kg9iXwQxSaOtxEjQImFjr2/lH6pe5lFZJwc0RreZFe26FJHcmzb4eakFbLDZgNZ0+yxEi+jlqJOKMwG2pUkkVJj+HjTYQqbnYC562Cx/F7zMEOZUkGg3rzopGUc5+cPpX5SRr6A6Jnh0rEDgMwB2qKU6gjbr0R1EbCEsvToE4ZxJ8uPDJeHO1FAKEjc1stpwlHq05nEurq4gm5/8AELR7RWNLw3EW8QMa4uqNajem9Ejm8cZCigstV/mbcG9jbkKBZdS10zbjkxq3tHokSIUHOR6NKpkMSERgcN/8JfxBPZWG+yXRzloQxuIRDbEyjM95Na/K21GnrusLN6pxMOrdJ5rVNnBRRjx5uctg7VaFW1WBKj2WZOhjhHzeqeYg7+Ws5h0TzgJzNxfJ6J8vqea/9DzwBdAXQuq0jK4g06XVjW1Ci8eU9VKG7yjsuCDR2IrAYVYhdyH6lQiNR+AwvK4/8kvLqJvGrkNC6l09wybBadzpTT9UhcFfh0wGPqeXopUrZS9KzUTcEloAdXl/ULoeBOTUEDIwRmi+R13C+xFx2R8vMiJDdahodNK0Fifb3Q2HTRFa0oXUFDfW9/Qrq2GMqGUDjLOMr5aNDrqNRbupz8GHHhOJbly+ZhPzZhvXkeSuk4bortNKEk3tp67e6IfLtZd1aAb6VGxCW7sa8jkqbJYa3w4LG8hU9zqkGPT+Z2Uba/4CF4l4ybBBbDIdEIsNm9XfZYXDscex5LyXBxq6utTqQn4YW+TJsk6XFGojBKZkXTURmvYHNNQUpmzddli2M8WSTKgFIKppUgUqONleTKmESY84TmP8h7JVhkuS9NZuzD2W5rREneQwQXW3VWe9K0V7FaSHImhUIB8oU3FQgCx7rgFpFk7wGW8umpSVoqe5+q3EjI5IbCp88qSRRhW7AZmSIQrIdStXPS/kqkcSWyuqplIpaLIRiNaRQkEUFNAOwQkAPaTcC2UWIoFs8Hl2uZdC4hBZWjQKrvkZn40cwjFhDsLuNakVt2Hevug+I8Ue2E6JENh8jBoXHTvdNZWSbDbWl1gOL8Y8aLkaashk16u/0tR93RmVQViFtSSTqbk8yblcLVYwWUy1XkYTgWIZX5SfK40PQ81sm8KOeV53C1K9I4A4zhsAgTLqUNIcQ6UP5XHboVlxUhkJ8CqPwcWjdDSuC+a69HxSZZlNxosh8a3Pqg8ddGvms43DwwV6LP4rOi4TbFcWFCAVjYsWpJJWXCxfJ3YpMMFfeByJC6FY1NMgMVzhuUbKgZQhppi+lJilj6dEDgxr6EHkQfYr1mek6SwcOQK8ieV7jh0PxcOhWuYDPfKFN5K0mU+P20JnDNBHZAtlw4EFOoMpSFTogWytCokyqiuSMVgyihHPdHSkl+ZynBgUF0k4k4obCaWtNz7rStukBulsH4z4kENvhQz5nWJ/pCwVLd12JHMRxc41JXwF16GKHBEOSfJljAoPfYn2VhKry1ThRCDDVjypEUFFAD3QOCpfGYsMUa92X+gmo9K6K52LHWqWPVbwgwoYxJ4u1KHdEVMJ4KMgS2ZLbaNaACpNKhVdTTJNzaoKPBoj2FVTTbIHAsCNTXT6L3rgeZ8SQgHk3If+hLfoAvA4Iv3svaP4aR//AIQK/LFePeh/ykZ16j8D9jUzEsKGiUuggFNJibAGq884s41ALoUG7tC78re3MqNQcnSK5TUVbPuK+LQysKFd255d1go0YudVxJJ1Utak3J1J1KoY8VKvx41BEM8jmy9gsrGNQfxVXAUoEc1NFHHN6LjQu3USUTiRK5RcqpVXHEclFFzOauVbggEoLVqOHZcRIddxY91mXBE4bib4D8zezmnRwQasDQDVfFRqu1RCWscvo+iiSp1qFxwvgGjh3XpPAGJ5IEZldHh39zafVq82isoUzkMQLWxAD87Wj9TVKnHlGhmOXGVmm4k40c/NDhE7gv8Arl+6xzs3NXhq+yrUYKKpAnNydsGa53Mq1rCSpl9NlYwg6LZg5ElgQowHEHK4dj91cCpErjjrjZVc117+SiQuOOFfZ1FzlWXLjglr18Sh2uUqrjiSg5SL1Bc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478" name="Picture 6" descr="http://www.jhsph.edu/sebin/p/y/IRIZARRY8.jpg"/>
          <p:cNvPicPr>
            <a:picLocks noChangeAspect="1" noChangeArrowheads="1"/>
          </p:cNvPicPr>
          <p:nvPr/>
        </p:nvPicPr>
        <p:blipFill>
          <a:blip r:embed="rId2" cstate="print"/>
          <a:srcRect/>
          <a:stretch>
            <a:fillRect/>
          </a:stretch>
        </p:blipFill>
        <p:spPr bwMode="auto">
          <a:xfrm>
            <a:off x="6551748" y="3789065"/>
            <a:ext cx="2057399" cy="2468880"/>
          </a:xfrm>
          <a:prstGeom prst="rect">
            <a:avLst/>
          </a:prstGeom>
          <a:noFill/>
        </p:spPr>
      </p:pic>
      <p:pic>
        <p:nvPicPr>
          <p:cNvPr id="105480" name="Picture 8" descr="http://www.earlychildhoodcoach.com/wp-content/uploads/2012/10/baby-crying.jpg"/>
          <p:cNvPicPr>
            <a:picLocks noChangeAspect="1" noChangeArrowheads="1"/>
          </p:cNvPicPr>
          <p:nvPr/>
        </p:nvPicPr>
        <p:blipFill>
          <a:blip r:embed="rId3" cstate="print"/>
          <a:srcRect/>
          <a:stretch>
            <a:fillRect/>
          </a:stretch>
        </p:blipFill>
        <p:spPr bwMode="auto">
          <a:xfrm>
            <a:off x="3813172" y="3797440"/>
            <a:ext cx="1728643" cy="2592965"/>
          </a:xfrm>
          <a:prstGeom prst="rect">
            <a:avLst/>
          </a:prstGeom>
          <a:noFill/>
        </p:spPr>
      </p:pic>
      <p:pic>
        <p:nvPicPr>
          <p:cNvPr id="105481" name="Picture 9"/>
          <p:cNvPicPr>
            <a:picLocks noChangeAspect="1" noChangeArrowheads="1"/>
          </p:cNvPicPr>
          <p:nvPr/>
        </p:nvPicPr>
        <p:blipFill>
          <a:blip r:embed="rId4" cstate="print"/>
          <a:srcRect/>
          <a:stretch>
            <a:fillRect/>
          </a:stretch>
        </p:blipFill>
        <p:spPr bwMode="auto">
          <a:xfrm>
            <a:off x="538164" y="761066"/>
            <a:ext cx="2343582" cy="2219828"/>
          </a:xfrm>
          <a:prstGeom prst="rect">
            <a:avLst/>
          </a:prstGeom>
          <a:noFill/>
          <a:ln w="9525">
            <a:noFill/>
            <a:miter lim="800000"/>
            <a:headEnd/>
            <a:tailEnd/>
          </a:ln>
          <a:effectLst/>
        </p:spPr>
      </p:pic>
      <p:pic>
        <p:nvPicPr>
          <p:cNvPr id="105483" name="Picture 11"/>
          <p:cNvPicPr>
            <a:picLocks noChangeAspect="1" noChangeArrowheads="1"/>
          </p:cNvPicPr>
          <p:nvPr/>
        </p:nvPicPr>
        <p:blipFill>
          <a:blip r:embed="rId5" cstate="print"/>
          <a:srcRect/>
          <a:stretch>
            <a:fillRect/>
          </a:stretch>
        </p:blipFill>
        <p:spPr bwMode="auto">
          <a:xfrm>
            <a:off x="3531176" y="775857"/>
            <a:ext cx="2305050" cy="2151380"/>
          </a:xfrm>
          <a:prstGeom prst="rect">
            <a:avLst/>
          </a:prstGeom>
          <a:noFill/>
          <a:ln w="9525">
            <a:noFill/>
            <a:miter lim="800000"/>
            <a:headEnd/>
            <a:tailEnd/>
          </a:ln>
          <a:effectLst/>
        </p:spPr>
      </p:pic>
      <p:pic>
        <p:nvPicPr>
          <p:cNvPr id="105484" name="Picture 12"/>
          <p:cNvPicPr>
            <a:picLocks noChangeAspect="1" noChangeArrowheads="1"/>
          </p:cNvPicPr>
          <p:nvPr/>
        </p:nvPicPr>
        <p:blipFill>
          <a:blip r:embed="rId6" cstate="print"/>
          <a:srcRect/>
          <a:stretch>
            <a:fillRect/>
          </a:stretch>
        </p:blipFill>
        <p:spPr bwMode="auto">
          <a:xfrm>
            <a:off x="6403830" y="696622"/>
            <a:ext cx="2368859" cy="2194560"/>
          </a:xfrm>
          <a:prstGeom prst="rect">
            <a:avLst/>
          </a:prstGeom>
          <a:noFill/>
          <a:ln w="9525">
            <a:noFill/>
            <a:miter lim="800000"/>
            <a:headEnd/>
            <a:tailEnd/>
          </a:ln>
          <a:effectLst/>
        </p:spPr>
      </p:pic>
      <p:pic>
        <p:nvPicPr>
          <p:cNvPr id="105485" name="Picture 13"/>
          <p:cNvPicPr>
            <a:picLocks noChangeAspect="1" noChangeArrowheads="1"/>
          </p:cNvPicPr>
          <p:nvPr/>
        </p:nvPicPr>
        <p:blipFill>
          <a:blip r:embed="rId7" cstate="print"/>
          <a:srcRect/>
          <a:stretch>
            <a:fillRect/>
          </a:stretch>
        </p:blipFill>
        <p:spPr bwMode="auto">
          <a:xfrm>
            <a:off x="465426" y="3952443"/>
            <a:ext cx="2337167" cy="2194560"/>
          </a:xfrm>
          <a:prstGeom prst="rect">
            <a:avLst/>
          </a:prstGeom>
          <a:noFill/>
          <a:ln w="9525">
            <a:noFill/>
            <a:miter lim="800000"/>
            <a:headEnd/>
            <a:tailEnd/>
          </a:ln>
          <a:effectLst/>
        </p:spPr>
      </p:pic>
      <p:pic>
        <p:nvPicPr>
          <p:cNvPr id="105486" name="Picture 14"/>
          <p:cNvPicPr>
            <a:picLocks noChangeAspect="1" noChangeArrowheads="1"/>
          </p:cNvPicPr>
          <p:nvPr/>
        </p:nvPicPr>
        <p:blipFill>
          <a:blip r:embed="rId8" cstate="print"/>
          <a:srcRect/>
          <a:stretch>
            <a:fillRect/>
          </a:stretch>
        </p:blipFill>
        <p:spPr bwMode="auto">
          <a:xfrm>
            <a:off x="544659" y="2560204"/>
            <a:ext cx="419966" cy="391968"/>
          </a:xfrm>
          <a:prstGeom prst="rect">
            <a:avLst/>
          </a:prstGeom>
          <a:solidFill>
            <a:schemeClr val="bg1">
              <a:lumMod val="65000"/>
            </a:schemeClr>
          </a:solidFill>
          <a:ln w="9525">
            <a:noFill/>
            <a:miter lim="800000"/>
            <a:headEnd/>
            <a:tailEnd/>
          </a:ln>
          <a:effectLst/>
        </p:spPr>
      </p:pic>
      <p:pic>
        <p:nvPicPr>
          <p:cNvPr id="20" name="Picture 14"/>
          <p:cNvPicPr>
            <a:picLocks noChangeAspect="1" noChangeArrowheads="1"/>
          </p:cNvPicPr>
          <p:nvPr/>
        </p:nvPicPr>
        <p:blipFill>
          <a:blip r:embed="rId8" cstate="print"/>
          <a:srcRect/>
          <a:stretch>
            <a:fillRect/>
          </a:stretch>
        </p:blipFill>
        <p:spPr bwMode="auto">
          <a:xfrm>
            <a:off x="3565653" y="2536075"/>
            <a:ext cx="438455" cy="391968"/>
          </a:xfrm>
          <a:prstGeom prst="rect">
            <a:avLst/>
          </a:prstGeom>
          <a:solidFill>
            <a:schemeClr val="bg1">
              <a:lumMod val="65000"/>
            </a:schemeClr>
          </a:solidFill>
          <a:ln w="9525">
            <a:noFill/>
            <a:miter lim="800000"/>
            <a:headEnd/>
            <a:tailEnd/>
          </a:ln>
          <a:effectLst/>
        </p:spPr>
      </p:pic>
      <p:pic>
        <p:nvPicPr>
          <p:cNvPr id="21" name="Picture 14"/>
          <p:cNvPicPr>
            <a:picLocks noChangeAspect="1" noChangeArrowheads="1"/>
          </p:cNvPicPr>
          <p:nvPr/>
        </p:nvPicPr>
        <p:blipFill>
          <a:blip r:embed="rId8" cstate="print"/>
          <a:srcRect/>
          <a:stretch>
            <a:fillRect/>
          </a:stretch>
        </p:blipFill>
        <p:spPr bwMode="auto">
          <a:xfrm>
            <a:off x="533430" y="5763812"/>
            <a:ext cx="419966" cy="391968"/>
          </a:xfrm>
          <a:prstGeom prst="rect">
            <a:avLst/>
          </a:prstGeom>
          <a:solidFill>
            <a:schemeClr val="bg1">
              <a:lumMod val="65000"/>
            </a:schemeClr>
          </a:solidFill>
          <a:ln w="9525">
            <a:noFill/>
            <a:miter lim="800000"/>
            <a:headEnd/>
            <a:tailEnd/>
          </a:ln>
          <a:effectLst/>
        </p:spPr>
      </p:pic>
      <p:pic>
        <p:nvPicPr>
          <p:cNvPr id="22" name="Picture 14"/>
          <p:cNvPicPr>
            <a:picLocks noChangeAspect="1" noChangeArrowheads="1"/>
          </p:cNvPicPr>
          <p:nvPr/>
        </p:nvPicPr>
        <p:blipFill>
          <a:blip r:embed="rId8" cstate="print"/>
          <a:srcRect/>
          <a:stretch>
            <a:fillRect/>
          </a:stretch>
        </p:blipFill>
        <p:spPr bwMode="auto">
          <a:xfrm>
            <a:off x="6414465" y="2500848"/>
            <a:ext cx="419966" cy="391968"/>
          </a:xfrm>
          <a:prstGeom prst="rect">
            <a:avLst/>
          </a:prstGeom>
          <a:solidFill>
            <a:schemeClr val="bg1">
              <a:lumMod val="65000"/>
            </a:schemeClr>
          </a:solidFill>
          <a:ln w="9525">
            <a:noFill/>
            <a:miter lim="800000"/>
            <a:headEnd/>
            <a:tailEnd/>
          </a:ln>
          <a:effectLst/>
        </p:spPr>
      </p:pic>
      <p:sp>
        <p:nvSpPr>
          <p:cNvPr id="23" name="Striped Right Arrow 22"/>
          <p:cNvSpPr/>
          <p:nvPr/>
        </p:nvSpPr>
        <p:spPr>
          <a:xfrm>
            <a:off x="2974206" y="1771047"/>
            <a:ext cx="462013" cy="288757"/>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a:off x="5908307" y="1759817"/>
            <a:ext cx="462013" cy="288757"/>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a:off x="0" y="5003531"/>
            <a:ext cx="462013" cy="288757"/>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p:cNvSpPr/>
          <p:nvPr/>
        </p:nvSpPr>
        <p:spPr>
          <a:xfrm>
            <a:off x="2991852" y="4897654"/>
            <a:ext cx="462013" cy="288757"/>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p:cNvSpPr/>
          <p:nvPr/>
        </p:nvSpPr>
        <p:spPr>
          <a:xfrm>
            <a:off x="5889057" y="4916904"/>
            <a:ext cx="462013" cy="288757"/>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2" cstate="print"/>
          <a:srcRect/>
          <a:stretch>
            <a:fillRect/>
          </a:stretch>
        </p:blipFill>
        <p:spPr bwMode="auto">
          <a:xfrm>
            <a:off x="1028701" y="900545"/>
            <a:ext cx="6781800" cy="5334000"/>
          </a:xfrm>
          <a:prstGeom prst="rect">
            <a:avLst/>
          </a:prstGeom>
          <a:noFill/>
          <a:ln w="9525">
            <a:noFill/>
            <a:miter lim="800000"/>
            <a:headEnd/>
            <a:tailEnd/>
          </a:ln>
          <a:effectLst/>
        </p:spPr>
      </p:pic>
      <p:sp>
        <p:nvSpPr>
          <p:cNvPr id="5" name="TextBox 4"/>
          <p:cNvSpPr txBox="1"/>
          <p:nvPr/>
        </p:nvSpPr>
        <p:spPr>
          <a:xfrm>
            <a:off x="3764149" y="450259"/>
            <a:ext cx="1577676" cy="461665"/>
          </a:xfrm>
          <a:prstGeom prst="rect">
            <a:avLst/>
          </a:prstGeom>
          <a:noFill/>
        </p:spPr>
        <p:txBody>
          <a:bodyPr wrap="none" rtlCol="0">
            <a:spAutoFit/>
          </a:bodyPr>
          <a:lstStyle/>
          <a:p>
            <a:r>
              <a:rPr lang="en-US" sz="2400" b="1" dirty="0" smtClean="0"/>
              <a:t>Cell-type A</a:t>
            </a:r>
          </a:p>
        </p:txBody>
      </p:sp>
      <p:sp>
        <p:nvSpPr>
          <p:cNvPr id="6" name="TextBox 5"/>
          <p:cNvSpPr txBox="1"/>
          <p:nvPr/>
        </p:nvSpPr>
        <p:spPr>
          <a:xfrm>
            <a:off x="2240142" y="2611579"/>
            <a:ext cx="1564852" cy="461665"/>
          </a:xfrm>
          <a:prstGeom prst="rect">
            <a:avLst/>
          </a:prstGeom>
          <a:noFill/>
        </p:spPr>
        <p:txBody>
          <a:bodyPr wrap="none" rtlCol="0">
            <a:spAutoFit/>
          </a:bodyPr>
          <a:lstStyle/>
          <a:p>
            <a:r>
              <a:rPr lang="en-US" sz="2400" b="1" dirty="0" smtClean="0">
                <a:solidFill>
                  <a:srgbClr val="FF0000"/>
                </a:solidFill>
              </a:rPr>
              <a:t>Cell-type B</a:t>
            </a:r>
          </a:p>
        </p:txBody>
      </p:sp>
      <p:sp>
        <p:nvSpPr>
          <p:cNvPr id="7" name="TextBox 6"/>
          <p:cNvSpPr txBox="1"/>
          <p:nvPr/>
        </p:nvSpPr>
        <p:spPr>
          <a:xfrm>
            <a:off x="6978504" y="1877319"/>
            <a:ext cx="1555234" cy="461665"/>
          </a:xfrm>
          <a:prstGeom prst="rect">
            <a:avLst/>
          </a:prstGeom>
          <a:noFill/>
        </p:spPr>
        <p:txBody>
          <a:bodyPr wrap="none" rtlCol="0">
            <a:spAutoFit/>
          </a:bodyPr>
          <a:lstStyle/>
          <a:p>
            <a:r>
              <a:rPr lang="en-US" sz="2400" b="1" dirty="0" smtClean="0">
                <a:solidFill>
                  <a:srgbClr val="00FFFF"/>
                </a:solidFill>
              </a:rPr>
              <a:t>Cell-type C</a:t>
            </a:r>
          </a:p>
        </p:txBody>
      </p:sp>
      <p:sp>
        <p:nvSpPr>
          <p:cNvPr id="8" name="TextBox 7"/>
          <p:cNvSpPr txBox="1"/>
          <p:nvPr/>
        </p:nvSpPr>
        <p:spPr>
          <a:xfrm>
            <a:off x="7338729" y="4080259"/>
            <a:ext cx="1585690" cy="461665"/>
          </a:xfrm>
          <a:prstGeom prst="rect">
            <a:avLst/>
          </a:prstGeom>
          <a:noFill/>
        </p:spPr>
        <p:txBody>
          <a:bodyPr wrap="none" rtlCol="0">
            <a:spAutoFit/>
          </a:bodyPr>
          <a:lstStyle/>
          <a:p>
            <a:r>
              <a:rPr lang="en-US" sz="2400" b="1" dirty="0" smtClean="0">
                <a:solidFill>
                  <a:srgbClr val="92D050"/>
                </a:solidFill>
              </a:rPr>
              <a:t>Cell-type D</a:t>
            </a:r>
          </a:p>
        </p:txBody>
      </p:sp>
      <p:sp>
        <p:nvSpPr>
          <p:cNvPr id="9" name="TextBox 8"/>
          <p:cNvSpPr txBox="1"/>
          <p:nvPr/>
        </p:nvSpPr>
        <p:spPr>
          <a:xfrm>
            <a:off x="2309523" y="3941671"/>
            <a:ext cx="1542410" cy="461665"/>
          </a:xfrm>
          <a:prstGeom prst="rect">
            <a:avLst/>
          </a:prstGeom>
          <a:noFill/>
        </p:spPr>
        <p:txBody>
          <a:bodyPr wrap="none" rtlCol="0">
            <a:spAutoFit/>
          </a:bodyPr>
          <a:lstStyle/>
          <a:p>
            <a:r>
              <a:rPr lang="en-US" sz="2400" b="1" dirty="0" smtClean="0">
                <a:solidFill>
                  <a:srgbClr val="7030A0"/>
                </a:solidFill>
              </a:rPr>
              <a:t>Cell-type E</a:t>
            </a:r>
          </a:p>
        </p:txBody>
      </p:sp>
      <p:sp>
        <p:nvSpPr>
          <p:cNvPr id="10" name="TextBox 9"/>
          <p:cNvSpPr txBox="1"/>
          <p:nvPr/>
        </p:nvSpPr>
        <p:spPr>
          <a:xfrm>
            <a:off x="7241898" y="6172321"/>
            <a:ext cx="1532792" cy="461665"/>
          </a:xfrm>
          <a:prstGeom prst="rect">
            <a:avLst/>
          </a:prstGeom>
          <a:noFill/>
        </p:spPr>
        <p:txBody>
          <a:bodyPr wrap="none" rtlCol="0">
            <a:spAutoFit/>
          </a:bodyPr>
          <a:lstStyle/>
          <a:p>
            <a:r>
              <a:rPr lang="en-US" sz="2400" b="1" dirty="0" smtClean="0">
                <a:solidFill>
                  <a:srgbClr val="1A10E2"/>
                </a:solidFill>
              </a:rPr>
              <a:t>Cell-type F</a:t>
            </a:r>
          </a:p>
        </p:txBody>
      </p:sp>
      <p:sp>
        <p:nvSpPr>
          <p:cNvPr id="11" name="Down Arrow 10"/>
          <p:cNvSpPr/>
          <p:nvPr/>
        </p:nvSpPr>
        <p:spPr>
          <a:xfrm>
            <a:off x="757382" y="1302327"/>
            <a:ext cx="674255" cy="2872510"/>
          </a:xfrm>
          <a:prstGeom prst="downArrow">
            <a:avLst/>
          </a:prstGeom>
          <a:gradFill flip="none" rotWithShape="1">
            <a:gsLst>
              <a:gs pos="0">
                <a:srgbClr val="1A10E2"/>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12" name="TextBox 11"/>
          <p:cNvSpPr txBox="1"/>
          <p:nvPr/>
        </p:nvSpPr>
        <p:spPr>
          <a:xfrm rot="16200000">
            <a:off x="-861502" y="2484582"/>
            <a:ext cx="2715808" cy="584775"/>
          </a:xfrm>
          <a:prstGeom prst="rect">
            <a:avLst/>
          </a:prstGeom>
          <a:noFill/>
        </p:spPr>
        <p:txBody>
          <a:bodyPr wrap="none" rtlCol="0">
            <a:spAutoFit/>
          </a:bodyPr>
          <a:lstStyle/>
          <a:p>
            <a:r>
              <a:rPr lang="en-US" sz="3200" b="1" dirty="0" smtClean="0">
                <a:solidFill>
                  <a:srgbClr val="002060"/>
                </a:solidFill>
                <a:latin typeface="Tahoma" pitchFamily="34" charset="0"/>
                <a:ea typeface="Tahoma" pitchFamily="34" charset="0"/>
                <a:cs typeface="Tahoma" pitchFamily="34" charset="0"/>
              </a:rPr>
              <a:t>Cell Division</a:t>
            </a:r>
            <a:endParaRPr lang="en-US" sz="3200" b="1" dirty="0">
              <a:solidFill>
                <a:srgbClr val="002060"/>
              </a:solidFill>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descr="Single-cell transcriptome analyses of tissues and cell typ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48" name="AutoShape 4" descr="Single-cell transcriptome analyses of tissues and cell typ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0" name="AutoShape 6" descr="Single-cell transcriptome analyses of tissues and cell typ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2" name="AutoShape 8" descr="http://www.nature.com.ezp-prod1.hul.harvard.edu/nmeth/journal/v11/n1/images/nmeth.2764-F1.jpg"/>
          <p:cNvSpPr>
            <a:spLocks noChangeAspect="1" noChangeArrowheads="1"/>
          </p:cNvSpPr>
          <p:nvPr/>
        </p:nvSpPr>
        <p:spPr bwMode="auto">
          <a:xfrm>
            <a:off x="155575" y="-2613025"/>
            <a:ext cx="5305425" cy="545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nmeth.2764-F1.jpg"/>
          <p:cNvPicPr>
            <a:picLocks noChangeAspect="1"/>
          </p:cNvPicPr>
          <p:nvPr/>
        </p:nvPicPr>
        <p:blipFill>
          <a:blip r:embed="rId2" cstate="print"/>
          <a:stretch>
            <a:fillRect/>
          </a:stretch>
        </p:blipFill>
        <p:spPr>
          <a:xfrm>
            <a:off x="1234722" y="0"/>
            <a:ext cx="6674556" cy="6858000"/>
          </a:xfrm>
          <a:prstGeom prst="rect">
            <a:avLst/>
          </a:prstGeom>
        </p:spPr>
      </p:pic>
      <p:sp>
        <p:nvSpPr>
          <p:cNvPr id="8" name="TextBox 7"/>
          <p:cNvSpPr txBox="1"/>
          <p:nvPr/>
        </p:nvSpPr>
        <p:spPr>
          <a:xfrm>
            <a:off x="5516212" y="6448910"/>
            <a:ext cx="4353339" cy="369332"/>
          </a:xfrm>
          <a:prstGeom prst="rect">
            <a:avLst/>
          </a:prstGeom>
          <a:solidFill>
            <a:schemeClr val="bg1"/>
          </a:solidFill>
        </p:spPr>
        <p:txBody>
          <a:bodyPr wrap="square" rtlCol="0">
            <a:spAutoFit/>
          </a:bodyPr>
          <a:lstStyle/>
          <a:p>
            <a:r>
              <a:rPr lang="en-US" dirty="0" smtClean="0"/>
              <a:t>R. Sandberg, 2014. Nature Methods</a:t>
            </a:r>
            <a:endParaRPr lang="en-US" dirty="0"/>
          </a:p>
        </p:txBody>
      </p:sp>
      <p:sp>
        <p:nvSpPr>
          <p:cNvPr id="9" name="Rectangle 8"/>
          <p:cNvSpPr/>
          <p:nvPr/>
        </p:nvSpPr>
        <p:spPr>
          <a:xfrm>
            <a:off x="397164" y="1422397"/>
            <a:ext cx="8636000" cy="5518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single-cell data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Characterize and distinguish technical/biological variability</a:t>
            </a:r>
          </a:p>
          <a:p>
            <a:pPr lvl="0"/>
            <a:endParaRPr lang="en-US" sz="1000" dirty="0" smtClean="0"/>
          </a:p>
          <a:p>
            <a:pPr lvl="0"/>
            <a:r>
              <a:rPr lang="en-US" dirty="0" smtClean="0"/>
              <a:t>Identify new and meaningful cell clusters.</a:t>
            </a:r>
          </a:p>
          <a:p>
            <a:pPr lvl="0"/>
            <a:endParaRPr lang="en-US" sz="900" dirty="0" smtClean="0"/>
          </a:p>
          <a:p>
            <a:pPr lvl="0"/>
            <a:r>
              <a:rPr lang="en-US" dirty="0" smtClean="0"/>
              <a:t>Identify the lineage relationship between different cell clusters.</a:t>
            </a:r>
          </a:p>
          <a:p>
            <a:pPr lvl="0"/>
            <a:endParaRPr lang="en-US" sz="900" dirty="0" smtClean="0"/>
          </a:p>
          <a:p>
            <a:pPr lvl="0"/>
            <a:r>
              <a:rPr lang="en-US" dirty="0" smtClean="0"/>
              <a:t>Characterize the dynamic process during cell-state transitions.</a:t>
            </a:r>
          </a:p>
          <a:p>
            <a:pPr lvl="0"/>
            <a:endParaRPr lang="en-US" sz="900" dirty="0" smtClean="0"/>
          </a:p>
          <a:p>
            <a:pPr lvl="0"/>
            <a:r>
              <a:rPr lang="en-US" dirty="0" smtClean="0"/>
              <a:t>Elucidate the transition of regulatory networks.</a:t>
            </a:r>
          </a:p>
          <a:p>
            <a:pPr lvl="0">
              <a:buNone/>
            </a:pPr>
            <a:r>
              <a:rPr lang="en-US" sz="900" dirty="0" smtClean="0"/>
              <a:t> </a:t>
            </a:r>
          </a:p>
          <a:p>
            <a:r>
              <a:rPr lang="en-US" dirty="0" smtClean="0"/>
              <a:t>Distinguish stochastic </a:t>
            </a:r>
            <a:r>
              <a:rPr lang="en-US" dirty="0" err="1" smtClean="0"/>
              <a:t>vs</a:t>
            </a:r>
            <a:r>
              <a:rPr lang="en-US" dirty="0" smtClean="0"/>
              <a:t> real variation</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7429</TotalTime>
  <Words>873</Words>
  <Application>Microsoft Macintosh PowerPoint</Application>
  <PresentationFormat>On-screen Show (4:3)</PresentationFormat>
  <Paragraphs>168</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 single-cell data analysis</vt:lpstr>
      <vt:lpstr>PowerPoint Presentation</vt:lpstr>
      <vt:lpstr>PowerPoint Presentation</vt:lpstr>
      <vt:lpstr>SPADE: a density-normalized, spanning tree model</vt:lpstr>
      <vt:lpstr>PowerPoint Presentation</vt:lpstr>
      <vt:lpstr>PowerPoint Presentation</vt:lpstr>
      <vt:lpstr>PowerPoint Presentation</vt:lpstr>
      <vt:lpstr>Cancer Stem Cells</vt:lpstr>
      <vt:lpstr>Single cell analysis of the mouse MLL-AF9 acute myeloid leukemia cells</vt:lpstr>
      <vt:lpstr>PowerPoint Presentation</vt:lpstr>
      <vt:lpstr>PowerPoint Presentation</vt:lpstr>
      <vt:lpstr>PowerPoint Presentation</vt:lpstr>
      <vt:lpstr>PowerPoint Presentation</vt:lpstr>
      <vt:lpstr>Dynamic clustering</vt:lpstr>
      <vt:lpstr>Identifying bifurcation points and directions</vt:lpstr>
      <vt:lpstr>Modeling dynamics by bifurcation analysis</vt:lpstr>
      <vt:lpstr>Modeling dynamics by bifurcation analysis</vt:lpstr>
      <vt:lpstr>Noise level s has large impact on lineage biases</vt:lpstr>
      <vt:lpstr>PowerPoint Presentation</vt:lpstr>
      <vt:lpstr>PowerPoint Presentation</vt:lpstr>
      <vt:lpstr>How do we infer dynamics without temporal information?</vt:lpstr>
      <vt:lpstr>PowerPoint Presentation</vt:lpstr>
      <vt:lpstr>Principal Curve Analysis Reconstruct Temporal Information</vt:lpstr>
      <vt:lpstr>Principal Curve Analysis Reconstruct Temporal Information</vt:lpstr>
      <vt:lpstr>Inferred dynamic gene expression profile</vt:lpstr>
      <vt:lpstr>Conclusions</vt:lpstr>
      <vt:lpstr>Acknowledgement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dc:title>
  <dc:creator>Guocheng Yuan</dc:creator>
  <cp:lastModifiedBy>Partners HealthCare System</cp:lastModifiedBy>
  <cp:revision>624</cp:revision>
  <dcterms:created xsi:type="dcterms:W3CDTF">2014-04-15T18:16:44Z</dcterms:created>
  <dcterms:modified xsi:type="dcterms:W3CDTF">2014-07-31T13:59:50Z</dcterms:modified>
</cp:coreProperties>
</file>