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519" r:id="rId3"/>
    <p:sldId id="509" r:id="rId4"/>
    <p:sldId id="516" r:id="rId5"/>
    <p:sldId id="511" r:id="rId6"/>
    <p:sldId id="512" r:id="rId7"/>
    <p:sldId id="517" r:id="rId8"/>
    <p:sldId id="518" r:id="rId9"/>
    <p:sldId id="628" r:id="rId10"/>
    <p:sldId id="510" r:id="rId11"/>
    <p:sldId id="514" r:id="rId12"/>
    <p:sldId id="520" r:id="rId13"/>
    <p:sldId id="582" r:id="rId14"/>
    <p:sldId id="617" r:id="rId15"/>
    <p:sldId id="502" r:id="rId16"/>
    <p:sldId id="630" r:id="rId17"/>
    <p:sldId id="631" r:id="rId18"/>
    <p:sldId id="632" r:id="rId19"/>
    <p:sldId id="629" r:id="rId20"/>
    <p:sldId id="633" r:id="rId21"/>
    <p:sldId id="634" r:id="rId22"/>
    <p:sldId id="620" r:id="rId23"/>
    <p:sldId id="619" r:id="rId24"/>
    <p:sldId id="607" r:id="rId25"/>
    <p:sldId id="601" r:id="rId26"/>
    <p:sldId id="635" r:id="rId27"/>
    <p:sldId id="636" r:id="rId28"/>
    <p:sldId id="637" r:id="rId29"/>
    <p:sldId id="608" r:id="rId30"/>
    <p:sldId id="618" r:id="rId31"/>
    <p:sldId id="609" r:id="rId32"/>
    <p:sldId id="624" r:id="rId33"/>
    <p:sldId id="625" r:id="rId34"/>
    <p:sldId id="621" r:id="rId35"/>
    <p:sldId id="494" r:id="rId36"/>
    <p:sldId id="495" r:id="rId37"/>
    <p:sldId id="497" r:id="rId38"/>
    <p:sldId id="626" r:id="rId39"/>
    <p:sldId id="638" r:id="rId40"/>
    <p:sldId id="639" r:id="rId41"/>
    <p:sldId id="640" r:id="rId42"/>
    <p:sldId id="641" r:id="rId43"/>
    <p:sldId id="642" r:id="rId44"/>
    <p:sldId id="643" r:id="rId45"/>
    <p:sldId id="644" r:id="rId46"/>
    <p:sldId id="567" r:id="rId47"/>
    <p:sldId id="645" r:id="rId48"/>
    <p:sldId id="561" r:id="rId49"/>
    <p:sldId id="562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7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D3847-CDC0-4A1D-AF4C-200D92295DAA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3909E-3705-4DBF-A195-854A8A8B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02B35-12F7-4C1A-AA8C-5CF23D5EB2A0}" type="slidenum">
              <a:rPr lang="en-US"/>
              <a:pPr/>
              <a:t>3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D97BEF-DD7D-4550-9CA0-F3C3EDE2946B}" type="slidenum">
              <a:rPr lang="en-US"/>
              <a:pPr/>
              <a:t>21</a:t>
            </a:fld>
            <a:endParaRPr lang="en-US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34B14-328B-1247-BE64-AB7FE4089449}" type="slidenum">
              <a:rPr lang="en-US"/>
              <a:pPr/>
              <a:t>23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700</a:t>
            </a:r>
            <a:r>
              <a:rPr lang="en-US" baseline="0" dirty="0" smtClean="0"/>
              <a:t> segments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3500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9EDA-0516-D747-A12E-215E5B801C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6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Also mention chromatin and methylation also affects splicing as well.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4F75F1-CA23-41FA-A532-0BAD3444C51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-here’s how it works</a:t>
            </a:r>
          </a:p>
          <a:p>
            <a:r>
              <a:rPr lang="en-US" dirty="0" smtClean="0"/>
              <a:t>-dots</a:t>
            </a:r>
          </a:p>
          <a:p>
            <a:r>
              <a:rPr lang="en-US" dirty="0" smtClean="0"/>
              <a:t>-filtering…alignments</a:t>
            </a:r>
            <a:r>
              <a:rPr lang="en-US" baseline="0" dirty="0" smtClean="0"/>
              <a:t> to reference human genomes and </a:t>
            </a:r>
            <a:r>
              <a:rPr lang="en-US" baseline="0" dirty="0" err="1" smtClean="0"/>
              <a:t>transcriptomes</a:t>
            </a:r>
            <a:endParaRPr lang="en-US" baseline="0" dirty="0" smtClean="0"/>
          </a:p>
          <a:p>
            <a:r>
              <a:rPr lang="en-US" baseline="0" dirty="0" smtClean="0"/>
              <a:t>-first – bulk</a:t>
            </a:r>
          </a:p>
          <a:p>
            <a:r>
              <a:rPr lang="en-US" baseline="0" dirty="0" smtClean="0"/>
              <a:t>-slower – </a:t>
            </a:r>
            <a:r>
              <a:rPr lang="en-US" baseline="0" dirty="0" err="1" smtClean="0"/>
              <a:t>senstive</a:t>
            </a:r>
            <a:endParaRPr lang="en-US" baseline="0" dirty="0" smtClean="0"/>
          </a:p>
          <a:p>
            <a:r>
              <a:rPr lang="en-US" baseline="0" dirty="0" smtClean="0"/>
              <a:t>-enriched</a:t>
            </a:r>
          </a:p>
          <a:p>
            <a:r>
              <a:rPr lang="en-US" baseline="0" dirty="0" smtClean="0"/>
              <a:t>-assembly and alignment-based approaches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26238-8B9C-4AA9-8DE5-B333A01FAA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35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-300 species</a:t>
            </a:r>
          </a:p>
          <a:p>
            <a:r>
              <a:rPr lang="en-US" dirty="0" smtClean="0"/>
              <a:t>-tiny</a:t>
            </a:r>
            <a:r>
              <a:rPr lang="en-US" baseline="0" dirty="0" smtClean="0"/>
              <a:t> fraction of input, but</a:t>
            </a:r>
            <a:endParaRPr lang="en-US" dirty="0" smtClean="0"/>
          </a:p>
          <a:p>
            <a:r>
              <a:rPr lang="en-US" dirty="0" smtClean="0"/>
              <a:t>-rich dataset to start cataloguing</a:t>
            </a:r>
            <a:r>
              <a:rPr lang="en-US" baseline="0" dirty="0" smtClean="0"/>
              <a:t> the microbiome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26238-8B9C-4AA9-8DE5-B333A01FAA8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93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26238-8B9C-4AA9-8DE5-B333A01FAA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5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B7751-EC65-4D81-B0FB-B275FEE4DAD9}" type="slidenum">
              <a:rPr lang="en-US"/>
              <a:pPr/>
              <a:t>9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10C26-C1FD-DD45-8364-B2234D11C31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95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10C26-C1FD-DD45-8364-B2234D11C31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6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06025-D4ED-464D-BA9B-7D15EFEFFF94}" type="slidenum">
              <a:rPr lang="en-US"/>
              <a:pPr/>
              <a:t>49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D0620-358C-4C57-AF1B-089EE47FF348}" type="slidenum">
              <a:rPr lang="en-US"/>
              <a:pPr/>
              <a:t>10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40CE6-D457-414A-8ABE-D4A538E861F4}" type="slidenum">
              <a:rPr lang="en-US"/>
              <a:pPr/>
              <a:t>11</a:t>
            </a:fld>
            <a:endParaRPr lang="en-US"/>
          </a:p>
        </p:txBody>
      </p:sp>
      <p:sp>
        <p:nvSpPr>
          <p:cNvPr id="430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64FED4A-776A-43C9-A2CD-153B67A23E1D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4300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4" rIns="91391" bIns="45694" anchor="b"/>
          <a:lstStyle/>
          <a:p>
            <a:pPr algn="r" eaLnBrk="0" hangingPunct="0"/>
            <a:fld id="{232C7C2A-8DE9-44D5-996C-E316F8B8402C}" type="slidenum">
              <a:rPr lang="en-US" sz="1200">
                <a:latin typeface="Times New Roman" pitchFamily="18" charset="0"/>
                <a:ea typeface="ＭＳ Ｐゴシック" pitchFamily="-96" charset="-128"/>
              </a:rPr>
              <a:pPr algn="r" eaLnBrk="0" hangingPunct="0"/>
              <a:t>11</a:t>
            </a:fld>
            <a:endParaRPr lang="en-US" sz="1200">
              <a:latin typeface="Times New Roman" pitchFamily="18" charset="0"/>
              <a:ea typeface="ＭＳ Ｐゴシック" pitchFamily="-96" charset="-128"/>
            </a:endParaRPr>
          </a:p>
        </p:txBody>
      </p:sp>
      <p:sp>
        <p:nvSpPr>
          <p:cNvPr id="430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30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74" tIns="44387" rIns="88774" bIns="44387"/>
          <a:lstStyle/>
          <a:p>
            <a:r>
              <a:rPr lang="en-US" dirty="0" smtClean="0"/>
              <a:t>So</a:t>
            </a:r>
            <a:r>
              <a:rPr lang="en-US" baseline="0" dirty="0" smtClean="0"/>
              <a:t> what can we detect from Whole genome or whole </a:t>
            </a:r>
            <a:r>
              <a:rPr lang="en-US" baseline="0" dirty="0" err="1" smtClean="0"/>
              <a:t>exome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transcriptome</a:t>
            </a:r>
            <a:r>
              <a:rPr lang="en-US" baseline="0" dirty="0" smtClean="0"/>
              <a:t> sequencing.</a:t>
            </a:r>
          </a:p>
          <a:p>
            <a:endParaRPr lang="en-US" baseline="0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get paired end reads, map them to the genome and can find : ……</a:t>
            </a:r>
          </a:p>
          <a:p>
            <a:r>
              <a:rPr lang="en-US" baseline="0" dirty="0" smtClean="0"/>
              <a:t>Find rearrangements and map them to the single base resolution.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F3A01B-1380-4493-90AF-5B708A02657F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02B7F8-0D7B-45A3-A6C9-61C871204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5431F4-B6D3-5F45-9C63-7A2074F3C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19103-AC28-4DBD-809A-FA72C545D352}" type="datetimeFigureOut">
              <a:rPr lang="en-US" smtClean="0"/>
              <a:pPr/>
              <a:t>7/31/14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086F6-47D9-4EEE-B9E3-692BE1357D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" y="235936"/>
            <a:ext cx="8351520" cy="1784985"/>
          </a:xfrm>
        </p:spPr>
        <p:txBody>
          <a:bodyPr>
            <a:noAutofit/>
          </a:bodyPr>
          <a:lstStyle/>
          <a:p>
            <a:r>
              <a:rPr lang="en-US" dirty="0" smtClean="0"/>
              <a:t>Somatic alterations in human </a:t>
            </a:r>
            <a:r>
              <a:rPr lang="en-US" smtClean="0"/>
              <a:t>cancer genomes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116" y="2326109"/>
            <a:ext cx="6769768" cy="42110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Matthew Meyerson, M.D., Ph.D.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Dana-Farber Cancer Institute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Harvard Medical School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Broad Institute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err="1" smtClean="0">
                <a:solidFill>
                  <a:schemeClr val="tx1"/>
                </a:solidFill>
              </a:rPr>
              <a:t>Bioconductor</a:t>
            </a:r>
            <a:r>
              <a:rPr lang="en-US" sz="2000" dirty="0" smtClean="0">
                <a:solidFill>
                  <a:schemeClr val="tx1"/>
                </a:solidFill>
              </a:rPr>
              <a:t> Conference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Dana-Farber Cancer Institute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Boston, Massachusetts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July 31, 2014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9472"/>
            <a:ext cx="7772400" cy="8318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Genomic </a:t>
            </a:r>
            <a:r>
              <a:rPr lang="en-US" sz="4000" dirty="0" smtClean="0"/>
              <a:t>mechanisms of cancer</a:t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dirty="0" err="1" smtClean="0"/>
              <a:t>germline</a:t>
            </a:r>
            <a:r>
              <a:rPr lang="en-US" sz="4000" dirty="0" smtClean="0"/>
              <a:t> and somatic)</a:t>
            </a:r>
            <a:endParaRPr lang="en-US" sz="4000" dirty="0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501775"/>
            <a:ext cx="1546225" cy="446088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Mutation</a:t>
            </a:r>
          </a:p>
        </p:txBody>
      </p:sp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257175" y="4010025"/>
            <a:ext cx="8445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GGT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Gly</a:t>
            </a: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665288" y="4384675"/>
            <a:ext cx="8445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G</a:t>
            </a:r>
            <a:r>
              <a:rPr lang="en-US">
                <a:solidFill>
                  <a:srgbClr val="FF5050"/>
                </a:solidFill>
              </a:rPr>
              <a:t>A</a:t>
            </a:r>
            <a:r>
              <a:rPr lang="en-US"/>
              <a:t>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Asp</a:t>
            </a: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1662113" y="5170488"/>
            <a:ext cx="8445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G</a:t>
            </a:r>
            <a:r>
              <a:rPr lang="en-US">
                <a:solidFill>
                  <a:srgbClr val="FF5050"/>
                </a:solidFill>
              </a:rPr>
              <a:t>C</a:t>
            </a:r>
            <a:r>
              <a:rPr lang="en-US"/>
              <a:t>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Ala</a:t>
            </a: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1658938" y="5945188"/>
            <a:ext cx="8445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G</a:t>
            </a:r>
            <a:r>
              <a:rPr lang="en-US">
                <a:solidFill>
                  <a:srgbClr val="FF5050"/>
                </a:solidFill>
              </a:rPr>
              <a:t>T</a:t>
            </a:r>
            <a:r>
              <a:rPr lang="en-US"/>
              <a:t>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Val</a:t>
            </a:r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1662113" y="2181225"/>
            <a:ext cx="8445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FF5050"/>
                </a:solidFill>
              </a:rPr>
              <a:t>A</a:t>
            </a:r>
            <a:r>
              <a:rPr lang="en-US"/>
              <a:t>GT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Arg</a:t>
            </a: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1658938" y="2911475"/>
            <a:ext cx="8445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FF5050"/>
                </a:solidFill>
              </a:rPr>
              <a:t>C</a:t>
            </a:r>
            <a:r>
              <a:rPr lang="en-US"/>
              <a:t>GT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Cys</a:t>
            </a:r>
          </a:p>
        </p:txBody>
      </p:sp>
      <p:sp>
        <p:nvSpPr>
          <p:cNvPr id="295946" name="Rectangle 10"/>
          <p:cNvSpPr>
            <a:spLocks noChangeArrowheads="1"/>
          </p:cNvSpPr>
          <p:nvPr/>
        </p:nvSpPr>
        <p:spPr bwMode="auto">
          <a:xfrm>
            <a:off x="1655763" y="3641725"/>
            <a:ext cx="8445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FF5050"/>
                </a:solidFill>
              </a:rPr>
              <a:t>T</a:t>
            </a:r>
            <a:r>
              <a:rPr lang="en-US"/>
              <a:t>GT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Ser</a:t>
            </a: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 flipV="1">
            <a:off x="1027113" y="4057650"/>
            <a:ext cx="581025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48" name="Line 12"/>
          <p:cNvSpPr>
            <a:spLocks noChangeShapeType="1"/>
          </p:cNvSpPr>
          <p:nvPr/>
        </p:nvSpPr>
        <p:spPr bwMode="auto">
          <a:xfrm>
            <a:off x="1012825" y="4443413"/>
            <a:ext cx="581025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 flipV="1">
            <a:off x="900113" y="2652713"/>
            <a:ext cx="584200" cy="1069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0" name="Line 14"/>
          <p:cNvSpPr>
            <a:spLocks noChangeShapeType="1"/>
          </p:cNvSpPr>
          <p:nvPr/>
        </p:nvSpPr>
        <p:spPr bwMode="auto">
          <a:xfrm>
            <a:off x="896938" y="4945063"/>
            <a:ext cx="584200" cy="1069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1" name="Line 15"/>
          <p:cNvSpPr>
            <a:spLocks noChangeShapeType="1"/>
          </p:cNvSpPr>
          <p:nvPr/>
        </p:nvSpPr>
        <p:spPr bwMode="auto">
          <a:xfrm>
            <a:off x="952500" y="4700588"/>
            <a:ext cx="673100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2" name="Line 16"/>
          <p:cNvSpPr>
            <a:spLocks noChangeShapeType="1"/>
          </p:cNvSpPr>
          <p:nvPr/>
        </p:nvSpPr>
        <p:spPr bwMode="auto">
          <a:xfrm flipV="1">
            <a:off x="982663" y="3336925"/>
            <a:ext cx="673100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3" name="Rectangle 17"/>
          <p:cNvSpPr>
            <a:spLocks noChangeArrowheads="1"/>
          </p:cNvSpPr>
          <p:nvPr/>
        </p:nvSpPr>
        <p:spPr bwMode="auto">
          <a:xfrm>
            <a:off x="3048000" y="1498600"/>
            <a:ext cx="207264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b="1" dirty="0"/>
              <a:t>Amplification/deletion</a:t>
            </a:r>
          </a:p>
        </p:txBody>
      </p:sp>
      <p:sp>
        <p:nvSpPr>
          <p:cNvPr id="295954" name="Rectangle 18"/>
          <p:cNvSpPr>
            <a:spLocks noChangeArrowheads="1"/>
          </p:cNvSpPr>
          <p:nvPr/>
        </p:nvSpPr>
        <p:spPr bwMode="auto">
          <a:xfrm>
            <a:off x="3122613" y="3995738"/>
            <a:ext cx="220503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b="1"/>
              <a:t>Translocation</a:t>
            </a:r>
          </a:p>
        </p:txBody>
      </p:sp>
      <p:sp>
        <p:nvSpPr>
          <p:cNvPr id="295955" name="Freeform 19"/>
          <p:cNvSpPr>
            <a:spLocks/>
          </p:cNvSpPr>
          <p:nvPr/>
        </p:nvSpPr>
        <p:spPr bwMode="auto">
          <a:xfrm>
            <a:off x="3921125" y="4816475"/>
            <a:ext cx="220663" cy="366713"/>
          </a:xfrm>
          <a:custGeom>
            <a:avLst/>
            <a:gdLst/>
            <a:ahLst/>
            <a:cxnLst>
              <a:cxn ang="0">
                <a:pos x="46" y="5"/>
              </a:cxn>
              <a:cxn ang="0">
                <a:pos x="32" y="26"/>
              </a:cxn>
              <a:cxn ang="0">
                <a:pos x="22" y="44"/>
              </a:cxn>
              <a:cxn ang="0">
                <a:pos x="17" y="67"/>
              </a:cxn>
              <a:cxn ang="0">
                <a:pos x="16" y="73"/>
              </a:cxn>
              <a:cxn ang="0">
                <a:pos x="37" y="206"/>
              </a:cxn>
              <a:cxn ang="0">
                <a:pos x="85" y="227"/>
              </a:cxn>
              <a:cxn ang="0">
                <a:pos x="109" y="227"/>
              </a:cxn>
              <a:cxn ang="0">
                <a:pos x="110" y="218"/>
              </a:cxn>
              <a:cxn ang="0">
                <a:pos x="131" y="202"/>
              </a:cxn>
              <a:cxn ang="0">
                <a:pos x="139" y="160"/>
              </a:cxn>
              <a:cxn ang="0">
                <a:pos x="137" y="71"/>
              </a:cxn>
              <a:cxn ang="0">
                <a:pos x="133" y="67"/>
              </a:cxn>
              <a:cxn ang="0">
                <a:pos x="119" y="25"/>
              </a:cxn>
              <a:cxn ang="0">
                <a:pos x="77" y="5"/>
              </a:cxn>
              <a:cxn ang="0">
                <a:pos x="59" y="5"/>
              </a:cxn>
              <a:cxn ang="0">
                <a:pos x="46" y="5"/>
              </a:cxn>
            </a:cxnLst>
            <a:rect l="0" t="0" r="r" b="b"/>
            <a:pathLst>
              <a:path w="139" h="231">
                <a:moveTo>
                  <a:pt x="46" y="5"/>
                </a:moveTo>
                <a:cubicBezTo>
                  <a:pt x="41" y="12"/>
                  <a:pt x="36" y="18"/>
                  <a:pt x="32" y="26"/>
                </a:cubicBezTo>
                <a:cubicBezTo>
                  <a:pt x="30" y="34"/>
                  <a:pt x="28" y="39"/>
                  <a:pt x="22" y="44"/>
                </a:cubicBezTo>
                <a:cubicBezTo>
                  <a:pt x="18" y="55"/>
                  <a:pt x="20" y="47"/>
                  <a:pt x="17" y="67"/>
                </a:cubicBezTo>
                <a:cubicBezTo>
                  <a:pt x="17" y="69"/>
                  <a:pt x="16" y="73"/>
                  <a:pt x="16" y="73"/>
                </a:cubicBezTo>
                <a:cubicBezTo>
                  <a:pt x="16" y="101"/>
                  <a:pt x="0" y="199"/>
                  <a:pt x="37" y="206"/>
                </a:cubicBezTo>
                <a:cubicBezTo>
                  <a:pt x="41" y="227"/>
                  <a:pt x="70" y="226"/>
                  <a:pt x="85" y="227"/>
                </a:cubicBezTo>
                <a:cubicBezTo>
                  <a:pt x="87" y="227"/>
                  <a:pt x="105" y="231"/>
                  <a:pt x="109" y="227"/>
                </a:cubicBezTo>
                <a:cubicBezTo>
                  <a:pt x="111" y="225"/>
                  <a:pt x="109" y="221"/>
                  <a:pt x="110" y="218"/>
                </a:cubicBezTo>
                <a:cubicBezTo>
                  <a:pt x="112" y="208"/>
                  <a:pt x="122" y="204"/>
                  <a:pt x="131" y="202"/>
                </a:cubicBezTo>
                <a:cubicBezTo>
                  <a:pt x="132" y="187"/>
                  <a:pt x="130" y="172"/>
                  <a:pt x="139" y="160"/>
                </a:cubicBezTo>
                <a:cubicBezTo>
                  <a:pt x="138" y="130"/>
                  <a:pt x="139" y="101"/>
                  <a:pt x="137" y="71"/>
                </a:cubicBezTo>
                <a:cubicBezTo>
                  <a:pt x="137" y="69"/>
                  <a:pt x="133" y="69"/>
                  <a:pt x="133" y="67"/>
                </a:cubicBezTo>
                <a:cubicBezTo>
                  <a:pt x="131" y="55"/>
                  <a:pt x="137" y="29"/>
                  <a:pt x="119" y="25"/>
                </a:cubicBezTo>
                <a:cubicBezTo>
                  <a:pt x="97" y="9"/>
                  <a:pt x="111" y="8"/>
                  <a:pt x="77" y="5"/>
                </a:cubicBezTo>
                <a:cubicBezTo>
                  <a:pt x="71" y="0"/>
                  <a:pt x="66" y="4"/>
                  <a:pt x="59" y="5"/>
                </a:cubicBezTo>
                <a:cubicBezTo>
                  <a:pt x="53" y="10"/>
                  <a:pt x="53" y="5"/>
                  <a:pt x="46" y="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6" name="Freeform 20"/>
          <p:cNvSpPr>
            <a:spLocks/>
          </p:cNvSpPr>
          <p:nvPr/>
        </p:nvSpPr>
        <p:spPr bwMode="auto">
          <a:xfrm>
            <a:off x="3957638" y="5175250"/>
            <a:ext cx="176212" cy="952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8" y="19"/>
              </a:cxn>
              <a:cxn ang="0">
                <a:pos x="0" y="34"/>
              </a:cxn>
              <a:cxn ang="0">
                <a:pos x="30" y="60"/>
              </a:cxn>
              <a:cxn ang="0">
                <a:pos x="95" y="51"/>
              </a:cxn>
              <a:cxn ang="0">
                <a:pos x="111" y="43"/>
              </a:cxn>
              <a:cxn ang="0">
                <a:pos x="98" y="12"/>
              </a:cxn>
              <a:cxn ang="0">
                <a:pos x="81" y="4"/>
              </a:cxn>
              <a:cxn ang="0">
                <a:pos x="72" y="19"/>
              </a:cxn>
            </a:cxnLst>
            <a:rect l="0" t="0" r="r" b="b"/>
            <a:pathLst>
              <a:path w="111" h="60">
                <a:moveTo>
                  <a:pt x="53" y="0"/>
                </a:moveTo>
                <a:cubicBezTo>
                  <a:pt x="39" y="1"/>
                  <a:pt x="17" y="6"/>
                  <a:pt x="8" y="19"/>
                </a:cubicBezTo>
                <a:cubicBezTo>
                  <a:pt x="5" y="24"/>
                  <a:pt x="4" y="29"/>
                  <a:pt x="0" y="34"/>
                </a:cubicBezTo>
                <a:cubicBezTo>
                  <a:pt x="3" y="55"/>
                  <a:pt x="12" y="54"/>
                  <a:pt x="30" y="60"/>
                </a:cubicBezTo>
                <a:cubicBezTo>
                  <a:pt x="60" y="59"/>
                  <a:pt x="71" y="54"/>
                  <a:pt x="95" y="51"/>
                </a:cubicBezTo>
                <a:cubicBezTo>
                  <a:pt x="102" y="49"/>
                  <a:pt x="109" y="51"/>
                  <a:pt x="111" y="43"/>
                </a:cubicBezTo>
                <a:cubicBezTo>
                  <a:pt x="108" y="32"/>
                  <a:pt x="108" y="19"/>
                  <a:pt x="98" y="12"/>
                </a:cubicBezTo>
                <a:cubicBezTo>
                  <a:pt x="95" y="6"/>
                  <a:pt x="88" y="4"/>
                  <a:pt x="81" y="4"/>
                </a:cubicBezTo>
                <a:lnTo>
                  <a:pt x="72" y="19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7" name="Freeform 21"/>
          <p:cNvSpPr>
            <a:spLocks/>
          </p:cNvSpPr>
          <p:nvPr/>
        </p:nvSpPr>
        <p:spPr bwMode="auto">
          <a:xfrm>
            <a:off x="3959225" y="5259388"/>
            <a:ext cx="234950" cy="325437"/>
          </a:xfrm>
          <a:custGeom>
            <a:avLst/>
            <a:gdLst/>
            <a:ahLst/>
            <a:cxnLst>
              <a:cxn ang="0">
                <a:pos x="18" y="10"/>
              </a:cxn>
              <a:cxn ang="0">
                <a:pos x="7" y="70"/>
              </a:cxn>
              <a:cxn ang="0">
                <a:pos x="0" y="160"/>
              </a:cxn>
              <a:cxn ang="0">
                <a:pos x="18" y="200"/>
              </a:cxn>
              <a:cxn ang="0">
                <a:pos x="117" y="199"/>
              </a:cxn>
              <a:cxn ang="0">
                <a:pos x="121" y="182"/>
              </a:cxn>
              <a:cxn ang="0">
                <a:pos x="138" y="154"/>
              </a:cxn>
              <a:cxn ang="0">
                <a:pos x="112" y="59"/>
              </a:cxn>
              <a:cxn ang="0">
                <a:pos x="103" y="28"/>
              </a:cxn>
              <a:cxn ang="0">
                <a:pos x="72" y="13"/>
              </a:cxn>
              <a:cxn ang="0">
                <a:pos x="30" y="8"/>
              </a:cxn>
              <a:cxn ang="0">
                <a:pos x="18" y="10"/>
              </a:cxn>
            </a:cxnLst>
            <a:rect l="0" t="0" r="r" b="b"/>
            <a:pathLst>
              <a:path w="148" h="205">
                <a:moveTo>
                  <a:pt x="18" y="10"/>
                </a:moveTo>
                <a:cubicBezTo>
                  <a:pt x="16" y="25"/>
                  <a:pt x="14" y="52"/>
                  <a:pt x="7" y="70"/>
                </a:cubicBezTo>
                <a:cubicBezTo>
                  <a:pt x="5" y="118"/>
                  <a:pt x="4" y="126"/>
                  <a:pt x="0" y="160"/>
                </a:cubicBezTo>
                <a:cubicBezTo>
                  <a:pt x="5" y="176"/>
                  <a:pt x="4" y="191"/>
                  <a:pt x="18" y="200"/>
                </a:cubicBezTo>
                <a:cubicBezTo>
                  <a:pt x="51" y="200"/>
                  <a:pt x="84" y="205"/>
                  <a:pt x="117" y="199"/>
                </a:cubicBezTo>
                <a:cubicBezTo>
                  <a:pt x="123" y="198"/>
                  <a:pt x="119" y="187"/>
                  <a:pt x="121" y="182"/>
                </a:cubicBezTo>
                <a:cubicBezTo>
                  <a:pt x="124" y="173"/>
                  <a:pt x="132" y="162"/>
                  <a:pt x="138" y="154"/>
                </a:cubicBezTo>
                <a:cubicBezTo>
                  <a:pt x="148" y="104"/>
                  <a:pt x="138" y="91"/>
                  <a:pt x="112" y="59"/>
                </a:cubicBezTo>
                <a:cubicBezTo>
                  <a:pt x="111" y="50"/>
                  <a:pt x="114" y="30"/>
                  <a:pt x="103" y="28"/>
                </a:cubicBezTo>
                <a:cubicBezTo>
                  <a:pt x="92" y="23"/>
                  <a:pt x="84" y="15"/>
                  <a:pt x="72" y="13"/>
                </a:cubicBezTo>
                <a:cubicBezTo>
                  <a:pt x="64" y="0"/>
                  <a:pt x="44" y="8"/>
                  <a:pt x="30" y="8"/>
                </a:cubicBezTo>
                <a:cubicBezTo>
                  <a:pt x="22" y="12"/>
                  <a:pt x="26" y="11"/>
                  <a:pt x="18" y="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8" name="Freeform 22"/>
          <p:cNvSpPr>
            <a:spLocks/>
          </p:cNvSpPr>
          <p:nvPr/>
        </p:nvSpPr>
        <p:spPr bwMode="auto">
          <a:xfrm>
            <a:off x="3324225" y="5384800"/>
            <a:ext cx="176213" cy="952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8" y="19"/>
              </a:cxn>
              <a:cxn ang="0">
                <a:pos x="0" y="34"/>
              </a:cxn>
              <a:cxn ang="0">
                <a:pos x="30" y="60"/>
              </a:cxn>
              <a:cxn ang="0">
                <a:pos x="95" y="51"/>
              </a:cxn>
              <a:cxn ang="0">
                <a:pos x="111" y="43"/>
              </a:cxn>
              <a:cxn ang="0">
                <a:pos x="98" y="12"/>
              </a:cxn>
              <a:cxn ang="0">
                <a:pos x="81" y="4"/>
              </a:cxn>
              <a:cxn ang="0">
                <a:pos x="72" y="19"/>
              </a:cxn>
            </a:cxnLst>
            <a:rect l="0" t="0" r="r" b="b"/>
            <a:pathLst>
              <a:path w="111" h="60">
                <a:moveTo>
                  <a:pt x="53" y="0"/>
                </a:moveTo>
                <a:cubicBezTo>
                  <a:pt x="39" y="1"/>
                  <a:pt x="17" y="6"/>
                  <a:pt x="8" y="19"/>
                </a:cubicBezTo>
                <a:cubicBezTo>
                  <a:pt x="5" y="24"/>
                  <a:pt x="4" y="29"/>
                  <a:pt x="0" y="34"/>
                </a:cubicBezTo>
                <a:cubicBezTo>
                  <a:pt x="3" y="55"/>
                  <a:pt x="12" y="54"/>
                  <a:pt x="30" y="60"/>
                </a:cubicBezTo>
                <a:cubicBezTo>
                  <a:pt x="60" y="59"/>
                  <a:pt x="71" y="54"/>
                  <a:pt x="95" y="51"/>
                </a:cubicBezTo>
                <a:cubicBezTo>
                  <a:pt x="102" y="49"/>
                  <a:pt x="109" y="51"/>
                  <a:pt x="111" y="43"/>
                </a:cubicBezTo>
                <a:cubicBezTo>
                  <a:pt x="108" y="32"/>
                  <a:pt x="108" y="19"/>
                  <a:pt x="98" y="12"/>
                </a:cubicBezTo>
                <a:cubicBezTo>
                  <a:pt x="95" y="6"/>
                  <a:pt x="88" y="4"/>
                  <a:pt x="81" y="4"/>
                </a:cubicBezTo>
                <a:lnTo>
                  <a:pt x="72" y="19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59" name="Freeform 23"/>
          <p:cNvSpPr>
            <a:spLocks/>
          </p:cNvSpPr>
          <p:nvPr/>
        </p:nvSpPr>
        <p:spPr bwMode="auto">
          <a:xfrm>
            <a:off x="3208338" y="5448300"/>
            <a:ext cx="306387" cy="692150"/>
          </a:xfrm>
          <a:custGeom>
            <a:avLst/>
            <a:gdLst/>
            <a:ahLst/>
            <a:cxnLst>
              <a:cxn ang="0">
                <a:pos x="81" y="37"/>
              </a:cxn>
              <a:cxn ang="0">
                <a:pos x="64" y="55"/>
              </a:cxn>
              <a:cxn ang="0">
                <a:pos x="52" y="73"/>
              </a:cxn>
              <a:cxn ang="0">
                <a:pos x="15" y="165"/>
              </a:cxn>
              <a:cxn ang="0">
                <a:pos x="7" y="189"/>
              </a:cxn>
              <a:cxn ang="0">
                <a:pos x="7" y="229"/>
              </a:cxn>
              <a:cxn ang="0">
                <a:pos x="16" y="241"/>
              </a:cxn>
              <a:cxn ang="0">
                <a:pos x="18" y="310"/>
              </a:cxn>
              <a:cxn ang="0">
                <a:pos x="33" y="340"/>
              </a:cxn>
              <a:cxn ang="0">
                <a:pos x="37" y="399"/>
              </a:cxn>
              <a:cxn ang="0">
                <a:pos x="79" y="424"/>
              </a:cxn>
              <a:cxn ang="0">
                <a:pos x="117" y="436"/>
              </a:cxn>
              <a:cxn ang="0">
                <a:pos x="162" y="418"/>
              </a:cxn>
              <a:cxn ang="0">
                <a:pos x="171" y="405"/>
              </a:cxn>
              <a:cxn ang="0">
                <a:pos x="178" y="388"/>
              </a:cxn>
              <a:cxn ang="0">
                <a:pos x="181" y="277"/>
              </a:cxn>
              <a:cxn ang="0">
                <a:pos x="192" y="235"/>
              </a:cxn>
              <a:cxn ang="0">
                <a:pos x="190" y="130"/>
              </a:cxn>
              <a:cxn ang="0">
                <a:pos x="181" y="91"/>
              </a:cxn>
              <a:cxn ang="0">
                <a:pos x="175" y="55"/>
              </a:cxn>
              <a:cxn ang="0">
                <a:pos x="171" y="15"/>
              </a:cxn>
              <a:cxn ang="0">
                <a:pos x="88" y="34"/>
              </a:cxn>
              <a:cxn ang="0">
                <a:pos x="81" y="37"/>
              </a:cxn>
              <a:cxn ang="0">
                <a:pos x="78" y="42"/>
              </a:cxn>
              <a:cxn ang="0">
                <a:pos x="81" y="37"/>
              </a:cxn>
            </a:cxnLst>
            <a:rect l="0" t="0" r="r" b="b"/>
            <a:pathLst>
              <a:path w="193" h="436">
                <a:moveTo>
                  <a:pt x="81" y="37"/>
                </a:moveTo>
                <a:cubicBezTo>
                  <a:pt x="73" y="41"/>
                  <a:pt x="70" y="48"/>
                  <a:pt x="64" y="55"/>
                </a:cubicBezTo>
                <a:cubicBezTo>
                  <a:pt x="61" y="64"/>
                  <a:pt x="60" y="68"/>
                  <a:pt x="52" y="73"/>
                </a:cubicBezTo>
                <a:cubicBezTo>
                  <a:pt x="33" y="104"/>
                  <a:pt x="24" y="128"/>
                  <a:pt x="15" y="165"/>
                </a:cubicBezTo>
                <a:cubicBezTo>
                  <a:pt x="13" y="173"/>
                  <a:pt x="7" y="189"/>
                  <a:pt x="7" y="189"/>
                </a:cubicBezTo>
                <a:cubicBezTo>
                  <a:pt x="5" y="206"/>
                  <a:pt x="0" y="206"/>
                  <a:pt x="7" y="229"/>
                </a:cubicBezTo>
                <a:cubicBezTo>
                  <a:pt x="8" y="234"/>
                  <a:pt x="16" y="241"/>
                  <a:pt x="16" y="241"/>
                </a:cubicBezTo>
                <a:cubicBezTo>
                  <a:pt x="17" y="264"/>
                  <a:pt x="17" y="287"/>
                  <a:pt x="18" y="310"/>
                </a:cubicBezTo>
                <a:cubicBezTo>
                  <a:pt x="18" y="321"/>
                  <a:pt x="21" y="338"/>
                  <a:pt x="33" y="340"/>
                </a:cubicBezTo>
                <a:cubicBezTo>
                  <a:pt x="38" y="364"/>
                  <a:pt x="31" y="328"/>
                  <a:pt x="37" y="399"/>
                </a:cubicBezTo>
                <a:cubicBezTo>
                  <a:pt x="38" y="411"/>
                  <a:pt x="70" y="423"/>
                  <a:pt x="79" y="424"/>
                </a:cubicBezTo>
                <a:cubicBezTo>
                  <a:pt x="90" y="428"/>
                  <a:pt x="106" y="431"/>
                  <a:pt x="117" y="436"/>
                </a:cubicBezTo>
                <a:cubicBezTo>
                  <a:pt x="132" y="432"/>
                  <a:pt x="148" y="425"/>
                  <a:pt x="162" y="418"/>
                </a:cubicBezTo>
                <a:cubicBezTo>
                  <a:pt x="165" y="414"/>
                  <a:pt x="168" y="409"/>
                  <a:pt x="171" y="405"/>
                </a:cubicBezTo>
                <a:cubicBezTo>
                  <a:pt x="172" y="397"/>
                  <a:pt x="177" y="396"/>
                  <a:pt x="178" y="388"/>
                </a:cubicBezTo>
                <a:cubicBezTo>
                  <a:pt x="179" y="351"/>
                  <a:pt x="178" y="314"/>
                  <a:pt x="181" y="277"/>
                </a:cubicBezTo>
                <a:cubicBezTo>
                  <a:pt x="182" y="263"/>
                  <a:pt x="192" y="235"/>
                  <a:pt x="192" y="235"/>
                </a:cubicBezTo>
                <a:cubicBezTo>
                  <a:pt x="191" y="200"/>
                  <a:pt x="193" y="165"/>
                  <a:pt x="190" y="130"/>
                </a:cubicBezTo>
                <a:cubicBezTo>
                  <a:pt x="189" y="117"/>
                  <a:pt x="181" y="91"/>
                  <a:pt x="181" y="91"/>
                </a:cubicBezTo>
                <a:cubicBezTo>
                  <a:pt x="180" y="78"/>
                  <a:pt x="178" y="67"/>
                  <a:pt x="175" y="55"/>
                </a:cubicBezTo>
                <a:cubicBezTo>
                  <a:pt x="173" y="40"/>
                  <a:pt x="172" y="31"/>
                  <a:pt x="171" y="15"/>
                </a:cubicBezTo>
                <a:cubicBezTo>
                  <a:pt x="75" y="16"/>
                  <a:pt x="116" y="0"/>
                  <a:pt x="88" y="34"/>
                </a:cubicBezTo>
                <a:cubicBezTo>
                  <a:pt x="87" y="39"/>
                  <a:pt x="83" y="47"/>
                  <a:pt x="81" y="37"/>
                </a:cubicBezTo>
                <a:cubicBezTo>
                  <a:pt x="80" y="39"/>
                  <a:pt x="78" y="42"/>
                  <a:pt x="78" y="42"/>
                </a:cubicBezTo>
                <a:cubicBezTo>
                  <a:pt x="78" y="42"/>
                  <a:pt x="80" y="39"/>
                  <a:pt x="81" y="37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0" name="Freeform 24"/>
          <p:cNvSpPr>
            <a:spLocks/>
          </p:cNvSpPr>
          <p:nvPr/>
        </p:nvSpPr>
        <p:spPr bwMode="auto">
          <a:xfrm>
            <a:off x="3262313" y="4822825"/>
            <a:ext cx="296862" cy="584200"/>
          </a:xfrm>
          <a:custGeom>
            <a:avLst/>
            <a:gdLst/>
            <a:ahLst/>
            <a:cxnLst>
              <a:cxn ang="0">
                <a:pos x="6" y="39"/>
              </a:cxn>
              <a:cxn ang="0">
                <a:pos x="12" y="183"/>
              </a:cxn>
              <a:cxn ang="0">
                <a:pos x="15" y="276"/>
              </a:cxn>
              <a:cxn ang="0">
                <a:pos x="54" y="357"/>
              </a:cxn>
              <a:cxn ang="0">
                <a:pos x="114" y="359"/>
              </a:cxn>
              <a:cxn ang="0">
                <a:pos x="154" y="347"/>
              </a:cxn>
              <a:cxn ang="0">
                <a:pos x="163" y="326"/>
              </a:cxn>
              <a:cxn ang="0">
                <a:pos x="171" y="308"/>
              </a:cxn>
              <a:cxn ang="0">
                <a:pos x="177" y="291"/>
              </a:cxn>
              <a:cxn ang="0">
                <a:pos x="172" y="143"/>
              </a:cxn>
              <a:cxn ang="0">
                <a:pos x="171" y="128"/>
              </a:cxn>
              <a:cxn ang="0">
                <a:pos x="118" y="20"/>
              </a:cxn>
              <a:cxn ang="0">
                <a:pos x="97" y="14"/>
              </a:cxn>
              <a:cxn ang="0">
                <a:pos x="78" y="0"/>
              </a:cxn>
              <a:cxn ang="0">
                <a:pos x="48" y="12"/>
              </a:cxn>
              <a:cxn ang="0">
                <a:pos x="36" y="23"/>
              </a:cxn>
              <a:cxn ang="0">
                <a:pos x="36" y="23"/>
              </a:cxn>
              <a:cxn ang="0">
                <a:pos x="10" y="32"/>
              </a:cxn>
              <a:cxn ang="0">
                <a:pos x="6" y="39"/>
              </a:cxn>
            </a:cxnLst>
            <a:rect l="0" t="0" r="r" b="b"/>
            <a:pathLst>
              <a:path w="187" h="368">
                <a:moveTo>
                  <a:pt x="6" y="39"/>
                </a:moveTo>
                <a:cubicBezTo>
                  <a:pt x="7" y="87"/>
                  <a:pt x="11" y="135"/>
                  <a:pt x="12" y="183"/>
                </a:cubicBezTo>
                <a:cubicBezTo>
                  <a:pt x="15" y="277"/>
                  <a:pt x="0" y="245"/>
                  <a:pt x="15" y="276"/>
                </a:cubicBezTo>
                <a:cubicBezTo>
                  <a:pt x="18" y="297"/>
                  <a:pt x="29" y="352"/>
                  <a:pt x="54" y="357"/>
                </a:cubicBezTo>
                <a:cubicBezTo>
                  <a:pt x="68" y="368"/>
                  <a:pt x="99" y="359"/>
                  <a:pt x="114" y="359"/>
                </a:cubicBezTo>
                <a:cubicBezTo>
                  <a:pt x="122" y="347"/>
                  <a:pt x="154" y="347"/>
                  <a:pt x="154" y="347"/>
                </a:cubicBezTo>
                <a:cubicBezTo>
                  <a:pt x="164" y="329"/>
                  <a:pt x="154" y="348"/>
                  <a:pt x="163" y="326"/>
                </a:cubicBezTo>
                <a:cubicBezTo>
                  <a:pt x="165" y="320"/>
                  <a:pt x="171" y="308"/>
                  <a:pt x="171" y="308"/>
                </a:cubicBezTo>
                <a:cubicBezTo>
                  <a:pt x="172" y="302"/>
                  <a:pt x="174" y="297"/>
                  <a:pt x="177" y="291"/>
                </a:cubicBezTo>
                <a:cubicBezTo>
                  <a:pt x="183" y="246"/>
                  <a:pt x="185" y="189"/>
                  <a:pt x="172" y="143"/>
                </a:cubicBezTo>
                <a:cubicBezTo>
                  <a:pt x="172" y="138"/>
                  <a:pt x="171" y="133"/>
                  <a:pt x="171" y="128"/>
                </a:cubicBezTo>
                <a:cubicBezTo>
                  <a:pt x="168" y="45"/>
                  <a:pt x="187" y="34"/>
                  <a:pt x="118" y="20"/>
                </a:cubicBezTo>
                <a:cubicBezTo>
                  <a:pt x="111" y="17"/>
                  <a:pt x="105" y="15"/>
                  <a:pt x="97" y="14"/>
                </a:cubicBezTo>
                <a:cubicBezTo>
                  <a:pt x="89" y="10"/>
                  <a:pt x="87" y="3"/>
                  <a:pt x="78" y="0"/>
                </a:cubicBezTo>
                <a:cubicBezTo>
                  <a:pt x="67" y="3"/>
                  <a:pt x="59" y="10"/>
                  <a:pt x="48" y="12"/>
                </a:cubicBezTo>
                <a:cubicBezTo>
                  <a:pt x="39" y="15"/>
                  <a:pt x="44" y="13"/>
                  <a:pt x="36" y="23"/>
                </a:cubicBezTo>
                <a:lnTo>
                  <a:pt x="36" y="23"/>
                </a:lnTo>
                <a:cubicBezTo>
                  <a:pt x="26" y="29"/>
                  <a:pt x="22" y="30"/>
                  <a:pt x="10" y="32"/>
                </a:cubicBezTo>
                <a:cubicBezTo>
                  <a:pt x="9" y="36"/>
                  <a:pt x="8" y="54"/>
                  <a:pt x="6" y="39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1" name="Freeform 25"/>
          <p:cNvSpPr>
            <a:spLocks/>
          </p:cNvSpPr>
          <p:nvPr/>
        </p:nvSpPr>
        <p:spPr bwMode="auto">
          <a:xfrm>
            <a:off x="5535613" y="4840288"/>
            <a:ext cx="220662" cy="366712"/>
          </a:xfrm>
          <a:custGeom>
            <a:avLst/>
            <a:gdLst/>
            <a:ahLst/>
            <a:cxnLst>
              <a:cxn ang="0">
                <a:pos x="46" y="5"/>
              </a:cxn>
              <a:cxn ang="0">
                <a:pos x="32" y="26"/>
              </a:cxn>
              <a:cxn ang="0">
                <a:pos x="22" y="44"/>
              </a:cxn>
              <a:cxn ang="0">
                <a:pos x="17" y="67"/>
              </a:cxn>
              <a:cxn ang="0">
                <a:pos x="16" y="73"/>
              </a:cxn>
              <a:cxn ang="0">
                <a:pos x="37" y="206"/>
              </a:cxn>
              <a:cxn ang="0">
                <a:pos x="85" y="227"/>
              </a:cxn>
              <a:cxn ang="0">
                <a:pos x="109" y="227"/>
              </a:cxn>
              <a:cxn ang="0">
                <a:pos x="110" y="218"/>
              </a:cxn>
              <a:cxn ang="0">
                <a:pos x="131" y="202"/>
              </a:cxn>
              <a:cxn ang="0">
                <a:pos x="139" y="160"/>
              </a:cxn>
              <a:cxn ang="0">
                <a:pos x="137" y="71"/>
              </a:cxn>
              <a:cxn ang="0">
                <a:pos x="133" y="67"/>
              </a:cxn>
              <a:cxn ang="0">
                <a:pos x="119" y="25"/>
              </a:cxn>
              <a:cxn ang="0">
                <a:pos x="77" y="5"/>
              </a:cxn>
              <a:cxn ang="0">
                <a:pos x="59" y="5"/>
              </a:cxn>
              <a:cxn ang="0">
                <a:pos x="46" y="5"/>
              </a:cxn>
            </a:cxnLst>
            <a:rect l="0" t="0" r="r" b="b"/>
            <a:pathLst>
              <a:path w="139" h="231">
                <a:moveTo>
                  <a:pt x="46" y="5"/>
                </a:moveTo>
                <a:cubicBezTo>
                  <a:pt x="41" y="12"/>
                  <a:pt x="36" y="18"/>
                  <a:pt x="32" y="26"/>
                </a:cubicBezTo>
                <a:cubicBezTo>
                  <a:pt x="30" y="34"/>
                  <a:pt x="28" y="39"/>
                  <a:pt x="22" y="44"/>
                </a:cubicBezTo>
                <a:cubicBezTo>
                  <a:pt x="18" y="55"/>
                  <a:pt x="20" y="47"/>
                  <a:pt x="17" y="67"/>
                </a:cubicBezTo>
                <a:cubicBezTo>
                  <a:pt x="17" y="69"/>
                  <a:pt x="16" y="73"/>
                  <a:pt x="16" y="73"/>
                </a:cubicBezTo>
                <a:cubicBezTo>
                  <a:pt x="16" y="101"/>
                  <a:pt x="0" y="199"/>
                  <a:pt x="37" y="206"/>
                </a:cubicBezTo>
                <a:cubicBezTo>
                  <a:pt x="41" y="227"/>
                  <a:pt x="70" y="226"/>
                  <a:pt x="85" y="227"/>
                </a:cubicBezTo>
                <a:cubicBezTo>
                  <a:pt x="87" y="227"/>
                  <a:pt x="105" y="231"/>
                  <a:pt x="109" y="227"/>
                </a:cubicBezTo>
                <a:cubicBezTo>
                  <a:pt x="111" y="225"/>
                  <a:pt x="109" y="221"/>
                  <a:pt x="110" y="218"/>
                </a:cubicBezTo>
                <a:cubicBezTo>
                  <a:pt x="112" y="208"/>
                  <a:pt x="122" y="204"/>
                  <a:pt x="131" y="202"/>
                </a:cubicBezTo>
                <a:cubicBezTo>
                  <a:pt x="132" y="187"/>
                  <a:pt x="130" y="172"/>
                  <a:pt x="139" y="160"/>
                </a:cubicBezTo>
                <a:cubicBezTo>
                  <a:pt x="138" y="130"/>
                  <a:pt x="139" y="101"/>
                  <a:pt x="137" y="71"/>
                </a:cubicBezTo>
                <a:cubicBezTo>
                  <a:pt x="137" y="69"/>
                  <a:pt x="133" y="69"/>
                  <a:pt x="133" y="67"/>
                </a:cubicBezTo>
                <a:cubicBezTo>
                  <a:pt x="131" y="55"/>
                  <a:pt x="137" y="29"/>
                  <a:pt x="119" y="25"/>
                </a:cubicBezTo>
                <a:cubicBezTo>
                  <a:pt x="97" y="9"/>
                  <a:pt x="111" y="8"/>
                  <a:pt x="77" y="5"/>
                </a:cubicBezTo>
                <a:cubicBezTo>
                  <a:pt x="71" y="0"/>
                  <a:pt x="66" y="4"/>
                  <a:pt x="59" y="5"/>
                </a:cubicBezTo>
                <a:cubicBezTo>
                  <a:pt x="53" y="10"/>
                  <a:pt x="53" y="5"/>
                  <a:pt x="46" y="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2" name="Freeform 26"/>
          <p:cNvSpPr>
            <a:spLocks/>
          </p:cNvSpPr>
          <p:nvPr/>
        </p:nvSpPr>
        <p:spPr bwMode="auto">
          <a:xfrm>
            <a:off x="5572125" y="5199063"/>
            <a:ext cx="176213" cy="952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8" y="19"/>
              </a:cxn>
              <a:cxn ang="0">
                <a:pos x="0" y="34"/>
              </a:cxn>
              <a:cxn ang="0">
                <a:pos x="30" y="60"/>
              </a:cxn>
              <a:cxn ang="0">
                <a:pos x="95" y="51"/>
              </a:cxn>
              <a:cxn ang="0">
                <a:pos x="111" y="43"/>
              </a:cxn>
              <a:cxn ang="0">
                <a:pos x="98" y="12"/>
              </a:cxn>
              <a:cxn ang="0">
                <a:pos x="81" y="4"/>
              </a:cxn>
              <a:cxn ang="0">
                <a:pos x="72" y="19"/>
              </a:cxn>
            </a:cxnLst>
            <a:rect l="0" t="0" r="r" b="b"/>
            <a:pathLst>
              <a:path w="111" h="60">
                <a:moveTo>
                  <a:pt x="53" y="0"/>
                </a:moveTo>
                <a:cubicBezTo>
                  <a:pt x="39" y="1"/>
                  <a:pt x="17" y="6"/>
                  <a:pt x="8" y="19"/>
                </a:cubicBezTo>
                <a:cubicBezTo>
                  <a:pt x="5" y="24"/>
                  <a:pt x="4" y="29"/>
                  <a:pt x="0" y="34"/>
                </a:cubicBezTo>
                <a:cubicBezTo>
                  <a:pt x="3" y="55"/>
                  <a:pt x="12" y="54"/>
                  <a:pt x="30" y="60"/>
                </a:cubicBezTo>
                <a:cubicBezTo>
                  <a:pt x="60" y="59"/>
                  <a:pt x="71" y="54"/>
                  <a:pt x="95" y="51"/>
                </a:cubicBezTo>
                <a:cubicBezTo>
                  <a:pt x="102" y="49"/>
                  <a:pt x="109" y="51"/>
                  <a:pt x="111" y="43"/>
                </a:cubicBezTo>
                <a:cubicBezTo>
                  <a:pt x="108" y="32"/>
                  <a:pt x="108" y="19"/>
                  <a:pt x="98" y="12"/>
                </a:cubicBezTo>
                <a:cubicBezTo>
                  <a:pt x="95" y="6"/>
                  <a:pt x="88" y="4"/>
                  <a:pt x="81" y="4"/>
                </a:cubicBezTo>
                <a:lnTo>
                  <a:pt x="72" y="19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3" name="Freeform 27"/>
          <p:cNvSpPr>
            <a:spLocks/>
          </p:cNvSpPr>
          <p:nvPr/>
        </p:nvSpPr>
        <p:spPr bwMode="auto">
          <a:xfrm>
            <a:off x="5497513" y="5367338"/>
            <a:ext cx="306387" cy="692150"/>
          </a:xfrm>
          <a:custGeom>
            <a:avLst/>
            <a:gdLst/>
            <a:ahLst/>
            <a:cxnLst>
              <a:cxn ang="0">
                <a:pos x="81" y="37"/>
              </a:cxn>
              <a:cxn ang="0">
                <a:pos x="64" y="55"/>
              </a:cxn>
              <a:cxn ang="0">
                <a:pos x="52" y="73"/>
              </a:cxn>
              <a:cxn ang="0">
                <a:pos x="15" y="165"/>
              </a:cxn>
              <a:cxn ang="0">
                <a:pos x="7" y="189"/>
              </a:cxn>
              <a:cxn ang="0">
                <a:pos x="7" y="229"/>
              </a:cxn>
              <a:cxn ang="0">
                <a:pos x="16" y="241"/>
              </a:cxn>
              <a:cxn ang="0">
                <a:pos x="18" y="310"/>
              </a:cxn>
              <a:cxn ang="0">
                <a:pos x="33" y="340"/>
              </a:cxn>
              <a:cxn ang="0">
                <a:pos x="37" y="399"/>
              </a:cxn>
              <a:cxn ang="0">
                <a:pos x="79" y="424"/>
              </a:cxn>
              <a:cxn ang="0">
                <a:pos x="117" y="436"/>
              </a:cxn>
              <a:cxn ang="0">
                <a:pos x="162" y="418"/>
              </a:cxn>
              <a:cxn ang="0">
                <a:pos x="171" y="405"/>
              </a:cxn>
              <a:cxn ang="0">
                <a:pos x="178" y="388"/>
              </a:cxn>
              <a:cxn ang="0">
                <a:pos x="181" y="277"/>
              </a:cxn>
              <a:cxn ang="0">
                <a:pos x="192" y="235"/>
              </a:cxn>
              <a:cxn ang="0">
                <a:pos x="190" y="130"/>
              </a:cxn>
              <a:cxn ang="0">
                <a:pos x="181" y="91"/>
              </a:cxn>
              <a:cxn ang="0">
                <a:pos x="175" y="55"/>
              </a:cxn>
              <a:cxn ang="0">
                <a:pos x="171" y="15"/>
              </a:cxn>
              <a:cxn ang="0">
                <a:pos x="88" y="34"/>
              </a:cxn>
              <a:cxn ang="0">
                <a:pos x="81" y="37"/>
              </a:cxn>
              <a:cxn ang="0">
                <a:pos x="78" y="42"/>
              </a:cxn>
              <a:cxn ang="0">
                <a:pos x="81" y="37"/>
              </a:cxn>
            </a:cxnLst>
            <a:rect l="0" t="0" r="r" b="b"/>
            <a:pathLst>
              <a:path w="193" h="436">
                <a:moveTo>
                  <a:pt x="81" y="37"/>
                </a:moveTo>
                <a:cubicBezTo>
                  <a:pt x="73" y="41"/>
                  <a:pt x="70" y="48"/>
                  <a:pt x="64" y="55"/>
                </a:cubicBezTo>
                <a:cubicBezTo>
                  <a:pt x="61" y="64"/>
                  <a:pt x="60" y="68"/>
                  <a:pt x="52" y="73"/>
                </a:cubicBezTo>
                <a:cubicBezTo>
                  <a:pt x="33" y="104"/>
                  <a:pt x="24" y="128"/>
                  <a:pt x="15" y="165"/>
                </a:cubicBezTo>
                <a:cubicBezTo>
                  <a:pt x="13" y="173"/>
                  <a:pt x="7" y="189"/>
                  <a:pt x="7" y="189"/>
                </a:cubicBezTo>
                <a:cubicBezTo>
                  <a:pt x="5" y="206"/>
                  <a:pt x="0" y="206"/>
                  <a:pt x="7" y="229"/>
                </a:cubicBezTo>
                <a:cubicBezTo>
                  <a:pt x="8" y="234"/>
                  <a:pt x="16" y="241"/>
                  <a:pt x="16" y="241"/>
                </a:cubicBezTo>
                <a:cubicBezTo>
                  <a:pt x="17" y="264"/>
                  <a:pt x="17" y="287"/>
                  <a:pt x="18" y="310"/>
                </a:cubicBezTo>
                <a:cubicBezTo>
                  <a:pt x="18" y="321"/>
                  <a:pt x="21" y="338"/>
                  <a:pt x="33" y="340"/>
                </a:cubicBezTo>
                <a:cubicBezTo>
                  <a:pt x="38" y="364"/>
                  <a:pt x="31" y="328"/>
                  <a:pt x="37" y="399"/>
                </a:cubicBezTo>
                <a:cubicBezTo>
                  <a:pt x="38" y="411"/>
                  <a:pt x="70" y="423"/>
                  <a:pt x="79" y="424"/>
                </a:cubicBezTo>
                <a:cubicBezTo>
                  <a:pt x="90" y="428"/>
                  <a:pt x="106" y="431"/>
                  <a:pt x="117" y="436"/>
                </a:cubicBezTo>
                <a:cubicBezTo>
                  <a:pt x="132" y="432"/>
                  <a:pt x="148" y="425"/>
                  <a:pt x="162" y="418"/>
                </a:cubicBezTo>
                <a:cubicBezTo>
                  <a:pt x="165" y="414"/>
                  <a:pt x="168" y="409"/>
                  <a:pt x="171" y="405"/>
                </a:cubicBezTo>
                <a:cubicBezTo>
                  <a:pt x="172" y="397"/>
                  <a:pt x="177" y="396"/>
                  <a:pt x="178" y="388"/>
                </a:cubicBezTo>
                <a:cubicBezTo>
                  <a:pt x="179" y="351"/>
                  <a:pt x="178" y="314"/>
                  <a:pt x="181" y="277"/>
                </a:cubicBezTo>
                <a:cubicBezTo>
                  <a:pt x="182" y="263"/>
                  <a:pt x="192" y="235"/>
                  <a:pt x="192" y="235"/>
                </a:cubicBezTo>
                <a:cubicBezTo>
                  <a:pt x="191" y="200"/>
                  <a:pt x="193" y="165"/>
                  <a:pt x="190" y="130"/>
                </a:cubicBezTo>
                <a:cubicBezTo>
                  <a:pt x="189" y="117"/>
                  <a:pt x="181" y="91"/>
                  <a:pt x="181" y="91"/>
                </a:cubicBezTo>
                <a:cubicBezTo>
                  <a:pt x="180" y="78"/>
                  <a:pt x="178" y="67"/>
                  <a:pt x="175" y="55"/>
                </a:cubicBezTo>
                <a:cubicBezTo>
                  <a:pt x="173" y="40"/>
                  <a:pt x="172" y="31"/>
                  <a:pt x="171" y="15"/>
                </a:cubicBezTo>
                <a:cubicBezTo>
                  <a:pt x="75" y="16"/>
                  <a:pt x="116" y="0"/>
                  <a:pt x="88" y="34"/>
                </a:cubicBezTo>
                <a:cubicBezTo>
                  <a:pt x="87" y="39"/>
                  <a:pt x="83" y="47"/>
                  <a:pt x="81" y="37"/>
                </a:cubicBezTo>
                <a:cubicBezTo>
                  <a:pt x="80" y="39"/>
                  <a:pt x="78" y="42"/>
                  <a:pt x="78" y="42"/>
                </a:cubicBezTo>
                <a:cubicBezTo>
                  <a:pt x="78" y="42"/>
                  <a:pt x="80" y="39"/>
                  <a:pt x="81" y="37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4" name="Freeform 28"/>
          <p:cNvSpPr>
            <a:spLocks/>
          </p:cNvSpPr>
          <p:nvPr/>
        </p:nvSpPr>
        <p:spPr bwMode="auto">
          <a:xfrm>
            <a:off x="5573713" y="5283200"/>
            <a:ext cx="234950" cy="325438"/>
          </a:xfrm>
          <a:custGeom>
            <a:avLst/>
            <a:gdLst/>
            <a:ahLst/>
            <a:cxnLst>
              <a:cxn ang="0">
                <a:pos x="18" y="10"/>
              </a:cxn>
              <a:cxn ang="0">
                <a:pos x="7" y="70"/>
              </a:cxn>
              <a:cxn ang="0">
                <a:pos x="0" y="160"/>
              </a:cxn>
              <a:cxn ang="0">
                <a:pos x="18" y="200"/>
              </a:cxn>
              <a:cxn ang="0">
                <a:pos x="117" y="199"/>
              </a:cxn>
              <a:cxn ang="0">
                <a:pos x="121" y="182"/>
              </a:cxn>
              <a:cxn ang="0">
                <a:pos x="138" y="154"/>
              </a:cxn>
              <a:cxn ang="0">
                <a:pos x="112" y="59"/>
              </a:cxn>
              <a:cxn ang="0">
                <a:pos x="103" y="28"/>
              </a:cxn>
              <a:cxn ang="0">
                <a:pos x="72" y="13"/>
              </a:cxn>
              <a:cxn ang="0">
                <a:pos x="30" y="8"/>
              </a:cxn>
              <a:cxn ang="0">
                <a:pos x="18" y="10"/>
              </a:cxn>
            </a:cxnLst>
            <a:rect l="0" t="0" r="r" b="b"/>
            <a:pathLst>
              <a:path w="148" h="205">
                <a:moveTo>
                  <a:pt x="18" y="10"/>
                </a:moveTo>
                <a:cubicBezTo>
                  <a:pt x="16" y="25"/>
                  <a:pt x="14" y="52"/>
                  <a:pt x="7" y="70"/>
                </a:cubicBezTo>
                <a:cubicBezTo>
                  <a:pt x="5" y="118"/>
                  <a:pt x="4" y="126"/>
                  <a:pt x="0" y="160"/>
                </a:cubicBezTo>
                <a:cubicBezTo>
                  <a:pt x="5" y="176"/>
                  <a:pt x="4" y="191"/>
                  <a:pt x="18" y="200"/>
                </a:cubicBezTo>
                <a:cubicBezTo>
                  <a:pt x="51" y="200"/>
                  <a:pt x="84" y="205"/>
                  <a:pt x="117" y="199"/>
                </a:cubicBezTo>
                <a:cubicBezTo>
                  <a:pt x="123" y="198"/>
                  <a:pt x="119" y="187"/>
                  <a:pt x="121" y="182"/>
                </a:cubicBezTo>
                <a:cubicBezTo>
                  <a:pt x="124" y="173"/>
                  <a:pt x="132" y="162"/>
                  <a:pt x="138" y="154"/>
                </a:cubicBezTo>
                <a:cubicBezTo>
                  <a:pt x="148" y="104"/>
                  <a:pt x="138" y="91"/>
                  <a:pt x="112" y="59"/>
                </a:cubicBezTo>
                <a:cubicBezTo>
                  <a:pt x="111" y="50"/>
                  <a:pt x="114" y="30"/>
                  <a:pt x="103" y="28"/>
                </a:cubicBezTo>
                <a:cubicBezTo>
                  <a:pt x="92" y="23"/>
                  <a:pt x="84" y="15"/>
                  <a:pt x="72" y="13"/>
                </a:cubicBezTo>
                <a:cubicBezTo>
                  <a:pt x="64" y="0"/>
                  <a:pt x="44" y="8"/>
                  <a:pt x="30" y="8"/>
                </a:cubicBezTo>
                <a:cubicBezTo>
                  <a:pt x="22" y="12"/>
                  <a:pt x="26" y="11"/>
                  <a:pt x="18" y="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5" name="Freeform 29"/>
          <p:cNvSpPr>
            <a:spLocks/>
          </p:cNvSpPr>
          <p:nvPr/>
        </p:nvSpPr>
        <p:spPr bwMode="auto">
          <a:xfrm>
            <a:off x="3757613" y="2560638"/>
            <a:ext cx="220662" cy="366712"/>
          </a:xfrm>
          <a:custGeom>
            <a:avLst/>
            <a:gdLst/>
            <a:ahLst/>
            <a:cxnLst>
              <a:cxn ang="0">
                <a:pos x="46" y="5"/>
              </a:cxn>
              <a:cxn ang="0">
                <a:pos x="32" y="26"/>
              </a:cxn>
              <a:cxn ang="0">
                <a:pos x="22" y="44"/>
              </a:cxn>
              <a:cxn ang="0">
                <a:pos x="17" y="67"/>
              </a:cxn>
              <a:cxn ang="0">
                <a:pos x="16" y="73"/>
              </a:cxn>
              <a:cxn ang="0">
                <a:pos x="37" y="206"/>
              </a:cxn>
              <a:cxn ang="0">
                <a:pos x="85" y="227"/>
              </a:cxn>
              <a:cxn ang="0">
                <a:pos x="109" y="227"/>
              </a:cxn>
              <a:cxn ang="0">
                <a:pos x="110" y="218"/>
              </a:cxn>
              <a:cxn ang="0">
                <a:pos x="131" y="202"/>
              </a:cxn>
              <a:cxn ang="0">
                <a:pos x="139" y="160"/>
              </a:cxn>
              <a:cxn ang="0">
                <a:pos x="137" y="71"/>
              </a:cxn>
              <a:cxn ang="0">
                <a:pos x="133" y="67"/>
              </a:cxn>
              <a:cxn ang="0">
                <a:pos x="119" y="25"/>
              </a:cxn>
              <a:cxn ang="0">
                <a:pos x="77" y="5"/>
              </a:cxn>
              <a:cxn ang="0">
                <a:pos x="59" y="5"/>
              </a:cxn>
              <a:cxn ang="0">
                <a:pos x="46" y="5"/>
              </a:cxn>
            </a:cxnLst>
            <a:rect l="0" t="0" r="r" b="b"/>
            <a:pathLst>
              <a:path w="139" h="231">
                <a:moveTo>
                  <a:pt x="46" y="5"/>
                </a:moveTo>
                <a:cubicBezTo>
                  <a:pt x="41" y="12"/>
                  <a:pt x="36" y="18"/>
                  <a:pt x="32" y="26"/>
                </a:cubicBezTo>
                <a:cubicBezTo>
                  <a:pt x="30" y="34"/>
                  <a:pt x="28" y="39"/>
                  <a:pt x="22" y="44"/>
                </a:cubicBezTo>
                <a:cubicBezTo>
                  <a:pt x="18" y="55"/>
                  <a:pt x="20" y="47"/>
                  <a:pt x="17" y="67"/>
                </a:cubicBezTo>
                <a:cubicBezTo>
                  <a:pt x="17" y="69"/>
                  <a:pt x="16" y="73"/>
                  <a:pt x="16" y="73"/>
                </a:cubicBezTo>
                <a:cubicBezTo>
                  <a:pt x="16" y="101"/>
                  <a:pt x="0" y="199"/>
                  <a:pt x="37" y="206"/>
                </a:cubicBezTo>
                <a:cubicBezTo>
                  <a:pt x="41" y="227"/>
                  <a:pt x="70" y="226"/>
                  <a:pt x="85" y="227"/>
                </a:cubicBezTo>
                <a:cubicBezTo>
                  <a:pt x="87" y="227"/>
                  <a:pt x="105" y="231"/>
                  <a:pt x="109" y="227"/>
                </a:cubicBezTo>
                <a:cubicBezTo>
                  <a:pt x="111" y="225"/>
                  <a:pt x="109" y="221"/>
                  <a:pt x="110" y="218"/>
                </a:cubicBezTo>
                <a:cubicBezTo>
                  <a:pt x="112" y="208"/>
                  <a:pt x="122" y="204"/>
                  <a:pt x="131" y="202"/>
                </a:cubicBezTo>
                <a:cubicBezTo>
                  <a:pt x="132" y="187"/>
                  <a:pt x="130" y="172"/>
                  <a:pt x="139" y="160"/>
                </a:cubicBezTo>
                <a:cubicBezTo>
                  <a:pt x="138" y="130"/>
                  <a:pt x="139" y="101"/>
                  <a:pt x="137" y="71"/>
                </a:cubicBezTo>
                <a:cubicBezTo>
                  <a:pt x="137" y="69"/>
                  <a:pt x="133" y="69"/>
                  <a:pt x="133" y="67"/>
                </a:cubicBezTo>
                <a:cubicBezTo>
                  <a:pt x="131" y="55"/>
                  <a:pt x="137" y="29"/>
                  <a:pt x="119" y="25"/>
                </a:cubicBezTo>
                <a:cubicBezTo>
                  <a:pt x="97" y="9"/>
                  <a:pt x="111" y="8"/>
                  <a:pt x="77" y="5"/>
                </a:cubicBezTo>
                <a:cubicBezTo>
                  <a:pt x="71" y="0"/>
                  <a:pt x="66" y="4"/>
                  <a:pt x="59" y="5"/>
                </a:cubicBezTo>
                <a:cubicBezTo>
                  <a:pt x="53" y="10"/>
                  <a:pt x="53" y="5"/>
                  <a:pt x="46" y="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6" name="Freeform 30"/>
          <p:cNvSpPr>
            <a:spLocks/>
          </p:cNvSpPr>
          <p:nvPr/>
        </p:nvSpPr>
        <p:spPr bwMode="auto">
          <a:xfrm>
            <a:off x="3794125" y="2919413"/>
            <a:ext cx="176213" cy="952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8" y="19"/>
              </a:cxn>
              <a:cxn ang="0">
                <a:pos x="0" y="34"/>
              </a:cxn>
              <a:cxn ang="0">
                <a:pos x="30" y="60"/>
              </a:cxn>
              <a:cxn ang="0">
                <a:pos x="95" y="51"/>
              </a:cxn>
              <a:cxn ang="0">
                <a:pos x="111" y="43"/>
              </a:cxn>
              <a:cxn ang="0">
                <a:pos x="98" y="12"/>
              </a:cxn>
              <a:cxn ang="0">
                <a:pos x="81" y="4"/>
              </a:cxn>
              <a:cxn ang="0">
                <a:pos x="72" y="19"/>
              </a:cxn>
            </a:cxnLst>
            <a:rect l="0" t="0" r="r" b="b"/>
            <a:pathLst>
              <a:path w="111" h="60">
                <a:moveTo>
                  <a:pt x="53" y="0"/>
                </a:moveTo>
                <a:cubicBezTo>
                  <a:pt x="39" y="1"/>
                  <a:pt x="17" y="6"/>
                  <a:pt x="8" y="19"/>
                </a:cubicBezTo>
                <a:cubicBezTo>
                  <a:pt x="5" y="24"/>
                  <a:pt x="4" y="29"/>
                  <a:pt x="0" y="34"/>
                </a:cubicBezTo>
                <a:cubicBezTo>
                  <a:pt x="3" y="55"/>
                  <a:pt x="12" y="54"/>
                  <a:pt x="30" y="60"/>
                </a:cubicBezTo>
                <a:cubicBezTo>
                  <a:pt x="60" y="59"/>
                  <a:pt x="71" y="54"/>
                  <a:pt x="95" y="51"/>
                </a:cubicBezTo>
                <a:cubicBezTo>
                  <a:pt x="102" y="49"/>
                  <a:pt x="109" y="51"/>
                  <a:pt x="111" y="43"/>
                </a:cubicBezTo>
                <a:cubicBezTo>
                  <a:pt x="108" y="32"/>
                  <a:pt x="108" y="19"/>
                  <a:pt x="98" y="12"/>
                </a:cubicBezTo>
                <a:cubicBezTo>
                  <a:pt x="95" y="6"/>
                  <a:pt x="88" y="4"/>
                  <a:pt x="81" y="4"/>
                </a:cubicBezTo>
                <a:lnTo>
                  <a:pt x="72" y="19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7" name="Freeform 31"/>
          <p:cNvSpPr>
            <a:spLocks/>
          </p:cNvSpPr>
          <p:nvPr/>
        </p:nvSpPr>
        <p:spPr bwMode="auto">
          <a:xfrm>
            <a:off x="3795713" y="3003550"/>
            <a:ext cx="234950" cy="325438"/>
          </a:xfrm>
          <a:custGeom>
            <a:avLst/>
            <a:gdLst/>
            <a:ahLst/>
            <a:cxnLst>
              <a:cxn ang="0">
                <a:pos x="18" y="10"/>
              </a:cxn>
              <a:cxn ang="0">
                <a:pos x="7" y="70"/>
              </a:cxn>
              <a:cxn ang="0">
                <a:pos x="0" y="160"/>
              </a:cxn>
              <a:cxn ang="0">
                <a:pos x="18" y="200"/>
              </a:cxn>
              <a:cxn ang="0">
                <a:pos x="117" y="199"/>
              </a:cxn>
              <a:cxn ang="0">
                <a:pos x="121" y="182"/>
              </a:cxn>
              <a:cxn ang="0">
                <a:pos x="138" y="154"/>
              </a:cxn>
              <a:cxn ang="0">
                <a:pos x="112" y="59"/>
              </a:cxn>
              <a:cxn ang="0">
                <a:pos x="103" y="28"/>
              </a:cxn>
              <a:cxn ang="0">
                <a:pos x="72" y="13"/>
              </a:cxn>
              <a:cxn ang="0">
                <a:pos x="30" y="8"/>
              </a:cxn>
              <a:cxn ang="0">
                <a:pos x="18" y="10"/>
              </a:cxn>
            </a:cxnLst>
            <a:rect l="0" t="0" r="r" b="b"/>
            <a:pathLst>
              <a:path w="148" h="205">
                <a:moveTo>
                  <a:pt x="18" y="10"/>
                </a:moveTo>
                <a:cubicBezTo>
                  <a:pt x="16" y="25"/>
                  <a:pt x="14" y="52"/>
                  <a:pt x="7" y="70"/>
                </a:cubicBezTo>
                <a:cubicBezTo>
                  <a:pt x="5" y="118"/>
                  <a:pt x="4" y="126"/>
                  <a:pt x="0" y="160"/>
                </a:cubicBezTo>
                <a:cubicBezTo>
                  <a:pt x="5" y="176"/>
                  <a:pt x="4" y="191"/>
                  <a:pt x="18" y="200"/>
                </a:cubicBezTo>
                <a:cubicBezTo>
                  <a:pt x="51" y="200"/>
                  <a:pt x="84" y="205"/>
                  <a:pt x="117" y="199"/>
                </a:cubicBezTo>
                <a:cubicBezTo>
                  <a:pt x="123" y="198"/>
                  <a:pt x="119" y="187"/>
                  <a:pt x="121" y="182"/>
                </a:cubicBezTo>
                <a:cubicBezTo>
                  <a:pt x="124" y="173"/>
                  <a:pt x="132" y="162"/>
                  <a:pt x="138" y="154"/>
                </a:cubicBezTo>
                <a:cubicBezTo>
                  <a:pt x="148" y="104"/>
                  <a:pt x="138" y="91"/>
                  <a:pt x="112" y="59"/>
                </a:cubicBezTo>
                <a:cubicBezTo>
                  <a:pt x="111" y="50"/>
                  <a:pt x="114" y="30"/>
                  <a:pt x="103" y="28"/>
                </a:cubicBezTo>
                <a:cubicBezTo>
                  <a:pt x="92" y="23"/>
                  <a:pt x="84" y="15"/>
                  <a:pt x="72" y="13"/>
                </a:cubicBezTo>
                <a:cubicBezTo>
                  <a:pt x="64" y="0"/>
                  <a:pt x="44" y="8"/>
                  <a:pt x="30" y="8"/>
                </a:cubicBezTo>
                <a:cubicBezTo>
                  <a:pt x="22" y="12"/>
                  <a:pt x="26" y="11"/>
                  <a:pt x="18" y="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68" name="Rectangle 32"/>
          <p:cNvSpPr>
            <a:spLocks noChangeArrowheads="1"/>
          </p:cNvSpPr>
          <p:nvPr/>
        </p:nvSpPr>
        <p:spPr bwMode="auto">
          <a:xfrm>
            <a:off x="3783013" y="2717800"/>
            <a:ext cx="190500" cy="428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69" name="Freeform 33"/>
          <p:cNvSpPr>
            <a:spLocks/>
          </p:cNvSpPr>
          <p:nvPr/>
        </p:nvSpPr>
        <p:spPr bwMode="auto">
          <a:xfrm>
            <a:off x="5214938" y="2667000"/>
            <a:ext cx="220662" cy="366713"/>
          </a:xfrm>
          <a:custGeom>
            <a:avLst/>
            <a:gdLst/>
            <a:ahLst/>
            <a:cxnLst>
              <a:cxn ang="0">
                <a:pos x="46" y="5"/>
              </a:cxn>
              <a:cxn ang="0">
                <a:pos x="32" y="26"/>
              </a:cxn>
              <a:cxn ang="0">
                <a:pos x="22" y="44"/>
              </a:cxn>
              <a:cxn ang="0">
                <a:pos x="17" y="67"/>
              </a:cxn>
              <a:cxn ang="0">
                <a:pos x="16" y="73"/>
              </a:cxn>
              <a:cxn ang="0">
                <a:pos x="37" y="206"/>
              </a:cxn>
              <a:cxn ang="0">
                <a:pos x="85" y="227"/>
              </a:cxn>
              <a:cxn ang="0">
                <a:pos x="109" y="227"/>
              </a:cxn>
              <a:cxn ang="0">
                <a:pos x="110" y="218"/>
              </a:cxn>
              <a:cxn ang="0">
                <a:pos x="131" y="202"/>
              </a:cxn>
              <a:cxn ang="0">
                <a:pos x="139" y="160"/>
              </a:cxn>
              <a:cxn ang="0">
                <a:pos x="137" y="71"/>
              </a:cxn>
              <a:cxn ang="0">
                <a:pos x="133" y="67"/>
              </a:cxn>
              <a:cxn ang="0">
                <a:pos x="119" y="25"/>
              </a:cxn>
              <a:cxn ang="0">
                <a:pos x="77" y="5"/>
              </a:cxn>
              <a:cxn ang="0">
                <a:pos x="59" y="5"/>
              </a:cxn>
              <a:cxn ang="0">
                <a:pos x="46" y="5"/>
              </a:cxn>
            </a:cxnLst>
            <a:rect l="0" t="0" r="r" b="b"/>
            <a:pathLst>
              <a:path w="139" h="231">
                <a:moveTo>
                  <a:pt x="46" y="5"/>
                </a:moveTo>
                <a:cubicBezTo>
                  <a:pt x="41" y="12"/>
                  <a:pt x="36" y="18"/>
                  <a:pt x="32" y="26"/>
                </a:cubicBezTo>
                <a:cubicBezTo>
                  <a:pt x="30" y="34"/>
                  <a:pt x="28" y="39"/>
                  <a:pt x="22" y="44"/>
                </a:cubicBezTo>
                <a:cubicBezTo>
                  <a:pt x="18" y="55"/>
                  <a:pt x="20" y="47"/>
                  <a:pt x="17" y="67"/>
                </a:cubicBezTo>
                <a:cubicBezTo>
                  <a:pt x="17" y="69"/>
                  <a:pt x="16" y="73"/>
                  <a:pt x="16" y="73"/>
                </a:cubicBezTo>
                <a:cubicBezTo>
                  <a:pt x="16" y="101"/>
                  <a:pt x="0" y="199"/>
                  <a:pt x="37" y="206"/>
                </a:cubicBezTo>
                <a:cubicBezTo>
                  <a:pt x="41" y="227"/>
                  <a:pt x="70" y="226"/>
                  <a:pt x="85" y="227"/>
                </a:cubicBezTo>
                <a:cubicBezTo>
                  <a:pt x="87" y="227"/>
                  <a:pt x="105" y="231"/>
                  <a:pt x="109" y="227"/>
                </a:cubicBezTo>
                <a:cubicBezTo>
                  <a:pt x="111" y="225"/>
                  <a:pt x="109" y="221"/>
                  <a:pt x="110" y="218"/>
                </a:cubicBezTo>
                <a:cubicBezTo>
                  <a:pt x="112" y="208"/>
                  <a:pt x="122" y="204"/>
                  <a:pt x="131" y="202"/>
                </a:cubicBezTo>
                <a:cubicBezTo>
                  <a:pt x="132" y="187"/>
                  <a:pt x="130" y="172"/>
                  <a:pt x="139" y="160"/>
                </a:cubicBezTo>
                <a:cubicBezTo>
                  <a:pt x="138" y="130"/>
                  <a:pt x="139" y="101"/>
                  <a:pt x="137" y="71"/>
                </a:cubicBezTo>
                <a:cubicBezTo>
                  <a:pt x="137" y="69"/>
                  <a:pt x="133" y="69"/>
                  <a:pt x="133" y="67"/>
                </a:cubicBezTo>
                <a:cubicBezTo>
                  <a:pt x="131" y="55"/>
                  <a:pt x="137" y="29"/>
                  <a:pt x="119" y="25"/>
                </a:cubicBezTo>
                <a:cubicBezTo>
                  <a:pt x="97" y="9"/>
                  <a:pt x="111" y="8"/>
                  <a:pt x="77" y="5"/>
                </a:cubicBezTo>
                <a:cubicBezTo>
                  <a:pt x="71" y="0"/>
                  <a:pt x="66" y="4"/>
                  <a:pt x="59" y="5"/>
                </a:cubicBezTo>
                <a:cubicBezTo>
                  <a:pt x="53" y="10"/>
                  <a:pt x="53" y="5"/>
                  <a:pt x="46" y="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70" name="Freeform 34"/>
          <p:cNvSpPr>
            <a:spLocks/>
          </p:cNvSpPr>
          <p:nvPr/>
        </p:nvSpPr>
        <p:spPr bwMode="auto">
          <a:xfrm>
            <a:off x="5251450" y="3025775"/>
            <a:ext cx="176213" cy="9525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8" y="19"/>
              </a:cxn>
              <a:cxn ang="0">
                <a:pos x="0" y="34"/>
              </a:cxn>
              <a:cxn ang="0">
                <a:pos x="30" y="60"/>
              </a:cxn>
              <a:cxn ang="0">
                <a:pos x="95" y="51"/>
              </a:cxn>
              <a:cxn ang="0">
                <a:pos x="111" y="43"/>
              </a:cxn>
              <a:cxn ang="0">
                <a:pos x="98" y="12"/>
              </a:cxn>
              <a:cxn ang="0">
                <a:pos x="81" y="4"/>
              </a:cxn>
              <a:cxn ang="0">
                <a:pos x="72" y="19"/>
              </a:cxn>
            </a:cxnLst>
            <a:rect l="0" t="0" r="r" b="b"/>
            <a:pathLst>
              <a:path w="111" h="60">
                <a:moveTo>
                  <a:pt x="53" y="0"/>
                </a:moveTo>
                <a:cubicBezTo>
                  <a:pt x="39" y="1"/>
                  <a:pt x="17" y="6"/>
                  <a:pt x="8" y="19"/>
                </a:cubicBezTo>
                <a:cubicBezTo>
                  <a:pt x="5" y="24"/>
                  <a:pt x="4" y="29"/>
                  <a:pt x="0" y="34"/>
                </a:cubicBezTo>
                <a:cubicBezTo>
                  <a:pt x="3" y="55"/>
                  <a:pt x="12" y="54"/>
                  <a:pt x="30" y="60"/>
                </a:cubicBezTo>
                <a:cubicBezTo>
                  <a:pt x="60" y="59"/>
                  <a:pt x="71" y="54"/>
                  <a:pt x="95" y="51"/>
                </a:cubicBezTo>
                <a:cubicBezTo>
                  <a:pt x="102" y="49"/>
                  <a:pt x="109" y="51"/>
                  <a:pt x="111" y="43"/>
                </a:cubicBezTo>
                <a:cubicBezTo>
                  <a:pt x="108" y="32"/>
                  <a:pt x="108" y="19"/>
                  <a:pt x="98" y="12"/>
                </a:cubicBezTo>
                <a:cubicBezTo>
                  <a:pt x="95" y="6"/>
                  <a:pt x="88" y="4"/>
                  <a:pt x="81" y="4"/>
                </a:cubicBezTo>
                <a:lnTo>
                  <a:pt x="72" y="19"/>
                </a:lnTo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71" name="Freeform 35"/>
          <p:cNvSpPr>
            <a:spLocks/>
          </p:cNvSpPr>
          <p:nvPr/>
        </p:nvSpPr>
        <p:spPr bwMode="auto">
          <a:xfrm>
            <a:off x="5253038" y="3109913"/>
            <a:ext cx="234950" cy="325437"/>
          </a:xfrm>
          <a:custGeom>
            <a:avLst/>
            <a:gdLst/>
            <a:ahLst/>
            <a:cxnLst>
              <a:cxn ang="0">
                <a:pos x="18" y="10"/>
              </a:cxn>
              <a:cxn ang="0">
                <a:pos x="7" y="70"/>
              </a:cxn>
              <a:cxn ang="0">
                <a:pos x="0" y="160"/>
              </a:cxn>
              <a:cxn ang="0">
                <a:pos x="18" y="200"/>
              </a:cxn>
              <a:cxn ang="0">
                <a:pos x="117" y="199"/>
              </a:cxn>
              <a:cxn ang="0">
                <a:pos x="121" y="182"/>
              </a:cxn>
              <a:cxn ang="0">
                <a:pos x="138" y="154"/>
              </a:cxn>
              <a:cxn ang="0">
                <a:pos x="112" y="59"/>
              </a:cxn>
              <a:cxn ang="0">
                <a:pos x="103" y="28"/>
              </a:cxn>
              <a:cxn ang="0">
                <a:pos x="72" y="13"/>
              </a:cxn>
              <a:cxn ang="0">
                <a:pos x="30" y="8"/>
              </a:cxn>
              <a:cxn ang="0">
                <a:pos x="18" y="10"/>
              </a:cxn>
            </a:cxnLst>
            <a:rect l="0" t="0" r="r" b="b"/>
            <a:pathLst>
              <a:path w="148" h="205">
                <a:moveTo>
                  <a:pt x="18" y="10"/>
                </a:moveTo>
                <a:cubicBezTo>
                  <a:pt x="16" y="25"/>
                  <a:pt x="14" y="52"/>
                  <a:pt x="7" y="70"/>
                </a:cubicBezTo>
                <a:cubicBezTo>
                  <a:pt x="5" y="118"/>
                  <a:pt x="4" y="126"/>
                  <a:pt x="0" y="160"/>
                </a:cubicBezTo>
                <a:cubicBezTo>
                  <a:pt x="5" y="176"/>
                  <a:pt x="4" y="191"/>
                  <a:pt x="18" y="200"/>
                </a:cubicBezTo>
                <a:cubicBezTo>
                  <a:pt x="51" y="200"/>
                  <a:pt x="84" y="205"/>
                  <a:pt x="117" y="199"/>
                </a:cubicBezTo>
                <a:cubicBezTo>
                  <a:pt x="123" y="198"/>
                  <a:pt x="119" y="187"/>
                  <a:pt x="121" y="182"/>
                </a:cubicBezTo>
                <a:cubicBezTo>
                  <a:pt x="124" y="173"/>
                  <a:pt x="132" y="162"/>
                  <a:pt x="138" y="154"/>
                </a:cubicBezTo>
                <a:cubicBezTo>
                  <a:pt x="148" y="104"/>
                  <a:pt x="138" y="91"/>
                  <a:pt x="112" y="59"/>
                </a:cubicBezTo>
                <a:cubicBezTo>
                  <a:pt x="111" y="50"/>
                  <a:pt x="114" y="30"/>
                  <a:pt x="103" y="28"/>
                </a:cubicBezTo>
                <a:cubicBezTo>
                  <a:pt x="92" y="23"/>
                  <a:pt x="84" y="15"/>
                  <a:pt x="72" y="13"/>
                </a:cubicBezTo>
                <a:cubicBezTo>
                  <a:pt x="64" y="0"/>
                  <a:pt x="44" y="8"/>
                  <a:pt x="30" y="8"/>
                </a:cubicBezTo>
                <a:cubicBezTo>
                  <a:pt x="22" y="12"/>
                  <a:pt x="26" y="11"/>
                  <a:pt x="18" y="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72" name="Rectangle 36"/>
          <p:cNvSpPr>
            <a:spLocks noChangeArrowheads="1"/>
          </p:cNvSpPr>
          <p:nvPr/>
        </p:nvSpPr>
        <p:spPr bwMode="auto">
          <a:xfrm>
            <a:off x="5240338" y="2824163"/>
            <a:ext cx="190500" cy="42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3" name="Freeform 37"/>
          <p:cNvSpPr>
            <a:spLocks/>
          </p:cNvSpPr>
          <p:nvPr/>
        </p:nvSpPr>
        <p:spPr bwMode="auto">
          <a:xfrm>
            <a:off x="5213350" y="2459038"/>
            <a:ext cx="220663" cy="366712"/>
          </a:xfrm>
          <a:custGeom>
            <a:avLst/>
            <a:gdLst/>
            <a:ahLst/>
            <a:cxnLst>
              <a:cxn ang="0">
                <a:pos x="46" y="5"/>
              </a:cxn>
              <a:cxn ang="0">
                <a:pos x="32" y="26"/>
              </a:cxn>
              <a:cxn ang="0">
                <a:pos x="22" y="44"/>
              </a:cxn>
              <a:cxn ang="0">
                <a:pos x="17" y="67"/>
              </a:cxn>
              <a:cxn ang="0">
                <a:pos x="16" y="73"/>
              </a:cxn>
              <a:cxn ang="0">
                <a:pos x="37" y="206"/>
              </a:cxn>
              <a:cxn ang="0">
                <a:pos x="85" y="227"/>
              </a:cxn>
              <a:cxn ang="0">
                <a:pos x="109" y="227"/>
              </a:cxn>
              <a:cxn ang="0">
                <a:pos x="110" y="218"/>
              </a:cxn>
              <a:cxn ang="0">
                <a:pos x="131" y="202"/>
              </a:cxn>
              <a:cxn ang="0">
                <a:pos x="139" y="160"/>
              </a:cxn>
              <a:cxn ang="0">
                <a:pos x="137" y="71"/>
              </a:cxn>
              <a:cxn ang="0">
                <a:pos x="133" y="67"/>
              </a:cxn>
              <a:cxn ang="0">
                <a:pos x="119" y="25"/>
              </a:cxn>
              <a:cxn ang="0">
                <a:pos x="77" y="5"/>
              </a:cxn>
              <a:cxn ang="0">
                <a:pos x="59" y="5"/>
              </a:cxn>
              <a:cxn ang="0">
                <a:pos x="46" y="5"/>
              </a:cxn>
            </a:cxnLst>
            <a:rect l="0" t="0" r="r" b="b"/>
            <a:pathLst>
              <a:path w="139" h="231">
                <a:moveTo>
                  <a:pt x="46" y="5"/>
                </a:moveTo>
                <a:cubicBezTo>
                  <a:pt x="41" y="12"/>
                  <a:pt x="36" y="18"/>
                  <a:pt x="32" y="26"/>
                </a:cubicBezTo>
                <a:cubicBezTo>
                  <a:pt x="30" y="34"/>
                  <a:pt x="28" y="39"/>
                  <a:pt x="22" y="44"/>
                </a:cubicBezTo>
                <a:cubicBezTo>
                  <a:pt x="18" y="55"/>
                  <a:pt x="20" y="47"/>
                  <a:pt x="17" y="67"/>
                </a:cubicBezTo>
                <a:cubicBezTo>
                  <a:pt x="17" y="69"/>
                  <a:pt x="16" y="73"/>
                  <a:pt x="16" y="73"/>
                </a:cubicBezTo>
                <a:cubicBezTo>
                  <a:pt x="16" y="101"/>
                  <a:pt x="0" y="199"/>
                  <a:pt x="37" y="206"/>
                </a:cubicBezTo>
                <a:cubicBezTo>
                  <a:pt x="41" y="227"/>
                  <a:pt x="70" y="226"/>
                  <a:pt x="85" y="227"/>
                </a:cubicBezTo>
                <a:cubicBezTo>
                  <a:pt x="87" y="227"/>
                  <a:pt x="105" y="231"/>
                  <a:pt x="109" y="227"/>
                </a:cubicBezTo>
                <a:cubicBezTo>
                  <a:pt x="111" y="225"/>
                  <a:pt x="109" y="221"/>
                  <a:pt x="110" y="218"/>
                </a:cubicBezTo>
                <a:cubicBezTo>
                  <a:pt x="112" y="208"/>
                  <a:pt x="122" y="204"/>
                  <a:pt x="131" y="202"/>
                </a:cubicBezTo>
                <a:cubicBezTo>
                  <a:pt x="132" y="187"/>
                  <a:pt x="130" y="172"/>
                  <a:pt x="139" y="160"/>
                </a:cubicBezTo>
                <a:cubicBezTo>
                  <a:pt x="138" y="130"/>
                  <a:pt x="139" y="101"/>
                  <a:pt x="137" y="71"/>
                </a:cubicBezTo>
                <a:cubicBezTo>
                  <a:pt x="137" y="69"/>
                  <a:pt x="133" y="69"/>
                  <a:pt x="133" y="67"/>
                </a:cubicBezTo>
                <a:cubicBezTo>
                  <a:pt x="131" y="55"/>
                  <a:pt x="137" y="29"/>
                  <a:pt x="119" y="25"/>
                </a:cubicBezTo>
                <a:cubicBezTo>
                  <a:pt x="97" y="9"/>
                  <a:pt x="111" y="8"/>
                  <a:pt x="77" y="5"/>
                </a:cubicBezTo>
                <a:cubicBezTo>
                  <a:pt x="71" y="0"/>
                  <a:pt x="66" y="4"/>
                  <a:pt x="59" y="5"/>
                </a:cubicBezTo>
                <a:cubicBezTo>
                  <a:pt x="53" y="10"/>
                  <a:pt x="53" y="5"/>
                  <a:pt x="46" y="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74" name="Rectangle 38"/>
          <p:cNvSpPr>
            <a:spLocks noChangeArrowheads="1"/>
          </p:cNvSpPr>
          <p:nvPr/>
        </p:nvSpPr>
        <p:spPr bwMode="auto">
          <a:xfrm>
            <a:off x="5240338" y="2779713"/>
            <a:ext cx="190500" cy="42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5" name="Rectangle 39"/>
          <p:cNvSpPr>
            <a:spLocks noChangeArrowheads="1"/>
          </p:cNvSpPr>
          <p:nvPr/>
        </p:nvSpPr>
        <p:spPr bwMode="auto">
          <a:xfrm>
            <a:off x="5240338" y="2733675"/>
            <a:ext cx="190500" cy="428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6" name="Rectangle 40"/>
          <p:cNvSpPr>
            <a:spLocks noChangeArrowheads="1"/>
          </p:cNvSpPr>
          <p:nvPr/>
        </p:nvSpPr>
        <p:spPr bwMode="auto">
          <a:xfrm>
            <a:off x="5240338" y="2689225"/>
            <a:ext cx="190500" cy="428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7" name="Rectangle 41"/>
          <p:cNvSpPr>
            <a:spLocks noChangeArrowheads="1"/>
          </p:cNvSpPr>
          <p:nvPr/>
        </p:nvSpPr>
        <p:spPr bwMode="auto">
          <a:xfrm>
            <a:off x="5237163" y="2643188"/>
            <a:ext cx="190500" cy="42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8" name="Rectangle 42"/>
          <p:cNvSpPr>
            <a:spLocks noChangeArrowheads="1"/>
          </p:cNvSpPr>
          <p:nvPr/>
        </p:nvSpPr>
        <p:spPr bwMode="auto">
          <a:xfrm>
            <a:off x="5237163" y="2598738"/>
            <a:ext cx="190500" cy="428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5979" name="Line 43"/>
          <p:cNvSpPr>
            <a:spLocks noChangeShapeType="1"/>
          </p:cNvSpPr>
          <p:nvPr/>
        </p:nvSpPr>
        <p:spPr bwMode="auto">
          <a:xfrm>
            <a:off x="4303713" y="2933700"/>
            <a:ext cx="666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80" name="Line 44"/>
          <p:cNvSpPr>
            <a:spLocks noChangeShapeType="1"/>
          </p:cNvSpPr>
          <p:nvPr/>
        </p:nvSpPr>
        <p:spPr bwMode="auto">
          <a:xfrm>
            <a:off x="4535488" y="5561013"/>
            <a:ext cx="666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5981" name="Rectangle 45"/>
          <p:cNvSpPr>
            <a:spLocks noChangeArrowheads="1"/>
          </p:cNvSpPr>
          <p:nvPr/>
        </p:nvSpPr>
        <p:spPr bwMode="auto">
          <a:xfrm>
            <a:off x="6718300" y="1498600"/>
            <a:ext cx="15462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 b="1"/>
              <a:t>Infection</a:t>
            </a:r>
          </a:p>
        </p:txBody>
      </p:sp>
      <p:pic>
        <p:nvPicPr>
          <p:cNvPr id="295982" name="Picture 46" descr="vi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763" y="2568575"/>
            <a:ext cx="2511425" cy="3148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793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93725"/>
            <a:ext cx="8983663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" name="TextBox 455"/>
          <p:cNvSpPr txBox="1">
            <a:spLocks noChangeArrowheads="1"/>
          </p:cNvSpPr>
          <p:nvPr/>
        </p:nvSpPr>
        <p:spPr bwMode="auto">
          <a:xfrm>
            <a:off x="4724400" y="6488668"/>
            <a:ext cx="4015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Meyerson, Gabriel, Getz, </a:t>
            </a:r>
            <a:r>
              <a:rPr lang="en-US" sz="1600" i="1" dirty="0" smtClean="0">
                <a:latin typeface="Calibri" pitchFamily="34" charset="0"/>
              </a:rPr>
              <a:t>Nat Rev Genet</a:t>
            </a:r>
            <a:r>
              <a:rPr lang="en-US" sz="1600" dirty="0" smtClean="0">
                <a:latin typeface="Calibri" pitchFamily="34" charset="0"/>
              </a:rPr>
              <a:t>, 2010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29407" name="Rectangle 1436"/>
          <p:cNvSpPr>
            <a:spLocks noChangeArrowheads="1"/>
          </p:cNvSpPr>
          <p:nvPr/>
        </p:nvSpPr>
        <p:spPr bwMode="auto">
          <a:xfrm>
            <a:off x="432871" y="78498"/>
            <a:ext cx="8278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ea typeface="ＭＳ Ｐゴシック" pitchFamily="-96" charset="-128"/>
              </a:rPr>
              <a:t>Sequencing can discover all classes of cancer genome alteration</a:t>
            </a:r>
            <a:endParaRPr lang="en-US" sz="2400" dirty="0">
              <a:ea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4962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176"/>
            <a:ext cx="8229600" cy="1143000"/>
          </a:xfrm>
        </p:spPr>
        <p:txBody>
          <a:bodyPr/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Approaches to cancer genome sequencing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81760"/>
            <a:ext cx="7772400" cy="51460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Whole genome</a:t>
            </a:r>
          </a:p>
          <a:p>
            <a:pPr>
              <a:buNone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Complete sequence of entire genome (3 billion bases—currently typically 30x coverage)</a:t>
            </a:r>
          </a:p>
          <a:p>
            <a:pPr>
              <a:buNone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Transcriptome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Sequencing of all messenger RNAs</a:t>
            </a: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Whole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exome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Complete sequence of all exons of coding genes (~30 million bases, currently typically 150x coverage)</a:t>
            </a:r>
          </a:p>
          <a:p>
            <a:pPr>
              <a:buNone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Targeted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exome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/plus</a:t>
            </a:r>
          </a:p>
          <a:p>
            <a:pPr>
              <a:buNone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Complete sequences of exons and rearrangement sites from selected cancer-related genes, such as oncogenes and tumor suppressor genes (can achieve up to 1000x coverage)</a:t>
            </a: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2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Calibri" pitchFamily="34" charset="0"/>
                <a:cs typeface="Calibri" pitchFamily="34" charset="0"/>
              </a:rPr>
              <a:t>The Cancer Genome Atlas (TCGA)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76200" y="1066800"/>
            <a:ext cx="9144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35000"/>
              </a:spcBef>
              <a:buClr>
                <a:srgbClr val="0099CC"/>
              </a:buClr>
              <a:buSzPct val="85000"/>
              <a:buFont typeface="Wingdings" pitchFamily="2" charset="2"/>
              <a:buNone/>
            </a:pPr>
            <a:endParaRPr lang="en-US" sz="2400"/>
          </a:p>
        </p:txBody>
      </p:sp>
      <p:grpSp>
        <p:nvGrpSpPr>
          <p:cNvPr id="59" name="Group 59"/>
          <p:cNvGrpSpPr>
            <a:grpSpLocks/>
          </p:cNvGrpSpPr>
          <p:nvPr/>
        </p:nvGrpSpPr>
        <p:grpSpPr bwMode="auto">
          <a:xfrm>
            <a:off x="2941145" y="2113611"/>
            <a:ext cx="5116512" cy="3924151"/>
            <a:chOff x="3276600" y="2256719"/>
            <a:chExt cx="5116513" cy="3924151"/>
          </a:xfrm>
        </p:grpSpPr>
        <p:sp>
          <p:nvSpPr>
            <p:cNvPr id="60" name="Text Box 9"/>
            <p:cNvSpPr txBox="1">
              <a:spLocks noChangeArrowheads="1"/>
            </p:cNvSpPr>
            <p:nvPr/>
          </p:nvSpPr>
          <p:spPr bwMode="auto">
            <a:xfrm>
              <a:off x="5911850" y="2256719"/>
              <a:ext cx="2481263" cy="3924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6213" indent="-1762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/>
                <a:t/>
              </a:r>
              <a:br>
                <a:rPr lang="en-US" b="1" dirty="0"/>
              </a:br>
              <a:endParaRPr lang="en-US" sz="700" b="1" dirty="0"/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Clinical diagnosis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Treatment history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 err="1"/>
                <a:t>Histologic</a:t>
              </a:r>
              <a:r>
                <a:rPr lang="en-US" sz="1400" dirty="0"/>
                <a:t> diagnosis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Pathologic report/images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Tissue anatomic site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Surgical history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Gene expression/RNA sequence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Chromosomal copy number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Loss of </a:t>
              </a:r>
              <a:r>
                <a:rPr lang="en-US" sz="1400" dirty="0" err="1"/>
                <a:t>heterozygosity</a:t>
              </a:r>
              <a:endParaRPr lang="en-US" sz="1400" dirty="0"/>
            </a:p>
            <a:p>
              <a:pPr eaLnBrk="1" hangingPunct="1">
                <a:buFontTx/>
                <a:buChar char="•"/>
              </a:pPr>
              <a:r>
                <a:rPr lang="en-US" sz="1400" dirty="0" err="1"/>
                <a:t>Methylation</a:t>
              </a:r>
              <a:r>
                <a:rPr lang="en-US" sz="1400" dirty="0"/>
                <a:t> patterns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 err="1"/>
                <a:t>miRNA</a:t>
              </a:r>
              <a:r>
                <a:rPr lang="en-US" sz="1400" dirty="0"/>
                <a:t> expression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DNA sequence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RPPA (protein)</a:t>
              </a:r>
            </a:p>
            <a:p>
              <a:pPr eaLnBrk="1" hangingPunct="1">
                <a:buFontTx/>
                <a:buChar char="•"/>
              </a:pPr>
              <a:r>
                <a:rPr lang="en-US" sz="1400" dirty="0"/>
                <a:t>Subset for Mass Spec</a:t>
              </a:r>
              <a:endParaRPr lang="en-US" dirty="0"/>
            </a:p>
          </p:txBody>
        </p:sp>
        <p:sp>
          <p:nvSpPr>
            <p:cNvPr id="61" name="Line 22"/>
            <p:cNvSpPr>
              <a:spLocks noChangeShapeType="1"/>
            </p:cNvSpPr>
            <p:nvPr/>
          </p:nvSpPr>
          <p:spPr bwMode="auto">
            <a:xfrm flipV="1">
              <a:off x="3308350" y="3505200"/>
              <a:ext cx="2711450" cy="419100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23"/>
            <p:cNvSpPr>
              <a:spLocks noChangeShapeType="1"/>
            </p:cNvSpPr>
            <p:nvPr/>
          </p:nvSpPr>
          <p:spPr bwMode="auto">
            <a:xfrm flipV="1">
              <a:off x="3317875" y="3286125"/>
              <a:ext cx="2670175" cy="64293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4"/>
            <p:cNvSpPr>
              <a:spLocks noChangeShapeType="1"/>
            </p:cNvSpPr>
            <p:nvPr/>
          </p:nvSpPr>
          <p:spPr bwMode="auto">
            <a:xfrm flipV="1">
              <a:off x="3294063" y="3074988"/>
              <a:ext cx="2684463" cy="85883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5"/>
            <p:cNvSpPr>
              <a:spLocks noChangeShapeType="1"/>
            </p:cNvSpPr>
            <p:nvPr/>
          </p:nvSpPr>
          <p:spPr bwMode="auto">
            <a:xfrm flipV="1">
              <a:off x="3322638" y="2865438"/>
              <a:ext cx="2676525" cy="1065213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6"/>
            <p:cNvSpPr>
              <a:spLocks noChangeShapeType="1"/>
            </p:cNvSpPr>
            <p:nvPr/>
          </p:nvSpPr>
          <p:spPr bwMode="auto">
            <a:xfrm flipV="1">
              <a:off x="3316288" y="2652713"/>
              <a:ext cx="2676525" cy="128428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27"/>
            <p:cNvSpPr>
              <a:spLocks noChangeShapeType="1"/>
            </p:cNvSpPr>
            <p:nvPr/>
          </p:nvSpPr>
          <p:spPr bwMode="auto">
            <a:xfrm flipV="1">
              <a:off x="3282950" y="3709988"/>
              <a:ext cx="2713038" cy="220663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28"/>
            <p:cNvSpPr>
              <a:spLocks noChangeShapeType="1"/>
            </p:cNvSpPr>
            <p:nvPr/>
          </p:nvSpPr>
          <p:spPr bwMode="auto">
            <a:xfrm flipV="1">
              <a:off x="3321050" y="3953355"/>
              <a:ext cx="2675592" cy="2695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30"/>
            <p:cNvSpPr>
              <a:spLocks noChangeShapeType="1"/>
            </p:cNvSpPr>
            <p:nvPr/>
          </p:nvSpPr>
          <p:spPr bwMode="auto">
            <a:xfrm>
              <a:off x="3295650" y="3943349"/>
              <a:ext cx="2754652" cy="457220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31"/>
            <p:cNvSpPr>
              <a:spLocks noChangeShapeType="1"/>
            </p:cNvSpPr>
            <p:nvPr/>
          </p:nvSpPr>
          <p:spPr bwMode="auto">
            <a:xfrm>
              <a:off x="3295650" y="3943350"/>
              <a:ext cx="2713038" cy="104298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32"/>
            <p:cNvSpPr>
              <a:spLocks noChangeShapeType="1"/>
            </p:cNvSpPr>
            <p:nvPr/>
          </p:nvSpPr>
          <p:spPr bwMode="auto">
            <a:xfrm>
              <a:off x="3302000" y="3949700"/>
              <a:ext cx="2706688" cy="82073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33"/>
            <p:cNvSpPr>
              <a:spLocks noChangeShapeType="1"/>
            </p:cNvSpPr>
            <p:nvPr/>
          </p:nvSpPr>
          <p:spPr bwMode="auto">
            <a:xfrm>
              <a:off x="3297238" y="3952875"/>
              <a:ext cx="2706688" cy="1227138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33"/>
            <p:cNvSpPr>
              <a:spLocks noChangeShapeType="1"/>
            </p:cNvSpPr>
            <p:nvPr/>
          </p:nvSpPr>
          <p:spPr bwMode="auto">
            <a:xfrm>
              <a:off x="3276600" y="3962400"/>
              <a:ext cx="2743200" cy="1447800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33"/>
            <p:cNvSpPr>
              <a:spLocks noChangeShapeType="1"/>
            </p:cNvSpPr>
            <p:nvPr/>
          </p:nvSpPr>
          <p:spPr bwMode="auto">
            <a:xfrm>
              <a:off x="3352800" y="3962400"/>
              <a:ext cx="2667000" cy="1676400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33"/>
            <p:cNvSpPr>
              <a:spLocks noChangeShapeType="1"/>
            </p:cNvSpPr>
            <p:nvPr/>
          </p:nvSpPr>
          <p:spPr bwMode="auto">
            <a:xfrm>
              <a:off x="3276600" y="3962400"/>
              <a:ext cx="2743200" cy="1905000"/>
            </a:xfrm>
            <a:prstGeom prst="line">
              <a:avLst/>
            </a:prstGeom>
            <a:noFill/>
            <a:ln w="9525">
              <a:solidFill>
                <a:srgbClr val="1EB2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76200" y="1066800"/>
            <a:ext cx="9144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35000"/>
              </a:spcBef>
              <a:buClr>
                <a:srgbClr val="0099CC"/>
              </a:buClr>
              <a:buSzPct val="85000"/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-6350" y="4074402"/>
            <a:ext cx="3003213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Lung adenocarcinoma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Lung squamous 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Breast 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Colorectal carcinoma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b="1" dirty="0" smtClean="0">
                <a:solidFill>
                  <a:srgbClr val="000000"/>
                </a:solidFill>
              </a:rPr>
              <a:t>Renal cell 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Endometrial carcinoma</a:t>
            </a:r>
          </a:p>
          <a:p>
            <a:pPr eaLnBrk="1" hangingPunct="1"/>
            <a:r>
              <a:rPr lang="en-US" sz="1600" b="1" dirty="0" err="1" smtClean="0">
                <a:solidFill>
                  <a:srgbClr val="000000"/>
                </a:solidFill>
              </a:rPr>
              <a:t>Glioblastoma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Ovarian 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Bladder carcinoma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HNSCC</a:t>
            </a:r>
          </a:p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Acute myeloid leukemia</a:t>
            </a:r>
          </a:p>
        </p:txBody>
      </p:sp>
      <p:pic>
        <p:nvPicPr>
          <p:cNvPr id="80" name="Picture 6" descr="lungcancer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1" y="2177036"/>
            <a:ext cx="1715393" cy="1749701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50"/>
          <p:cNvSpPr txBox="1">
            <a:spLocks noChangeArrowheads="1"/>
          </p:cNvSpPr>
          <p:nvPr/>
        </p:nvSpPr>
        <p:spPr bwMode="auto">
          <a:xfrm>
            <a:off x="3152232" y="2119156"/>
            <a:ext cx="2052638" cy="4401204"/>
          </a:xfrm>
          <a:prstGeom prst="rect">
            <a:avLst/>
          </a:prstGeom>
          <a:solidFill>
            <a:srgbClr val="CCFFFF">
              <a:alpha val="78038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dirty="0" err="1"/>
              <a:t>Biospecimen</a:t>
            </a:r>
            <a:r>
              <a:rPr lang="en-US" sz="1400" dirty="0"/>
              <a:t> Core</a:t>
            </a:r>
            <a:br>
              <a:rPr lang="en-US" sz="1400" dirty="0"/>
            </a:br>
            <a:r>
              <a:rPr lang="en-US" sz="1400" dirty="0" smtClean="0"/>
              <a:t>Resource</a:t>
            </a:r>
          </a:p>
          <a:p>
            <a:pPr algn="ctr" eaLnBrk="1" hangingPunct="1">
              <a:spcBef>
                <a:spcPct val="50000"/>
              </a:spcBef>
            </a:pPr>
            <a:endParaRPr lang="en-US" sz="1400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1400" dirty="0" smtClean="0"/>
              <a:t>Cancer </a:t>
            </a:r>
            <a:r>
              <a:rPr lang="en-US" sz="1400" dirty="0"/>
              <a:t>Genomic</a:t>
            </a:r>
            <a:br>
              <a:rPr lang="en-US" sz="1400" dirty="0"/>
            </a:br>
            <a:r>
              <a:rPr lang="en-US" sz="1400" dirty="0"/>
              <a:t>Characterization Centers</a:t>
            </a:r>
          </a:p>
          <a:p>
            <a:pPr algn="ctr" eaLnBrk="1" hangingPunct="1">
              <a:spcBef>
                <a:spcPct val="50000"/>
              </a:spcBef>
            </a:pPr>
            <a:endParaRPr lang="en-US" sz="1400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1400" dirty="0" smtClean="0"/>
              <a:t>Genome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Sequencing</a:t>
            </a:r>
            <a:br>
              <a:rPr lang="en-US" sz="1400" dirty="0"/>
            </a:br>
            <a:r>
              <a:rPr lang="en-US" sz="1400" dirty="0"/>
              <a:t>Centers</a:t>
            </a:r>
          </a:p>
          <a:p>
            <a:pPr algn="ctr" eaLnBrk="1" hangingPunct="1">
              <a:spcBef>
                <a:spcPct val="50000"/>
              </a:spcBef>
            </a:pPr>
            <a:endParaRPr lang="en-US" sz="1400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1400" dirty="0" smtClean="0"/>
              <a:t>Genome </a:t>
            </a:r>
            <a:r>
              <a:rPr lang="en-US" sz="1400" dirty="0"/>
              <a:t>Data Analysis Centers</a:t>
            </a:r>
          </a:p>
          <a:p>
            <a:pPr algn="ctr" eaLnBrk="1" hangingPunct="1">
              <a:spcBef>
                <a:spcPct val="50000"/>
              </a:spcBef>
            </a:pPr>
            <a:endParaRPr lang="en-US" sz="1400" dirty="0"/>
          </a:p>
          <a:p>
            <a:pPr algn="ctr" eaLnBrk="1" hangingPunct="1">
              <a:spcBef>
                <a:spcPct val="50000"/>
              </a:spcBef>
            </a:pPr>
            <a:r>
              <a:rPr lang="en-US" sz="1400" dirty="0"/>
              <a:t>Data Coordinating Center</a:t>
            </a:r>
          </a:p>
        </p:txBody>
      </p:sp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93576" y="1077329"/>
            <a:ext cx="2481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More than 30 cancer </a:t>
            </a:r>
            <a:r>
              <a:rPr lang="en-US" b="1" dirty="0" err="1" smtClean="0"/>
              <a:t>histologies</a:t>
            </a:r>
            <a:r>
              <a:rPr lang="en-US" b="1" dirty="0" smtClean="0"/>
              <a:t>, </a:t>
            </a:r>
            <a:r>
              <a:rPr lang="en-US" b="1" dirty="0" err="1" smtClean="0"/>
              <a:t>incl</a:t>
            </a:r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782797" y="1072770"/>
            <a:ext cx="2613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10,000 cancer/normal paired specimens</a:t>
            </a:r>
            <a:endParaRPr lang="en-US" b="1" dirty="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5608415" y="1068211"/>
            <a:ext cx="3535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/>
              <a:t>Exome</a:t>
            </a:r>
            <a:r>
              <a:rPr lang="en-US" b="1" dirty="0" smtClean="0"/>
              <a:t> &amp; </a:t>
            </a:r>
            <a:r>
              <a:rPr lang="en-US" b="1" dirty="0" err="1" smtClean="0"/>
              <a:t>transcriptome</a:t>
            </a:r>
            <a:r>
              <a:rPr lang="en-US" b="1" dirty="0" smtClean="0"/>
              <a:t>  sequencing, copy number &amp; </a:t>
            </a:r>
            <a:r>
              <a:rPr lang="en-US" b="1" dirty="0" err="1" smtClean="0"/>
              <a:t>methylome</a:t>
            </a:r>
            <a:r>
              <a:rPr lang="en-US" b="1" dirty="0" smtClean="0"/>
              <a:t> analysis, …</a:t>
            </a:r>
            <a:endParaRPr lang="en-US" b="1" dirty="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618105" y="5963208"/>
            <a:ext cx="3535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Whole genome sequencing underway for 1000 cancer/normal pairs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576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find a cancer gene?</a:t>
            </a:r>
            <a:br>
              <a:rPr lang="en-US" dirty="0" smtClean="0"/>
            </a:br>
            <a:r>
              <a:rPr lang="en-US" dirty="0" smtClean="0"/>
              <a:t>How do we define a therapeutic target?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8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Genome alterations in squamous cell lung </a:t>
            </a:r>
            <a:r>
              <a:rPr lang="en-US" dirty="0" smtClean="0"/>
              <a:t>carcinoma: an illustration of computational and experimental issues in cancer gene discovery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4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60400" y="54426"/>
            <a:ext cx="7823200" cy="104502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Lung cancers are characterized by common chromosome arm level alterations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918905" y="2002316"/>
            <a:ext cx="2505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Lung </a:t>
            </a:r>
            <a:r>
              <a:rPr lang="en-US" dirty="0" smtClean="0"/>
              <a:t>adenocarcinoma</a:t>
            </a:r>
            <a:endParaRPr lang="en-US" dirty="0"/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3685382" y="1990648"/>
            <a:ext cx="33457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Squamous cell lung carcinoma</a:t>
            </a:r>
            <a:endParaRPr lang="en-US" dirty="0"/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7116118" y="2767678"/>
            <a:ext cx="258762" cy="944563"/>
            <a:chOff x="7789706" y="2216455"/>
            <a:chExt cx="258757" cy="944429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7789706" y="2630734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7789706" y="2757716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789706" y="3160884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789706" y="2216455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7789706" y="2921205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05700" y="2711170"/>
            <a:ext cx="1638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dirty="0"/>
              <a:t>Some differences between </a:t>
            </a:r>
            <a:r>
              <a:rPr lang="en-US" dirty="0" err="1" smtClean="0"/>
              <a:t>SqCC</a:t>
            </a:r>
            <a:r>
              <a:rPr lang="en-US" dirty="0" smtClean="0"/>
              <a:t> and </a:t>
            </a:r>
            <a:r>
              <a:rPr lang="en-US" dirty="0" err="1" smtClean="0"/>
              <a:t>AdC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489200" y="6127470"/>
            <a:ext cx="3001963" cy="527050"/>
            <a:chOff x="2695698" y="6111764"/>
            <a:chExt cx="3001224" cy="526749"/>
          </a:xfrm>
        </p:grpSpPr>
        <p:pic>
          <p:nvPicPr>
            <p:cNvPr id="19" name="Picture 2" descr="\\krypton\achernia\desktop\New Folder (4)\raw_copy_number_luad.png"/>
            <p:cNvPicPr>
              <a:picLocks noChangeAspect="1" noChangeArrowheads="1"/>
            </p:cNvPicPr>
            <p:nvPr/>
          </p:nvPicPr>
          <p:blipFill>
            <a:blip r:embed="rId3" cstate="print"/>
            <a:srcRect l="23943" t="90314" r="35033"/>
            <a:stretch>
              <a:fillRect/>
            </a:stretch>
          </p:blipFill>
          <p:spPr bwMode="auto">
            <a:xfrm>
              <a:off x="2695698" y="6111764"/>
              <a:ext cx="3001224" cy="45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5024943" y="6269181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Gain</a:t>
              </a:r>
            </a:p>
          </p:txBody>
        </p:sp>
        <p:sp>
          <p:nvSpPr>
            <p:cNvPr id="21" name="TextBox 25"/>
            <p:cNvSpPr txBox="1">
              <a:spLocks noChangeArrowheads="1"/>
            </p:cNvSpPr>
            <p:nvPr/>
          </p:nvSpPr>
          <p:spPr bwMode="auto">
            <a:xfrm>
              <a:off x="2695698" y="6269181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Loss</a:t>
              </a:r>
            </a:p>
          </p:txBody>
        </p:sp>
      </p:grpSp>
      <p:pic>
        <p:nvPicPr>
          <p:cNvPr id="22" name="Picture 2" descr="C:\Users\achernia\Desktop\lusc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6" t="13124" r="34943" b="10808"/>
          <a:stretch>
            <a:fillRect/>
          </a:stretch>
        </p:blipFill>
        <p:spPr bwMode="auto">
          <a:xfrm>
            <a:off x="3533191" y="2514778"/>
            <a:ext cx="3563656" cy="35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chernia\Documents\20121101 luad_analaysis\Laud freze jobs\firehouse\GISTIC\raw_copy_number.pn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6" t="13124" r="34943" b="10808"/>
          <a:stretch/>
        </p:blipFill>
        <p:spPr bwMode="auto">
          <a:xfrm>
            <a:off x="1021622" y="2514778"/>
            <a:ext cx="2395735" cy="354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chernia\Documents\20121101 luad_analaysis\Laud freze jobs\firehouse\GISTIC\raw_copy_numb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3124" r="77387" b="10808"/>
          <a:stretch/>
        </p:blipFill>
        <p:spPr bwMode="auto">
          <a:xfrm>
            <a:off x="289524" y="2514778"/>
            <a:ext cx="612475" cy="354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790808" y="6339339"/>
            <a:ext cx="2146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Andrew </a:t>
            </a:r>
            <a:r>
              <a:rPr lang="en-US" sz="1200" dirty="0" err="1" smtClean="0">
                <a:latin typeface="Verdana"/>
                <a:cs typeface="Verdana"/>
              </a:rPr>
              <a:t>Cherniack</a:t>
            </a:r>
            <a:r>
              <a:rPr lang="en-US" sz="1200" dirty="0" smtClean="0">
                <a:latin typeface="Verdana"/>
                <a:cs typeface="Verdana"/>
              </a:rPr>
              <a:t>, TCGA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5974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30200" y="98994"/>
            <a:ext cx="8483600" cy="104502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Arm-level chromosomal alterations are approximately the most common somatic genome alteration across all human cancers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Screen Shot 2014-07-31 at 9.2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9" y="1134260"/>
            <a:ext cx="6406893" cy="552318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7051" y="1181069"/>
            <a:ext cx="534770" cy="51253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"/>
          <p:cNvSpPr>
            <a:spLocks noGrp="1" noChangeArrowheads="1"/>
          </p:cNvSpPr>
          <p:nvPr>
            <p:ph idx="1"/>
          </p:nvPr>
        </p:nvSpPr>
        <p:spPr>
          <a:xfrm>
            <a:off x="6662336" y="1574800"/>
            <a:ext cx="2317334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charset="0"/>
              </a:rPr>
              <a:t>Most frequently somatically mutated genes (</a:t>
            </a:r>
            <a:r>
              <a:rPr lang="en-US" sz="2400" dirty="0" err="1" smtClean="0">
                <a:latin typeface="Arial" charset="0"/>
              </a:rPr>
              <a:t>exome</a:t>
            </a:r>
            <a:r>
              <a:rPr lang="en-US" sz="2400" dirty="0" smtClean="0">
                <a:latin typeface="Arial" charset="0"/>
              </a:rPr>
              <a:t>):</a:t>
            </a:r>
          </a:p>
          <a:p>
            <a:pPr marL="0" indent="0"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Arial" charset="0"/>
              </a:rPr>
              <a:t>TP53</a:t>
            </a:r>
            <a:r>
              <a:rPr lang="en-US" sz="2400" dirty="0" smtClean="0">
                <a:latin typeface="Arial" charset="0"/>
              </a:rPr>
              <a:t>: 36%</a:t>
            </a:r>
          </a:p>
          <a:p>
            <a:pPr marL="0" indent="0">
              <a:buNone/>
            </a:pPr>
            <a:r>
              <a:rPr lang="en-US" sz="2400" i="1" dirty="0" smtClean="0">
                <a:latin typeface="Arial" charset="0"/>
              </a:rPr>
              <a:t>PIK3CA</a:t>
            </a:r>
            <a:r>
              <a:rPr lang="en-US" sz="2400" dirty="0" smtClean="0">
                <a:latin typeface="Arial" charset="0"/>
              </a:rPr>
              <a:t>: 14%</a:t>
            </a:r>
          </a:p>
          <a:p>
            <a:pPr marL="0" indent="0">
              <a:buNone/>
            </a:pPr>
            <a:r>
              <a:rPr lang="en-US" sz="2400" i="1" dirty="0" smtClean="0">
                <a:latin typeface="Arial" charset="0"/>
              </a:rPr>
              <a:t>PTEN</a:t>
            </a:r>
            <a:r>
              <a:rPr lang="en-US" sz="2400" dirty="0" smtClean="0">
                <a:latin typeface="Arial" charset="0"/>
              </a:rPr>
              <a:t>: 8%</a:t>
            </a:r>
          </a:p>
          <a:p>
            <a:pPr marL="0" indent="0">
              <a:buNone/>
            </a:pPr>
            <a:endParaRPr lang="en-US" sz="2400" i="1" dirty="0">
              <a:latin typeface="Arial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" charset="0"/>
              </a:rPr>
              <a:t>Source:</a:t>
            </a:r>
          </a:p>
          <a:p>
            <a:pPr marL="0" indent="0">
              <a:buNone/>
            </a:pPr>
            <a:r>
              <a:rPr lang="en-US" sz="1800" dirty="0" err="1" smtClean="0">
                <a:latin typeface="Arial" charset="0"/>
              </a:rPr>
              <a:t>www.tumorportal.org</a:t>
            </a:r>
            <a:endParaRPr lang="en-US" sz="1800" dirty="0">
              <a:latin typeface="Arial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396" y="6361623"/>
            <a:ext cx="2686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Verdana"/>
                <a:cs typeface="Verdana"/>
              </a:rPr>
              <a:t>Beroukhim</a:t>
            </a:r>
            <a:r>
              <a:rPr lang="en-US" sz="1200" dirty="0" smtClean="0">
                <a:latin typeface="Verdana"/>
                <a:cs typeface="Verdana"/>
              </a:rPr>
              <a:t> et al., Nature, 2010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602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31 at 9.35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49" y="1511299"/>
            <a:ext cx="6569103" cy="5139557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30200" y="98994"/>
            <a:ext cx="8483600" cy="104502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Athough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there are tumor-type specific differences, most chromosome arms are either recurrently gained or recurrently lost, not both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25512" y="1827313"/>
            <a:ext cx="534770" cy="512539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6396" y="6361623"/>
            <a:ext cx="2686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Verdana"/>
                <a:cs typeface="Verdana"/>
              </a:rPr>
              <a:t>Beroukhim</a:t>
            </a:r>
            <a:r>
              <a:rPr lang="en-US" sz="1200" dirty="0" smtClean="0">
                <a:latin typeface="Verdana"/>
                <a:cs typeface="Verdana"/>
              </a:rPr>
              <a:t> et al., Nature, 2010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157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176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latin typeface="Calibri" pitchFamily="34" charset="0"/>
                <a:cs typeface="Calibri" pitchFamily="34" charset="0"/>
              </a:rPr>
              <a:t>Do chromosome arm level alterations contribute to cancer?  And if so, how?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74800"/>
            <a:ext cx="77724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Does the statistical recurrence imply that th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 chromosome arm-level gains and losses are important, or merely tolerated?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740664" lvl="1" indent="-283464"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If chromosome arm level copy changes are important, are they do to single genes or multiple genes per arm?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 are they due to systemic effects on the genome?</a:t>
            </a: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On the computational level, what are effects of individual arm level copy changes, and total aneuploidy, on gene expression within tumors?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Somatic genome alterations and cancer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6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60400" y="54426"/>
            <a:ext cx="7823200" cy="104502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Focal chromosome alterations in lung cancers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918905" y="2002316"/>
            <a:ext cx="2505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Lung </a:t>
            </a:r>
            <a:r>
              <a:rPr lang="en-US" dirty="0" smtClean="0"/>
              <a:t>adenocarcinoma</a:t>
            </a:r>
            <a:endParaRPr lang="en-US" dirty="0"/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3685382" y="1990648"/>
            <a:ext cx="33457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Squamous cell lung carcinoma</a:t>
            </a:r>
            <a:endParaRPr lang="en-US" dirty="0"/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7116118" y="4425327"/>
            <a:ext cx="258762" cy="775223"/>
            <a:chOff x="7789706" y="2216455"/>
            <a:chExt cx="258757" cy="775109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7789706" y="2991564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789706" y="2216455"/>
              <a:ext cx="25875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489200" y="6127470"/>
            <a:ext cx="3001963" cy="527050"/>
            <a:chOff x="2695698" y="6111764"/>
            <a:chExt cx="3001224" cy="526749"/>
          </a:xfrm>
        </p:grpSpPr>
        <p:pic>
          <p:nvPicPr>
            <p:cNvPr id="19" name="Picture 2" descr="\\krypton\achernia\desktop\New Folder (4)\raw_copy_number_luad.png"/>
            <p:cNvPicPr>
              <a:picLocks noChangeAspect="1" noChangeArrowheads="1"/>
            </p:cNvPicPr>
            <p:nvPr/>
          </p:nvPicPr>
          <p:blipFill>
            <a:blip r:embed="rId3" cstate="print"/>
            <a:srcRect l="23943" t="90314" r="35033"/>
            <a:stretch>
              <a:fillRect/>
            </a:stretch>
          </p:blipFill>
          <p:spPr bwMode="auto">
            <a:xfrm>
              <a:off x="2695698" y="6111764"/>
              <a:ext cx="3001224" cy="45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5024943" y="6269181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Gain</a:t>
              </a:r>
            </a:p>
          </p:txBody>
        </p:sp>
        <p:sp>
          <p:nvSpPr>
            <p:cNvPr id="21" name="TextBox 25"/>
            <p:cNvSpPr txBox="1">
              <a:spLocks noChangeArrowheads="1"/>
            </p:cNvSpPr>
            <p:nvPr/>
          </p:nvSpPr>
          <p:spPr bwMode="auto">
            <a:xfrm>
              <a:off x="2695698" y="6269181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Loss</a:t>
              </a:r>
            </a:p>
          </p:txBody>
        </p:sp>
      </p:grpSp>
      <p:pic>
        <p:nvPicPr>
          <p:cNvPr id="22" name="Picture 2" descr="C:\Users\achernia\Desktop\lusc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6" t="13124" r="34943" b="10808"/>
          <a:stretch>
            <a:fillRect/>
          </a:stretch>
        </p:blipFill>
        <p:spPr bwMode="auto">
          <a:xfrm>
            <a:off x="3533191" y="2514778"/>
            <a:ext cx="3563656" cy="35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chernia\Documents\20121101 luad_analaysis\Laud freze jobs\firehouse\GISTIC\raw_copy_number.pn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16" t="13124" r="34943" b="10808"/>
          <a:stretch/>
        </p:blipFill>
        <p:spPr bwMode="auto">
          <a:xfrm>
            <a:off x="1021622" y="2514778"/>
            <a:ext cx="2395735" cy="354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chernia\Documents\20121101 luad_analaysis\Laud freze jobs\firehouse\GISTIC\raw_copy_numbe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13124" r="77387" b="10808"/>
          <a:stretch/>
        </p:blipFill>
        <p:spPr bwMode="auto">
          <a:xfrm>
            <a:off x="289524" y="2514778"/>
            <a:ext cx="612475" cy="354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468141" y="4273472"/>
            <a:ext cx="7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9p loss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3208" y="6491739"/>
            <a:ext cx="2146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Andrew </a:t>
            </a:r>
            <a:r>
              <a:rPr lang="en-US" sz="1200" dirty="0" err="1" smtClean="0">
                <a:latin typeface="Verdana"/>
                <a:cs typeface="Verdana"/>
              </a:rPr>
              <a:t>Cherniack</a:t>
            </a:r>
            <a:r>
              <a:rPr lang="en-US" sz="1200" dirty="0" smtClean="0">
                <a:latin typeface="Verdana"/>
                <a:cs typeface="Verdana"/>
              </a:rPr>
              <a:t>, TCGA</a:t>
            </a:r>
            <a:endParaRPr lang="en-US" sz="1200" dirty="0">
              <a:latin typeface="Verdana"/>
              <a:cs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8939" y="5060872"/>
            <a:ext cx="858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14q gain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8405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309563"/>
            <a:ext cx="8593137" cy="533400"/>
          </a:xfrm>
          <a:ln/>
        </p:spPr>
        <p:txBody>
          <a:bodyPr>
            <a:normAutofit fontScale="90000"/>
          </a:bodyPr>
          <a:lstStyle/>
          <a:p>
            <a:r>
              <a:rPr lang="en-US" sz="2800" dirty="0" smtClean="0"/>
              <a:t>Copy number </a:t>
            </a:r>
            <a:r>
              <a:rPr lang="en-US" sz="2800" dirty="0" smtClean="0"/>
              <a:t>structure of most </a:t>
            </a:r>
            <a:r>
              <a:rPr lang="en-US" sz="2800" dirty="0" smtClean="0"/>
              <a:t>common </a:t>
            </a:r>
            <a:r>
              <a:rPr lang="en-US" sz="2800" dirty="0"/>
              <a:t>amplification in lung adenocarcinoma (14q13) </a:t>
            </a:r>
            <a:r>
              <a:rPr lang="en-US" sz="2800" dirty="0" smtClean="0"/>
              <a:t>mapping </a:t>
            </a:r>
            <a:r>
              <a:rPr lang="en-US" sz="2800" dirty="0"/>
              <a:t>to </a:t>
            </a:r>
            <a:r>
              <a:rPr lang="en-US" sz="2800" i="1" dirty="0"/>
              <a:t>NKX2-1</a:t>
            </a:r>
            <a:endParaRPr lang="en-US" sz="2800" dirty="0"/>
          </a:p>
        </p:txBody>
      </p:sp>
      <p:grpSp>
        <p:nvGrpSpPr>
          <p:cNvPr id="578563" name="Group 3"/>
          <p:cNvGrpSpPr>
            <a:grpSpLocks/>
          </p:cNvGrpSpPr>
          <p:nvPr/>
        </p:nvGrpSpPr>
        <p:grpSpPr bwMode="auto">
          <a:xfrm>
            <a:off x="565150" y="1054100"/>
            <a:ext cx="7989888" cy="5035550"/>
            <a:chOff x="356" y="664"/>
            <a:chExt cx="5033" cy="3172"/>
          </a:xfrm>
        </p:grpSpPr>
        <p:pic>
          <p:nvPicPr>
            <p:cNvPr id="5785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" y="700"/>
              <a:ext cx="5033" cy="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8565" name="Rectangle 5"/>
            <p:cNvSpPr>
              <a:spLocks noChangeArrowheads="1"/>
            </p:cNvSpPr>
            <p:nvPr/>
          </p:nvSpPr>
          <p:spPr bwMode="auto">
            <a:xfrm>
              <a:off x="368" y="664"/>
              <a:ext cx="208" cy="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344488" y="6310313"/>
            <a:ext cx="2716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Barbara Weir &amp; Gaddy Getz</a:t>
            </a:r>
          </a:p>
        </p:txBody>
      </p:sp>
    </p:spTree>
    <p:extLst>
      <p:ext uri="{BB962C8B-B14F-4D97-AF65-F5344CB8AC3E}">
        <p14:creationId xmlns:p14="http://schemas.microsoft.com/office/powerpoint/2010/main" val="174331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0548" y="2740913"/>
            <a:ext cx="72029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Finding targets of focal genome alterations:</a:t>
            </a:r>
            <a:b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Statistical </a:t>
            </a:r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recurrence is key to defining genome alterations but we need to find the right background model by understanding the biological variations in the genome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1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76200"/>
            <a:ext cx="8883650" cy="1143000"/>
          </a:xfrm>
          <a:noFill/>
          <a:ln/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cs typeface="Arial" charset="0"/>
              </a:rPr>
              <a:t>Evaluating significance of copy number alterations:</a:t>
            </a:r>
            <a:br>
              <a:rPr lang="en-US" sz="2800">
                <a:solidFill>
                  <a:schemeClr val="tx1"/>
                </a:solidFill>
                <a:cs typeface="Arial" charset="0"/>
              </a:rPr>
            </a:br>
            <a:r>
              <a:rPr lang="en-US" sz="2400">
                <a:solidFill>
                  <a:schemeClr val="tx1"/>
                </a:solidFill>
                <a:cs typeface="Arial" charset="0"/>
              </a:rPr>
              <a:t>Genomic Identification of Significant Targets In Cancer (GISTIC)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60500"/>
            <a:ext cx="7686675" cy="224631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400">
                <a:cs typeface="Arial" charset="0"/>
              </a:rPr>
              <a:t>Measure the amplitude of copy number gain or loss at each position in each sample</a:t>
            </a:r>
          </a:p>
          <a:p>
            <a:pPr>
              <a:buFontTx/>
              <a:buNone/>
            </a:pPr>
            <a:r>
              <a:rPr lang="en-US" sz="2400">
                <a:cs typeface="Arial" charset="0"/>
              </a:rPr>
              <a:t>Sum this amplitude across all samples</a:t>
            </a:r>
          </a:p>
          <a:p>
            <a:pPr>
              <a:buFontTx/>
              <a:buNone/>
            </a:pPr>
            <a:r>
              <a:rPr lang="en-US" sz="2400">
                <a:cs typeface="Arial" charset="0"/>
              </a:rPr>
              <a:t>Assign significance for the alteration (false discovery rate) by comparison to randomly permuted data</a:t>
            </a:r>
          </a:p>
          <a:p>
            <a:endParaRPr lang="en-US" sz="2400">
              <a:cs typeface="Arial" charset="0"/>
            </a:endParaRPr>
          </a:p>
        </p:txBody>
      </p:sp>
      <p:pic>
        <p:nvPicPr>
          <p:cNvPr id="849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3622675"/>
            <a:ext cx="8966200" cy="3060700"/>
          </a:xfrm>
          <a:noFill/>
          <a:ln/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603269" y="6510072"/>
            <a:ext cx="3358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err="1" smtClean="0">
                <a:cs typeface="Arial" charset="0"/>
              </a:rPr>
              <a:t>Beroukhim</a:t>
            </a:r>
            <a:r>
              <a:rPr lang="en-US" sz="1400" dirty="0" smtClean="0">
                <a:cs typeface="Arial" charset="0"/>
              </a:rPr>
              <a:t>, Getz et al. , PNAS, 2007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5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90387" y="152400"/>
            <a:ext cx="6763226" cy="82731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Focal copy number alterations in squamous cell lung carcinoma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427984" y="1365343"/>
            <a:ext cx="2950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Amplification</a:t>
            </a:r>
            <a:endParaRPr lang="en-US" dirty="0"/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5714391" y="1364561"/>
            <a:ext cx="2111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Deletion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01308" y="1660176"/>
            <a:ext cx="3777744" cy="4939406"/>
            <a:chOff x="32256" y="32990"/>
            <a:chExt cx="5417820" cy="6858000"/>
          </a:xfrm>
        </p:grpSpPr>
        <p:pic>
          <p:nvPicPr>
            <p:cNvPr id="11" name="Picture 10" descr="amplificati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56" y="32990"/>
              <a:ext cx="5417820" cy="68580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800028" y="393196"/>
              <a:ext cx="2662217" cy="6068555"/>
              <a:chOff x="1800028" y="393196"/>
              <a:chExt cx="2662217" cy="606855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415111" y="393196"/>
                <a:ext cx="848292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MYCL</a:t>
                </a:r>
                <a:endParaRPr lang="en-US" sz="1200" i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87980" y="577862"/>
                <a:ext cx="823814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MCL1</a:t>
                </a:r>
                <a:endParaRPr lang="en-US" sz="1200" i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59092" y="947195"/>
                <a:ext cx="670266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REL</a:t>
                </a:r>
                <a:endParaRPr lang="en-US" sz="1200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59861" y="1158880"/>
                <a:ext cx="1037444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NFE2L2</a:t>
                </a:r>
                <a:endParaRPr lang="en-US" sz="1200" i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36206" y="1582252"/>
                <a:ext cx="826039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SOX2</a:t>
                </a:r>
                <a:endParaRPr lang="en-US" sz="1200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78455" y="1834613"/>
                <a:ext cx="1146484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PDGFRA</a:t>
                </a:r>
                <a:endParaRPr lang="en-US" sz="1200" i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28955" y="3014129"/>
                <a:ext cx="850517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EGFR</a:t>
                </a:r>
                <a:endParaRPr lang="en-US" sz="1200" i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39187" y="3223579"/>
                <a:ext cx="957333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FGFR1</a:t>
                </a:r>
                <a:endParaRPr lang="en-US" sz="1200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121527" y="4166324"/>
                <a:ext cx="988487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CCND1</a:t>
                </a:r>
                <a:endParaRPr lang="en-US" sz="1200" i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690936" y="6077158"/>
                <a:ext cx="823814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CRKL</a:t>
                </a:r>
                <a:endParaRPr lang="en-US" sz="1200" i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800028" y="5264358"/>
                <a:ext cx="955107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ERBB2</a:t>
                </a:r>
                <a:endParaRPr lang="en-US" sz="1200" i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04944" y="4535657"/>
                <a:ext cx="883897" cy="384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/>
                  <a:t>MDM2</a:t>
                </a:r>
                <a:endParaRPr lang="en-US" sz="1200" i="1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125148" y="1660176"/>
            <a:ext cx="3125624" cy="4885662"/>
            <a:chOff x="0" y="0"/>
            <a:chExt cx="5417820" cy="6858000"/>
          </a:xfrm>
        </p:grpSpPr>
        <p:pic>
          <p:nvPicPr>
            <p:cNvPr id="26" name="Picture 25" descr="deleti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417820" cy="685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797370" y="958334"/>
              <a:ext cx="939854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LRP1B</a:t>
              </a:r>
              <a:endParaRPr lang="en-US" sz="1400" i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13027" y="1200666"/>
              <a:ext cx="965752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ERBB4</a:t>
              </a:r>
              <a:endParaRPr lang="en-US" sz="1400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63827" y="1423433"/>
              <a:ext cx="960290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FOXP1</a:t>
              </a:r>
              <a:endParaRPr lang="en-US" sz="1400" i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71940" y="3148568"/>
              <a:ext cx="1052862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CSMD1</a:t>
              </a:r>
              <a:endParaRPr lang="en-US" sz="1400" i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04210" y="3479800"/>
              <a:ext cx="1165871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CDKN2A</a:t>
              </a:r>
              <a:endParaRPr lang="en-US" sz="14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77103" y="3955534"/>
              <a:ext cx="835320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PTEN</a:t>
              </a:r>
              <a:endParaRPr lang="en-US" sz="1400" i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9268" y="4730234"/>
              <a:ext cx="692649" cy="402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RB1</a:t>
              </a:r>
              <a:endParaRPr lang="en-US" sz="1400" i="1" dirty="0"/>
            </a:p>
          </p:txBody>
        </p:sp>
      </p:grp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5603269" y="6510072"/>
            <a:ext cx="3358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charset="0"/>
              </a:rPr>
              <a:t>TCGA, Nature, 2012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1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0548" y="2740913"/>
            <a:ext cx="72029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Problem: can we build a statistical model for focal chromosomal alterations that allows us to identify all copy number altered oncogenes and tumor suppressor genes?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24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Challenge: genome is complex with many rearrangements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718"/>
            <a:ext cx="9144000" cy="5163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40" y="1595120"/>
            <a:ext cx="255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Rearrangement junctions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9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0548" y="2740913"/>
            <a:ext cx="72029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better model for determining significance of copy number alterations could be built from whole genome sequence data and would require understanding of genome structure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How to find significant mutations in cancer over background?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3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90387" y="152400"/>
            <a:ext cx="6763226" cy="92456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Squamous cell lung cancer has a very high rate of somatic mutations</a:t>
            </a:r>
          </a:p>
        </p:txBody>
      </p:sp>
      <p:pic>
        <p:nvPicPr>
          <p:cNvPr id="61" name="Picture 8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970"/>
            <a:ext cx="9144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36"/>
          <p:cNvSpPr txBox="1">
            <a:spLocks noChangeArrowheads="1"/>
          </p:cNvSpPr>
          <p:nvPr/>
        </p:nvSpPr>
        <p:spPr bwMode="auto">
          <a:xfrm>
            <a:off x="1066800" y="2271913"/>
            <a:ext cx="167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Hematologic</a:t>
            </a:r>
          </a:p>
          <a:p>
            <a:pPr eaLnBrk="1" hangingPunct="1"/>
            <a:r>
              <a:rPr lang="en-US">
                <a:latin typeface="Calibri" pitchFamily="34" charset="0"/>
              </a:rPr>
              <a:t>Childhood</a:t>
            </a:r>
          </a:p>
        </p:txBody>
      </p:sp>
      <p:sp>
        <p:nvSpPr>
          <p:cNvPr id="63" name="TextBox 38"/>
          <p:cNvSpPr txBox="1">
            <a:spLocks noChangeArrowheads="1"/>
          </p:cNvSpPr>
          <p:nvPr/>
        </p:nvSpPr>
        <p:spPr bwMode="auto">
          <a:xfrm>
            <a:off x="7467600" y="21957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Carcinogens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91970"/>
            <a:ext cx="9144000" cy="52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6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6425" y="1447800"/>
            <a:ext cx="8001000" cy="226862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“Happy families are all alike; every unhappy family is unhappy in its own way”.</a:t>
            </a:r>
            <a:br>
              <a:rPr lang="en-US" sz="3200" dirty="0">
                <a:latin typeface="+mn-lt"/>
              </a:rPr>
            </a:br>
            <a:r>
              <a:rPr lang="en-US" sz="1200" dirty="0" smtClean="0">
                <a:latin typeface="+mn-lt"/>
              </a:rPr>
              <a:t/>
            </a:r>
            <a:br>
              <a:rPr lang="en-US" sz="1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Leo </a:t>
            </a:r>
            <a:r>
              <a:rPr lang="en-US" sz="3200" dirty="0">
                <a:latin typeface="+mn-lt"/>
              </a:rPr>
              <a:t>Tolstoy, </a:t>
            </a:r>
            <a:r>
              <a:rPr lang="en-US" sz="3200" i="1" dirty="0">
                <a:latin typeface="+mn-lt"/>
              </a:rPr>
              <a:t>Anna </a:t>
            </a:r>
            <a:r>
              <a:rPr lang="en-US" sz="3200" i="1" dirty="0" smtClean="0">
                <a:latin typeface="+mn-lt"/>
              </a:rPr>
              <a:t>Karenina</a:t>
            </a:r>
            <a:endParaRPr lang="en-US" sz="3200" i="1" dirty="0">
              <a:latin typeface="+mn-lt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smtClean="0">
                <a:latin typeface="+mn-lt"/>
              </a:rPr>
              <a:t>Every cancer genome is uniquely altered from its host normal genome</a:t>
            </a:r>
            <a:endParaRPr lang="en-US" sz="3600" dirty="0"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8409" y="3567229"/>
            <a:ext cx="8001000" cy="2216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Normal human genomes are all (mostly) alike; every cancer genome is abnormal in its own way.</a:t>
            </a:r>
          </a:p>
          <a:p>
            <a:endParaRPr lang="en-US" sz="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Each cancer genome has a unique set of genome alterations from its normal host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93828" y="4779693"/>
            <a:ext cx="8001000" cy="2811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These alterations, however, are not random but act in common pathways and mechanisms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59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0729" y="0"/>
            <a:ext cx="7282543" cy="1143000"/>
          </a:xfrm>
        </p:spPr>
        <p:txBody>
          <a:bodyPr/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Top mutated genes in squamous cell lung cancer (crude analysis)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494105"/>
              </p:ext>
            </p:extLst>
          </p:nvPr>
        </p:nvGraphicFramePr>
        <p:xfrm>
          <a:off x="1750349" y="1158643"/>
          <a:ext cx="5517885" cy="547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Worksheet" r:id="rId3" imgW="8610600" imgH="8547100" progId="Excel.Sheet.8">
                  <p:embed/>
                </p:oleObj>
              </mc:Choice>
              <mc:Fallback>
                <p:oleObj name="Worksheet" r:id="rId3" imgW="8610600" imgH="85471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0349" y="1158643"/>
                        <a:ext cx="5517885" cy="547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23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0729" y="0"/>
            <a:ext cx="7282543" cy="1143000"/>
          </a:xfrm>
        </p:spPr>
        <p:txBody>
          <a:bodyPr/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Top mutated genes in squamous cell lung cancer (expression-filtered significance)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1" y="1950212"/>
            <a:ext cx="8939753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03269" y="6510072"/>
            <a:ext cx="3358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charset="0"/>
              </a:rPr>
              <a:t>TCGA, Nature, 2012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4235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Calibri"/>
                <a:cs typeface="Calibri"/>
              </a:rPr>
              <a:t>The problem of mutation significance is even larger in whole genome sequence data</a:t>
            </a:r>
            <a:endParaRPr lang="en-US" sz="3200" i="1" dirty="0">
              <a:latin typeface="Calibri"/>
              <a:cs typeface="Calibri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792257" y="1706829"/>
            <a:ext cx="7559486" cy="450761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The problem of background mutation rate is particularly high in regions of non-coding DNA/heterochromatin</a:t>
            </a: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We see up to about 50-fold variation in mutation rates between regions of the genome</a:t>
            </a: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What is the best model to correct for this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222240" y="6488668"/>
            <a:ext cx="3921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Peter </a:t>
            </a:r>
            <a:r>
              <a:rPr lang="en-US" sz="1600" dirty="0" err="1" smtClean="0"/>
              <a:t>Hammerman</a:t>
            </a:r>
            <a:r>
              <a:rPr lang="en-US" sz="1600" dirty="0" smtClean="0"/>
              <a:t>, Akin </a:t>
            </a:r>
            <a:r>
              <a:rPr lang="en-US" sz="1600" dirty="0" err="1" smtClean="0"/>
              <a:t>Ojesina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538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Splicing factor alterations: what are their </a:t>
            </a:r>
            <a:r>
              <a:rPr lang="en-US" dirty="0" err="1" smtClean="0"/>
              <a:t>transcriptome</a:t>
            </a:r>
            <a:r>
              <a:rPr lang="en-US" dirty="0" smtClean="0"/>
              <a:t> consequences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4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8895"/>
            <a:ext cx="8229600" cy="591694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Significantly </a:t>
            </a:r>
            <a:r>
              <a:rPr lang="en-US" sz="3000" dirty="0"/>
              <a:t>m</a:t>
            </a:r>
            <a:r>
              <a:rPr lang="en-US" sz="3000" dirty="0" smtClean="0"/>
              <a:t>utated </a:t>
            </a:r>
            <a:r>
              <a:rPr lang="en-US" sz="3000" dirty="0"/>
              <a:t>g</a:t>
            </a:r>
            <a:r>
              <a:rPr lang="en-US" sz="3000" dirty="0" smtClean="0"/>
              <a:t>enes in lung adenocarcinoma</a:t>
            </a:r>
            <a:endParaRPr lang="en-US" sz="3000" dirty="0"/>
          </a:p>
        </p:txBody>
      </p:sp>
      <p:pic>
        <p:nvPicPr>
          <p:cNvPr id="2" name="Picture 1" descr="Figure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12153" r="22639" b="46215"/>
          <a:stretch/>
        </p:blipFill>
        <p:spPr>
          <a:xfrm>
            <a:off x="127000" y="1427818"/>
            <a:ext cx="8985250" cy="4985681"/>
          </a:xfrm>
          <a:prstGeom prst="rect">
            <a:avLst/>
          </a:prstGeom>
        </p:spPr>
      </p:pic>
      <p:pic>
        <p:nvPicPr>
          <p:cNvPr id="5" name="Picture 4" descr="Figure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7" t="28291" r="10069" b="62448"/>
          <a:stretch/>
        </p:blipFill>
        <p:spPr>
          <a:xfrm>
            <a:off x="2866207" y="5664200"/>
            <a:ext cx="1445443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736600" y="3124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64817" y="6499930"/>
            <a:ext cx="2262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Imielinski et al., Cell, 2012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311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9508F-E73F-5E44-B11A-D09B7537BFD0}" type="slidenum">
              <a:rPr lang="en-US"/>
              <a:pPr/>
              <a:t>35</a:t>
            </a:fld>
            <a:endParaRPr lang="en-US"/>
          </a:p>
        </p:txBody>
      </p:sp>
      <p:sp>
        <p:nvSpPr>
          <p:cNvPr id="18433" name="Rectangle 1"/>
          <p:cNvSpPr>
            <a:spLocks/>
          </p:cNvSpPr>
          <p:nvPr/>
        </p:nvSpPr>
        <p:spPr bwMode="auto">
          <a:xfrm>
            <a:off x="4688086" y="5063133"/>
            <a:ext cx="161627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YYYYY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  <a:cs typeface="Candara" charset="0"/>
                <a:sym typeface="Candara" charset="0"/>
              </a:rPr>
              <a:t>Somatic mutations </a:t>
            </a:r>
            <a:r>
              <a:rPr lang="en-US" sz="3200" dirty="0" smtClean="0">
                <a:latin typeface="+mn-lt"/>
                <a:cs typeface="Candara" charset="0"/>
                <a:sym typeface="Candara" charset="0"/>
              </a:rPr>
              <a:t>can </a:t>
            </a:r>
            <a:r>
              <a:rPr lang="en-US" sz="3200" dirty="0">
                <a:latin typeface="+mn-lt"/>
                <a:cs typeface="Candara" charset="0"/>
                <a:sym typeface="Candara" charset="0"/>
              </a:rPr>
              <a:t>disrupt mRNA splicing regulation</a:t>
            </a:r>
            <a:endParaRPr lang="en-US" sz="3200" dirty="0">
              <a:latin typeface="+mn-lt"/>
              <a:sym typeface="Candara" charset="0"/>
            </a:endParaRP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1607344" y="2866430"/>
            <a:ext cx="1107281" cy="392906"/>
          </a:xfrm>
          <a:prstGeom prst="rect">
            <a:avLst/>
          </a:prstGeom>
          <a:solidFill>
            <a:srgbClr val="00B1B1"/>
          </a:solidFill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6411515" y="2884289"/>
            <a:ext cx="1384102" cy="392906"/>
          </a:xfrm>
          <a:prstGeom prst="rect">
            <a:avLst/>
          </a:prstGeom>
          <a:solidFill>
            <a:srgbClr val="00B1B1"/>
          </a:solidFill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rot="10800000" flipH="1">
            <a:off x="4795242" y="3043908"/>
            <a:ext cx="1616273" cy="1116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928688" y="3027164"/>
            <a:ext cx="678656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7804547" y="3080742"/>
            <a:ext cx="383977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0" name="Rectangle 8"/>
          <p:cNvSpPr>
            <a:spLocks/>
          </p:cNvSpPr>
          <p:nvPr/>
        </p:nvSpPr>
        <p:spPr bwMode="auto">
          <a:xfrm>
            <a:off x="151805" y="2205633"/>
            <a:ext cx="1535906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Candara Italic" charset="0"/>
                <a:ea typeface="ＭＳ Ｐゴシック" charset="0"/>
                <a:cs typeface="Candara Italic" charset="0"/>
                <a:sym typeface="Candara Italic" charset="0"/>
              </a:rPr>
              <a:t>Splicing factors</a:t>
            </a:r>
          </a:p>
        </p:txBody>
      </p:sp>
      <p:sp>
        <p:nvSpPr>
          <p:cNvPr id="18441" name="AutoShape 9"/>
          <p:cNvSpPr>
            <a:spLocks/>
          </p:cNvSpPr>
          <p:nvPr/>
        </p:nvSpPr>
        <p:spPr bwMode="auto">
          <a:xfrm rot="-5400000">
            <a:off x="6085582" y="2361902"/>
            <a:ext cx="580430" cy="678656"/>
          </a:xfrm>
          <a:custGeom>
            <a:avLst/>
            <a:gdLst/>
            <a:ahLst/>
            <a:cxnLst/>
            <a:rect l="0" t="0" r="r" b="b"/>
            <a:pathLst>
              <a:path w="24942" h="21600">
                <a:moveTo>
                  <a:pt x="12471" y="0"/>
                </a:moveTo>
                <a:lnTo>
                  <a:pt x="23271" y="5400"/>
                </a:lnTo>
                <a:lnTo>
                  <a:pt x="23271" y="16200"/>
                </a:lnTo>
                <a:lnTo>
                  <a:pt x="12471" y="21600"/>
                </a:lnTo>
                <a:lnTo>
                  <a:pt x="1671" y="16200"/>
                </a:lnTo>
                <a:lnTo>
                  <a:pt x="1671" y="5400"/>
                </a:lnTo>
                <a:lnTo>
                  <a:pt x="12471" y="0"/>
                </a:lnTo>
                <a:close/>
                <a:moveTo>
                  <a:pt x="12471" y="0"/>
                </a:moveTo>
              </a:path>
            </a:pathLst>
          </a:custGeom>
          <a:solidFill>
            <a:srgbClr val="507142"/>
          </a:solidFill>
          <a:ln w="25400" cap="flat">
            <a:solidFill>
              <a:srgbClr val="54A56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2714625" y="3045023"/>
            <a:ext cx="1080492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3750469" y="3045023"/>
            <a:ext cx="1080492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4" name="Rectangle 12"/>
          <p:cNvSpPr>
            <a:spLocks/>
          </p:cNvSpPr>
          <p:nvPr/>
        </p:nvSpPr>
        <p:spPr bwMode="auto">
          <a:xfrm>
            <a:off x="5915918" y="1932444"/>
            <a:ext cx="872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U2AF1</a:t>
            </a:r>
          </a:p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(U2AF35)</a:t>
            </a: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rot="10800000" flipH="1">
            <a:off x="526851" y="3027164"/>
            <a:ext cx="500063" cy="893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rot="10800000" flipH="1">
            <a:off x="8188523" y="3071813"/>
            <a:ext cx="500063" cy="7814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7" name="Rectangle 15"/>
          <p:cNvSpPr>
            <a:spLocks/>
          </p:cNvSpPr>
          <p:nvPr/>
        </p:nvSpPr>
        <p:spPr bwMode="auto">
          <a:xfrm>
            <a:off x="1384102" y="5143500"/>
            <a:ext cx="1107281" cy="392906"/>
          </a:xfrm>
          <a:prstGeom prst="rect">
            <a:avLst/>
          </a:prstGeom>
          <a:solidFill>
            <a:srgbClr val="00B1B1"/>
          </a:solidFill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8" name="Rectangle 16"/>
          <p:cNvSpPr>
            <a:spLocks/>
          </p:cNvSpPr>
          <p:nvPr/>
        </p:nvSpPr>
        <p:spPr bwMode="auto">
          <a:xfrm>
            <a:off x="6456164" y="5170289"/>
            <a:ext cx="1384102" cy="392906"/>
          </a:xfrm>
          <a:prstGeom prst="rect">
            <a:avLst/>
          </a:prstGeom>
          <a:solidFill>
            <a:srgbClr val="00B1B1"/>
          </a:solidFill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rot="10800000" flipH="1">
            <a:off x="3856509" y="5329908"/>
            <a:ext cx="2599655" cy="1116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705445" y="5304234"/>
            <a:ext cx="678656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7849195" y="5366742"/>
            <a:ext cx="383977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2" name="Rectangle 20"/>
          <p:cNvSpPr>
            <a:spLocks/>
          </p:cNvSpPr>
          <p:nvPr/>
        </p:nvSpPr>
        <p:spPr bwMode="auto">
          <a:xfrm>
            <a:off x="2321719" y="5598914"/>
            <a:ext cx="67865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5</a:t>
            </a:r>
            <a:r>
              <a:rPr lang="ja-JP" altLang="en-US" sz="1700">
                <a:latin typeface="Arial"/>
                <a:ea typeface="ＭＳ Ｐゴシック" charset="0"/>
                <a:cs typeface="Helvetica Neue Light" charset="0"/>
                <a:sym typeface="Helvetica Neue Light" charset="0"/>
              </a:rPr>
              <a:t>’</a:t>
            </a:r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ss</a:t>
            </a:r>
          </a:p>
        </p:txBody>
      </p:sp>
      <p:sp>
        <p:nvSpPr>
          <p:cNvPr id="18453" name="Rectangle 21"/>
          <p:cNvSpPr>
            <a:spLocks/>
          </p:cNvSpPr>
          <p:nvPr/>
        </p:nvSpPr>
        <p:spPr bwMode="auto">
          <a:xfrm>
            <a:off x="6090047" y="5598914"/>
            <a:ext cx="67865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3</a:t>
            </a:r>
            <a:r>
              <a:rPr lang="ja-JP" altLang="en-US" sz="1700">
                <a:latin typeface="Arial"/>
                <a:ea typeface="ＭＳ Ｐゴシック" charset="0"/>
                <a:cs typeface="Helvetica Neue Light" charset="0"/>
                <a:sym typeface="Helvetica Neue Light" charset="0"/>
              </a:rPr>
              <a:t>’</a:t>
            </a:r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ss</a:t>
            </a:r>
          </a:p>
        </p:txBody>
      </p:sp>
      <p:sp>
        <p:nvSpPr>
          <p:cNvPr id="18454" name="Rectangle 22"/>
          <p:cNvSpPr>
            <a:spLocks/>
          </p:cNvSpPr>
          <p:nvPr/>
        </p:nvSpPr>
        <p:spPr bwMode="auto">
          <a:xfrm>
            <a:off x="4759523" y="5598914"/>
            <a:ext cx="1401961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polypyrimidine</a:t>
            </a:r>
          </a:p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tract</a:t>
            </a: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2491383" y="5322094"/>
            <a:ext cx="1080492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>
            <a:off x="3527226" y="5322094"/>
            <a:ext cx="321469" cy="0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rot="10800000" flipH="1">
            <a:off x="303609" y="5304235"/>
            <a:ext cx="500063" cy="7814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rot="10800000" flipH="1">
            <a:off x="8233172" y="5357813"/>
            <a:ext cx="500063" cy="7814"/>
          </a:xfrm>
          <a:prstGeom prst="line">
            <a:avLst/>
          </a:prstGeom>
          <a:noFill/>
          <a:ln w="25400" cap="flat">
            <a:solidFill>
              <a:srgbClr val="00787B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9" name="Rectangle 27"/>
          <p:cNvSpPr>
            <a:spLocks/>
          </p:cNvSpPr>
          <p:nvPr/>
        </p:nvSpPr>
        <p:spPr bwMode="auto">
          <a:xfrm>
            <a:off x="151804" y="4393406"/>
            <a:ext cx="1955602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Candara Italic" charset="0"/>
                <a:ea typeface="ＭＳ Ｐゴシック" charset="0"/>
                <a:cs typeface="Candara Italic" charset="0"/>
                <a:sym typeface="Candara Italic" charset="0"/>
              </a:rPr>
              <a:t>Splicing regulatory sequences</a:t>
            </a:r>
          </a:p>
        </p:txBody>
      </p:sp>
      <p:sp>
        <p:nvSpPr>
          <p:cNvPr id="18460" name="Rectangle 28"/>
          <p:cNvSpPr>
            <a:spLocks/>
          </p:cNvSpPr>
          <p:nvPr/>
        </p:nvSpPr>
        <p:spPr bwMode="auto">
          <a:xfrm>
            <a:off x="2411015" y="5054203"/>
            <a:ext cx="50006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GU</a:t>
            </a:r>
          </a:p>
        </p:txBody>
      </p:sp>
      <p:sp>
        <p:nvSpPr>
          <p:cNvPr id="18461" name="Rectangle 29"/>
          <p:cNvSpPr>
            <a:spLocks/>
          </p:cNvSpPr>
          <p:nvPr/>
        </p:nvSpPr>
        <p:spPr bwMode="auto">
          <a:xfrm>
            <a:off x="6036469" y="5063133"/>
            <a:ext cx="50006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AG</a:t>
            </a:r>
          </a:p>
        </p:txBody>
      </p:sp>
      <p:sp>
        <p:nvSpPr>
          <p:cNvPr id="18462" name="Rectangle 30"/>
          <p:cNvSpPr>
            <a:spLocks/>
          </p:cNvSpPr>
          <p:nvPr/>
        </p:nvSpPr>
        <p:spPr bwMode="auto">
          <a:xfrm>
            <a:off x="3437930" y="5054203"/>
            <a:ext cx="1616273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YUNAY</a:t>
            </a:r>
          </a:p>
        </p:txBody>
      </p:sp>
      <p:sp>
        <p:nvSpPr>
          <p:cNvPr id="18463" name="Rectangle 31"/>
          <p:cNvSpPr>
            <a:spLocks/>
          </p:cNvSpPr>
          <p:nvPr/>
        </p:nvSpPr>
        <p:spPr bwMode="auto">
          <a:xfrm>
            <a:off x="3857625" y="5402461"/>
            <a:ext cx="776883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branch</a:t>
            </a:r>
          </a:p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point</a:t>
            </a:r>
          </a:p>
        </p:txBody>
      </p:sp>
      <p:sp>
        <p:nvSpPr>
          <p:cNvPr id="18464" name="Rectangle 32"/>
          <p:cNvSpPr>
            <a:spLocks/>
          </p:cNvSpPr>
          <p:nvPr/>
        </p:nvSpPr>
        <p:spPr bwMode="auto">
          <a:xfrm>
            <a:off x="1482328" y="5197078"/>
            <a:ext cx="97333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UGUGAA</a:t>
            </a:r>
          </a:p>
        </p:txBody>
      </p:sp>
      <p:sp>
        <p:nvSpPr>
          <p:cNvPr id="18465" name="Rectangle 33"/>
          <p:cNvSpPr>
            <a:spLocks/>
          </p:cNvSpPr>
          <p:nvPr/>
        </p:nvSpPr>
        <p:spPr bwMode="auto">
          <a:xfrm>
            <a:off x="6858000" y="5197078"/>
            <a:ext cx="93761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GAACCA</a:t>
            </a:r>
          </a:p>
        </p:txBody>
      </p:sp>
      <p:sp>
        <p:nvSpPr>
          <p:cNvPr id="18466" name="AutoShape 34"/>
          <p:cNvSpPr>
            <a:spLocks/>
          </p:cNvSpPr>
          <p:nvPr/>
        </p:nvSpPr>
        <p:spPr bwMode="auto">
          <a:xfrm rot="-5400000">
            <a:off x="4799707" y="2370832"/>
            <a:ext cx="580430" cy="678656"/>
          </a:xfrm>
          <a:custGeom>
            <a:avLst/>
            <a:gdLst/>
            <a:ahLst/>
            <a:cxnLst/>
            <a:rect l="0" t="0" r="r" b="b"/>
            <a:pathLst>
              <a:path w="24942" h="21600">
                <a:moveTo>
                  <a:pt x="12471" y="0"/>
                </a:moveTo>
                <a:lnTo>
                  <a:pt x="23271" y="5400"/>
                </a:lnTo>
                <a:lnTo>
                  <a:pt x="23271" y="16200"/>
                </a:lnTo>
                <a:lnTo>
                  <a:pt x="12471" y="21600"/>
                </a:lnTo>
                <a:lnTo>
                  <a:pt x="1671" y="16200"/>
                </a:lnTo>
                <a:lnTo>
                  <a:pt x="1671" y="5400"/>
                </a:lnTo>
                <a:lnTo>
                  <a:pt x="12471" y="0"/>
                </a:lnTo>
                <a:close/>
                <a:moveTo>
                  <a:pt x="12471" y="0"/>
                </a:moveTo>
              </a:path>
            </a:pathLst>
          </a:custGeom>
          <a:solidFill>
            <a:srgbClr val="507142"/>
          </a:solidFill>
          <a:ln w="25400" cap="flat">
            <a:solidFill>
              <a:srgbClr val="54A567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7" name="Rectangle 35"/>
          <p:cNvSpPr>
            <a:spLocks/>
          </p:cNvSpPr>
          <p:nvPr/>
        </p:nvSpPr>
        <p:spPr bwMode="auto">
          <a:xfrm>
            <a:off x="4711527" y="2194054"/>
            <a:ext cx="64224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SF3B1</a:t>
            </a:r>
          </a:p>
        </p:txBody>
      </p:sp>
      <p:sp>
        <p:nvSpPr>
          <p:cNvPr id="18468" name="Rectangle 36"/>
          <p:cNvSpPr>
            <a:spLocks/>
          </p:cNvSpPr>
          <p:nvPr/>
        </p:nvSpPr>
        <p:spPr bwMode="auto">
          <a:xfrm>
            <a:off x="1410891" y="5598914"/>
            <a:ext cx="93761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enhancer</a:t>
            </a:r>
          </a:p>
        </p:txBody>
      </p:sp>
      <p:sp>
        <p:nvSpPr>
          <p:cNvPr id="18469" name="Rectangle 37"/>
          <p:cNvSpPr>
            <a:spLocks/>
          </p:cNvSpPr>
          <p:nvPr/>
        </p:nvSpPr>
        <p:spPr bwMode="auto">
          <a:xfrm>
            <a:off x="6893719" y="5598914"/>
            <a:ext cx="93761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enhancer</a:t>
            </a:r>
          </a:p>
        </p:txBody>
      </p:sp>
    </p:spTree>
    <p:extLst>
      <p:ext uri="{BB962C8B-B14F-4D97-AF65-F5344CB8AC3E}">
        <p14:creationId xmlns:p14="http://schemas.microsoft.com/office/powerpoint/2010/main" val="39441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0" y="1794867"/>
            <a:ext cx="4929188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4125516" y="6429375"/>
            <a:ext cx="687586" cy="29468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67891" y="178594"/>
            <a:ext cx="8599289" cy="1714500"/>
          </a:xfrm>
          <a:ln/>
        </p:spPr>
        <p:txBody>
          <a:bodyPr>
            <a:normAutofit/>
          </a:bodyPr>
          <a:lstStyle/>
          <a:p>
            <a:r>
              <a:rPr lang="en-US" sz="3200" dirty="0">
                <a:latin typeface="Calibri"/>
                <a:cs typeface="Calibri"/>
                <a:sym typeface="Candara" charset="0"/>
              </a:rPr>
              <a:t>Alternative splicing of </a:t>
            </a:r>
            <a:r>
              <a:rPr lang="en-US" sz="3200" i="1" dirty="0">
                <a:latin typeface="Calibri"/>
                <a:cs typeface="Calibri"/>
                <a:sym typeface="Candara" charset="0"/>
              </a:rPr>
              <a:t>MET</a:t>
            </a:r>
            <a:r>
              <a:rPr lang="en-US" sz="3200" dirty="0">
                <a:latin typeface="Calibri"/>
                <a:cs typeface="Calibri"/>
                <a:sym typeface="Candara" charset="0"/>
              </a:rPr>
              <a:t> exon 14 in </a:t>
            </a:r>
            <a:r>
              <a:rPr lang="en-US" sz="3200" dirty="0" smtClean="0">
                <a:latin typeface="Calibri"/>
                <a:cs typeface="Calibri"/>
                <a:sym typeface="Candara" charset="0"/>
              </a:rPr>
              <a:t>TCGA lung adenocarcinoma RNA sequencing data</a:t>
            </a:r>
            <a:endParaRPr lang="en-US" sz="3200" dirty="0">
              <a:latin typeface="Calibri"/>
              <a:cs typeface="Calibri"/>
              <a:sym typeface="Candara" charset="0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4930304" y="6440969"/>
            <a:ext cx="1668100" cy="2000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Arial" charset="0"/>
              </a:rPr>
              <a:t>MET splice site mutation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2517056" y="6445433"/>
            <a:ext cx="1901318" cy="2000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Arial" charset="0"/>
              </a:rPr>
              <a:t>No MET splice site mutation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 rot="-5400000">
            <a:off x="1145797" y="3820581"/>
            <a:ext cx="1842852" cy="2616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Calibri"/>
                <a:ea typeface="ＭＳ Ｐゴシック" charset="0"/>
                <a:cs typeface="Calibri"/>
                <a:sym typeface="Arial" charset="0"/>
              </a:rPr>
              <a:t>Percent Spliced In, %</a:t>
            </a:r>
          </a:p>
        </p:txBody>
      </p:sp>
      <p:sp>
        <p:nvSpPr>
          <p:cNvPr id="33799" name="Oval 7"/>
          <p:cNvSpPr>
            <a:spLocks/>
          </p:cNvSpPr>
          <p:nvPr/>
        </p:nvSpPr>
        <p:spPr bwMode="auto">
          <a:xfrm>
            <a:off x="3446859" y="5188148"/>
            <a:ext cx="258961" cy="232172"/>
          </a:xfrm>
          <a:prstGeom prst="ellipse">
            <a:avLst/>
          </a:prstGeom>
          <a:noFill/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3800" name="Oval 8"/>
          <p:cNvSpPr>
            <a:spLocks/>
          </p:cNvSpPr>
          <p:nvPr/>
        </p:nvSpPr>
        <p:spPr bwMode="auto">
          <a:xfrm>
            <a:off x="3732609" y="4920258"/>
            <a:ext cx="258961" cy="232172"/>
          </a:xfrm>
          <a:prstGeom prst="ellipse">
            <a:avLst/>
          </a:prstGeom>
          <a:noFill/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3705820" y="5190812"/>
            <a:ext cx="50616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5</a:t>
            </a:r>
            <a:r>
              <a:rPr lang="ja-JP" alt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’</a:t>
            </a:r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ss +3 </a:t>
            </a:r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3949155" y="4909527"/>
            <a:ext cx="9267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3</a:t>
            </a:r>
            <a:r>
              <a:rPr lang="ja-JP" alt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’</a:t>
            </a:r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ss 19bp del  </a:t>
            </a:r>
          </a:p>
        </p:txBody>
      </p:sp>
      <p:sp>
        <p:nvSpPr>
          <p:cNvPr id="33803" name="Oval 11"/>
          <p:cNvSpPr>
            <a:spLocks/>
          </p:cNvSpPr>
          <p:nvPr/>
        </p:nvSpPr>
        <p:spPr bwMode="auto">
          <a:xfrm>
            <a:off x="3857625" y="5902523"/>
            <a:ext cx="258961" cy="232172"/>
          </a:xfrm>
          <a:prstGeom prst="ellipse">
            <a:avLst/>
          </a:prstGeom>
          <a:noFill/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3804" name="Rectangle 12"/>
          <p:cNvSpPr>
            <a:spLocks/>
          </p:cNvSpPr>
          <p:nvPr/>
        </p:nvSpPr>
        <p:spPr bwMode="auto">
          <a:xfrm>
            <a:off x="3970363" y="5731058"/>
            <a:ext cx="92660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5</a:t>
            </a:r>
            <a:r>
              <a:rPr lang="ja-JP" alt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’</a:t>
            </a:r>
            <a:r>
              <a:rPr lang="en-US" sz="1300">
                <a:latin typeface="Calibri"/>
                <a:ea typeface="ＭＳ Ｐゴシック" charset="0"/>
                <a:cs typeface="Calibri"/>
                <a:sym typeface="Candara" charset="0"/>
              </a:rPr>
              <a:t>ss 12bp del  </a:t>
            </a:r>
          </a:p>
        </p:txBody>
      </p:sp>
      <p:grpSp>
        <p:nvGrpSpPr>
          <p:cNvPr id="33807" name="Group 15"/>
          <p:cNvGrpSpPr>
            <a:grpSpLocks/>
          </p:cNvGrpSpPr>
          <p:nvPr/>
        </p:nvGrpSpPr>
        <p:grpSpPr bwMode="auto">
          <a:xfrm>
            <a:off x="2857500" y="4444752"/>
            <a:ext cx="552525" cy="430858"/>
            <a:chOff x="0" y="30"/>
            <a:chExt cx="495" cy="386"/>
          </a:xfrm>
        </p:grpSpPr>
        <p:sp>
          <p:nvSpPr>
            <p:cNvPr id="33805" name="Rectangle 13"/>
            <p:cNvSpPr>
              <a:spLocks/>
            </p:cNvSpPr>
            <p:nvPr/>
          </p:nvSpPr>
          <p:spPr bwMode="auto">
            <a:xfrm>
              <a:off x="0" y="30"/>
              <a:ext cx="44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>
                  <a:latin typeface="Calibri"/>
                  <a:ea typeface="ＭＳ Ｐゴシック" charset="0"/>
                  <a:cs typeface="Calibri"/>
                  <a:sym typeface="Candara" charset="0"/>
                </a:rPr>
                <a:t>Y1003*</a:t>
              </a:r>
            </a:p>
          </p:txBody>
        </p:sp>
        <p:sp>
          <p:nvSpPr>
            <p:cNvPr id="33806" name="Oval 14"/>
            <p:cNvSpPr>
              <a:spLocks/>
            </p:cNvSpPr>
            <p:nvPr/>
          </p:nvSpPr>
          <p:spPr bwMode="auto">
            <a:xfrm>
              <a:off x="263" y="208"/>
              <a:ext cx="232" cy="208"/>
            </a:xfrm>
            <a:prstGeom prst="ellipse">
              <a:avLst/>
            </a:prstGeom>
            <a:noFill/>
            <a:ln w="254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41915" y="1667012"/>
            <a:ext cx="180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</a:t>
            </a:r>
            <a:r>
              <a:rPr lang="en-US" i="1" dirty="0" smtClean="0"/>
              <a:t>MET </a:t>
            </a:r>
            <a:r>
              <a:rPr lang="en-US" dirty="0" smtClean="0"/>
              <a:t>transcript: contains exon 14 in 220 samples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46895" y="4915293"/>
            <a:ext cx="1803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Abnormal </a:t>
            </a:r>
            <a:r>
              <a:rPr lang="en-US" i="1" dirty="0" smtClean="0"/>
              <a:t>MET </a:t>
            </a:r>
            <a:r>
              <a:rPr lang="en-US" dirty="0" smtClean="0"/>
              <a:t>transcript: lacks exon 14 in 10 samples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60651" y="6339339"/>
            <a:ext cx="2320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TCGA/Angela Brooks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22" name="Rectangle 3"/>
          <p:cNvSpPr>
            <a:spLocks/>
          </p:cNvSpPr>
          <p:nvPr/>
        </p:nvSpPr>
        <p:spPr bwMode="auto">
          <a:xfrm>
            <a:off x="254000" y="5449331"/>
            <a:ext cx="163094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300" dirty="0">
                <a:latin typeface="Calibri"/>
                <a:ea typeface="ＭＳ Ｐゴシック" charset="0"/>
                <a:cs typeface="Calibri"/>
                <a:sym typeface="Arial" charset="0"/>
              </a:rPr>
              <a:t>Kong-Beltran et al. 2006, </a:t>
            </a:r>
            <a:r>
              <a:rPr lang="en-US" sz="1300" dirty="0" err="1">
                <a:latin typeface="Calibri"/>
                <a:ea typeface="ＭＳ Ｐゴシック" charset="0"/>
                <a:cs typeface="Calibri"/>
                <a:sym typeface="Arial" charset="0"/>
              </a:rPr>
              <a:t>Onozato</a:t>
            </a:r>
            <a:r>
              <a:rPr lang="en-US" sz="1300" dirty="0">
                <a:latin typeface="Calibri"/>
                <a:ea typeface="ＭＳ Ｐゴシック" charset="0"/>
                <a:cs typeface="Calibri"/>
                <a:sym typeface="Arial" charset="0"/>
              </a:rPr>
              <a:t> et al. </a:t>
            </a:r>
            <a:r>
              <a:rPr lang="en-US" sz="1300" dirty="0" smtClean="0">
                <a:latin typeface="Calibri"/>
                <a:ea typeface="ＭＳ Ｐゴシック" charset="0"/>
                <a:cs typeface="Calibri"/>
                <a:sym typeface="Arial" charset="0"/>
              </a:rPr>
              <a:t>2009; </a:t>
            </a:r>
            <a:r>
              <a:rPr lang="en-US" sz="1300" dirty="0" err="1" smtClean="0">
                <a:latin typeface="Calibri"/>
                <a:ea typeface="ＭＳ Ｐゴシック" charset="0"/>
                <a:cs typeface="Calibri"/>
                <a:sym typeface="Arial" charset="0"/>
              </a:rPr>
              <a:t>Seo</a:t>
            </a:r>
            <a:r>
              <a:rPr lang="en-US" sz="1300" dirty="0" smtClean="0">
                <a:latin typeface="Calibri"/>
                <a:ea typeface="ＭＳ Ｐゴシック" charset="0"/>
                <a:cs typeface="Calibri"/>
                <a:sym typeface="Arial" charset="0"/>
              </a:rPr>
              <a:t> et al., 2012</a:t>
            </a:r>
            <a:endParaRPr lang="en-US" sz="1300" dirty="0">
              <a:latin typeface="Calibri"/>
              <a:ea typeface="ＭＳ Ｐゴシック" charset="0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2BA4-52AA-1543-B578-8E577F36227C}" type="slidenum">
              <a:rPr lang="en-US">
                <a:latin typeface="Calibri"/>
                <a:cs typeface="Calibri"/>
              </a:rPr>
              <a:pPr/>
              <a:t>37</a:t>
            </a:fld>
            <a:endParaRPr lang="en-US">
              <a:latin typeface="Calibri"/>
              <a:cs typeface="Calibri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0" y="1794867"/>
            <a:ext cx="4929188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/>
          </p:cNvSpPr>
          <p:nvPr/>
        </p:nvSpPr>
        <p:spPr bwMode="auto">
          <a:xfrm>
            <a:off x="4125516" y="6429375"/>
            <a:ext cx="687586" cy="294680"/>
          </a:xfrm>
          <a:prstGeom prst="rect">
            <a:avLst/>
          </a:prstGeom>
          <a:solidFill>
            <a:schemeClr val="accent1"/>
          </a:solid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67891" y="178594"/>
            <a:ext cx="8599289" cy="1714500"/>
          </a:xfrm>
          <a:ln/>
        </p:spPr>
        <p:txBody>
          <a:bodyPr>
            <a:normAutofit/>
          </a:bodyPr>
          <a:lstStyle/>
          <a:p>
            <a:r>
              <a:rPr lang="en-US" sz="4000" dirty="0">
                <a:latin typeface="Calibri"/>
                <a:cs typeface="Calibri"/>
                <a:sym typeface="Candara" charset="0"/>
              </a:rPr>
              <a:t>All </a:t>
            </a:r>
            <a:r>
              <a:rPr lang="en-US" sz="4000" i="1" dirty="0">
                <a:latin typeface="Calibri"/>
                <a:cs typeface="Calibri"/>
                <a:sym typeface="Candara" charset="0"/>
              </a:rPr>
              <a:t>MET</a:t>
            </a:r>
            <a:r>
              <a:rPr lang="en-US" sz="4000" dirty="0">
                <a:latin typeface="Calibri"/>
                <a:cs typeface="Calibri"/>
                <a:sym typeface="Candara" charset="0"/>
              </a:rPr>
              <a:t> exon 14 skipping samples are, otherwise, oncogene </a:t>
            </a:r>
            <a:r>
              <a:rPr lang="en-US" sz="4000" dirty="0">
                <a:solidFill>
                  <a:srgbClr val="D90B00"/>
                </a:solidFill>
                <a:latin typeface="Calibri"/>
                <a:cs typeface="Calibri"/>
                <a:sym typeface="Candara" charset="0"/>
              </a:rPr>
              <a:t>negative</a:t>
            </a:r>
          </a:p>
        </p:txBody>
      </p:sp>
      <p:sp>
        <p:nvSpPr>
          <p:cNvPr id="27652" name="Rectangle 4"/>
          <p:cNvSpPr>
            <a:spLocks/>
          </p:cNvSpPr>
          <p:nvPr/>
        </p:nvSpPr>
        <p:spPr bwMode="auto">
          <a:xfrm>
            <a:off x="4930304" y="6440969"/>
            <a:ext cx="1668100" cy="2000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Arial" charset="0"/>
              </a:rPr>
              <a:t>MET splice site mutation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2517056" y="6445433"/>
            <a:ext cx="1901318" cy="20005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>
                <a:latin typeface="Calibri"/>
                <a:ea typeface="ＭＳ Ｐゴシック" charset="0"/>
                <a:cs typeface="Calibri"/>
                <a:sym typeface="Arial" charset="0"/>
              </a:rPr>
              <a:t>No MET splice site mutation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 rot="-5400000">
            <a:off x="1145797" y="3820581"/>
            <a:ext cx="1842852" cy="2616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latin typeface="Calibri"/>
                <a:ea typeface="ＭＳ Ｐゴシック" charset="0"/>
                <a:cs typeface="Calibri"/>
                <a:sym typeface="Arial" charset="0"/>
              </a:rPr>
              <a:t>Percent Spliced In, %</a:t>
            </a:r>
          </a:p>
        </p:txBody>
      </p:sp>
      <p:sp>
        <p:nvSpPr>
          <p:cNvPr id="27655" name="Rectangle 7"/>
          <p:cNvSpPr>
            <a:spLocks/>
          </p:cNvSpPr>
          <p:nvPr/>
        </p:nvSpPr>
        <p:spPr bwMode="auto">
          <a:xfrm>
            <a:off x="3351982" y="6651575"/>
            <a:ext cx="32623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>
                <a:latin typeface="Calibri"/>
                <a:ea typeface="ＭＳ Ｐゴシック" charset="0"/>
                <a:cs typeface="Calibri"/>
                <a:sym typeface="Arial" charset="0"/>
              </a:rPr>
              <a:t>n=224</a:t>
            </a:r>
          </a:p>
        </p:txBody>
      </p:sp>
      <p:sp>
        <p:nvSpPr>
          <p:cNvPr id="27656" name="Rectangle 8"/>
          <p:cNvSpPr>
            <a:spLocks/>
          </p:cNvSpPr>
          <p:nvPr/>
        </p:nvSpPr>
        <p:spPr bwMode="auto">
          <a:xfrm>
            <a:off x="4814218" y="6620321"/>
            <a:ext cx="18743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>
                <a:latin typeface="Calibri"/>
                <a:ea typeface="ＭＳ Ｐゴシック" charset="0"/>
                <a:cs typeface="Calibri"/>
                <a:sym typeface="Arial" charset="0"/>
              </a:rPr>
              <a:t>n=6, one sample has low expression</a:t>
            </a:r>
          </a:p>
        </p:txBody>
      </p:sp>
      <p:sp>
        <p:nvSpPr>
          <p:cNvPr id="27657" name="Rectangle 9"/>
          <p:cNvSpPr>
            <a:spLocks/>
          </p:cNvSpPr>
          <p:nvPr/>
        </p:nvSpPr>
        <p:spPr bwMode="auto">
          <a:xfrm>
            <a:off x="2669976" y="4616648"/>
            <a:ext cx="4009430" cy="1607344"/>
          </a:xfrm>
          <a:prstGeom prst="rect">
            <a:avLst/>
          </a:prstGeom>
          <a:noFill/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58" name="Rectangle 10"/>
          <p:cNvSpPr>
            <a:spLocks/>
          </p:cNvSpPr>
          <p:nvPr/>
        </p:nvSpPr>
        <p:spPr bwMode="auto">
          <a:xfrm>
            <a:off x="6866930" y="6170414"/>
            <a:ext cx="2294930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 smtClean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TCGA/Alice </a:t>
            </a:r>
            <a:r>
              <a:rPr lang="en-US" dirty="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rPr>
              <a:t>Berger</a:t>
            </a:r>
          </a:p>
        </p:txBody>
      </p:sp>
    </p:spTree>
    <p:extLst>
      <p:ext uri="{BB962C8B-B14F-4D97-AF65-F5344CB8AC3E}">
        <p14:creationId xmlns:p14="http://schemas.microsoft.com/office/powerpoint/2010/main" val="4159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3" y="73025"/>
            <a:ext cx="9048750" cy="78898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Arial" charset="0"/>
              </a:rPr>
              <a:t>Transcriptome</a:t>
            </a:r>
            <a:r>
              <a:rPr lang="en-US" sz="2800" dirty="0" smtClean="0">
                <a:latin typeface="Arial" charset="0"/>
              </a:rPr>
              <a:t> / “</a:t>
            </a:r>
            <a:r>
              <a:rPr lang="en-US" sz="2800" dirty="0" err="1" smtClean="0">
                <a:latin typeface="Arial" charset="0"/>
              </a:rPr>
              <a:t>spliceome</a:t>
            </a:r>
            <a:r>
              <a:rPr lang="en-US" sz="2800" dirty="0" smtClean="0">
                <a:latin typeface="Arial" charset="0"/>
              </a:rPr>
              <a:t>” correlates to genome alterations</a:t>
            </a:r>
            <a:endParaRPr lang="en-US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6275" y="784791"/>
            <a:ext cx="7772400" cy="5693299"/>
          </a:xfrm>
          <a:noFill/>
          <a:ln/>
        </p:spPr>
        <p:txBody>
          <a:bodyPr>
            <a:noAutofit/>
          </a:bodyPr>
          <a:lstStyle/>
          <a:p>
            <a:pPr lvl="4">
              <a:buFontTx/>
              <a:buNone/>
            </a:pPr>
            <a:endParaRPr lang="en-US" sz="700" dirty="0" smtClean="0">
              <a:latin typeface="Arial" charset="0"/>
            </a:endParaRPr>
          </a:p>
          <a:p>
            <a:r>
              <a:rPr lang="en-US" sz="2400" dirty="0" smtClean="0">
                <a:latin typeface="Arial" charset="0"/>
              </a:rPr>
              <a:t>Effects of </a:t>
            </a:r>
            <a:r>
              <a:rPr lang="en-US" sz="2400" dirty="0" err="1" smtClean="0">
                <a:latin typeface="Arial" charset="0"/>
              </a:rPr>
              <a:t>cis</a:t>
            </a:r>
            <a:r>
              <a:rPr lang="en-US" sz="2400" dirty="0" smtClean="0">
                <a:latin typeface="Arial" charset="0"/>
              </a:rPr>
              <a:t> mutations on </a:t>
            </a:r>
            <a:r>
              <a:rPr lang="en-US" sz="2400" dirty="0" err="1" smtClean="0">
                <a:latin typeface="Arial" charset="0"/>
              </a:rPr>
              <a:t>transcriptome</a:t>
            </a:r>
            <a:r>
              <a:rPr lang="en-US" sz="2400" dirty="0" smtClean="0">
                <a:latin typeface="Arial" charset="0"/>
              </a:rPr>
              <a:t>—both near and far</a:t>
            </a:r>
          </a:p>
          <a:p>
            <a:r>
              <a:rPr lang="en-US" sz="2400" dirty="0" smtClean="0">
                <a:latin typeface="Arial" charset="0"/>
              </a:rPr>
              <a:t>Effects of trans mutations (e.g. splicing factor mutations) on specific gene splicing</a:t>
            </a:r>
          </a:p>
          <a:p>
            <a:pPr lvl="1"/>
            <a:r>
              <a:rPr lang="en-US" sz="2000" dirty="0" smtClean="0">
                <a:latin typeface="Arial" charset="0"/>
              </a:rPr>
              <a:t>On specific gene expression</a:t>
            </a:r>
          </a:p>
          <a:p>
            <a:pPr lvl="1"/>
            <a:r>
              <a:rPr lang="en-US" sz="2000" dirty="0" smtClean="0">
                <a:latin typeface="Arial" charset="0"/>
              </a:rPr>
              <a:t>On global gene expression</a:t>
            </a:r>
          </a:p>
          <a:p>
            <a:pPr marL="457200" lvl="1" indent="0">
              <a:buNone/>
            </a:pPr>
            <a:endParaRPr lang="en-US" sz="2000" dirty="0">
              <a:latin typeface="Arial" charset="0"/>
            </a:endParaRPr>
          </a:p>
          <a:p>
            <a:endParaRPr lang="en-US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6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Pathogen Discovery from Sequencing Data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Alex </a:t>
            </a:r>
            <a:r>
              <a:rPr lang="en-US" dirty="0" err="1" smtClean="0"/>
              <a:t>Kostic</a:t>
            </a:r>
            <a:endParaRPr lang="en-US" dirty="0" smtClean="0"/>
          </a:p>
          <a:p>
            <a:r>
              <a:rPr lang="en-US" dirty="0" smtClean="0"/>
              <a:t>Chandra </a:t>
            </a:r>
            <a:r>
              <a:rPr lang="en-US" dirty="0" err="1" smtClean="0"/>
              <a:t>Pedamallu</a:t>
            </a:r>
            <a:endParaRPr lang="en-US" dirty="0" smtClean="0"/>
          </a:p>
          <a:p>
            <a:r>
              <a:rPr lang="en-US" dirty="0" smtClean="0"/>
              <a:t>Akin </a:t>
            </a:r>
            <a:r>
              <a:rPr lang="en-US" dirty="0" err="1" smtClean="0"/>
              <a:t>Ojesina</a:t>
            </a:r>
            <a:endParaRPr lang="en-US" dirty="0" smtClean="0"/>
          </a:p>
          <a:p>
            <a:r>
              <a:rPr lang="en-US" dirty="0" err="1" smtClean="0"/>
              <a:t>Joonil</a:t>
            </a:r>
            <a:r>
              <a:rPr lang="en-US" dirty="0" smtClean="0"/>
              <a:t> </a:t>
            </a:r>
            <a:r>
              <a:rPr lang="en-US" dirty="0" smtClean="0"/>
              <a:t>Jung</a:t>
            </a:r>
          </a:p>
          <a:p>
            <a:r>
              <a:rPr lang="en-US" dirty="0" smtClean="0"/>
              <a:t>Ami Bhatt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3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176"/>
            <a:ext cx="8229600" cy="1143000"/>
          </a:xfrm>
        </p:spPr>
        <p:txBody>
          <a:bodyPr/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Somatic genome alterations are central to cancer pathogenesis</a:t>
            </a:r>
            <a:endParaRPr lang="en-US" sz="32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74800"/>
            <a:ext cx="7772400" cy="4953000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While germ-line mutations can increase the risk of cancer, most cancer causing mutations are somatic</a:t>
            </a:r>
          </a:p>
          <a:p>
            <a:pPr marL="740664" lvl="1" indent="-283464"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Somatic mutations are present in the cancer DNA but not in the germ-line DNA</a:t>
            </a:r>
          </a:p>
          <a:p>
            <a:pPr marL="740664" lvl="1" indent="-283464"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Somatic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alterations can provide a large therapeutic window</a:t>
            </a:r>
          </a:p>
          <a:p>
            <a:pPr lvl="1"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Genome-targeted treatments can be selective for the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genomically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altered cancer cell and spare the rest of the body, which is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genomically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normal</a:t>
            </a:r>
          </a:p>
          <a:p>
            <a:pPr lvl="1">
              <a:buNone/>
            </a:pPr>
            <a:endParaRPr lang="en-US" sz="10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Somatic alterations are internally controlled</a:t>
            </a:r>
          </a:p>
          <a:p>
            <a:pPr lvl="1"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Comparison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between germ-line and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cancer defines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the cancer-specific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alterations and allows precise diagnosis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8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312738" y="249238"/>
            <a:ext cx="85518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latin typeface="Calibri" pitchFamily="34" charset="0"/>
              </a:rPr>
              <a:t>Sequence-based computational subtraction for pathogen discovery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830263" y="1458913"/>
            <a:ext cx="771048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Calibri" pitchFamily="34" charset="0"/>
              </a:rPr>
              <a:t>	Principle</a:t>
            </a:r>
          </a:p>
          <a:p>
            <a:pPr marL="342900" indent="-342900">
              <a:spcBef>
                <a:spcPct val="20000"/>
              </a:spcBef>
            </a:pPr>
            <a:endParaRPr lang="en-US" sz="8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latin typeface="Calibri" pitchFamily="34" charset="0"/>
              </a:rPr>
              <a:t>	The human genome sequence is nearly complete</a:t>
            </a:r>
          </a:p>
          <a:p>
            <a:pPr marL="342900" indent="-342900">
              <a:spcBef>
                <a:spcPct val="20000"/>
              </a:spcBef>
            </a:pPr>
            <a:endParaRPr lang="en-US" sz="5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>
                <a:latin typeface="Calibri" pitchFamily="34" charset="0"/>
              </a:rPr>
              <a:t>	Infected tissues contain human and microbial RNA and DNA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21507" name="Oval 5"/>
          <p:cNvSpPr>
            <a:spLocks noChangeArrowheads="1"/>
          </p:cNvSpPr>
          <p:nvPr/>
        </p:nvSpPr>
        <p:spPr bwMode="auto">
          <a:xfrm>
            <a:off x="896938" y="4670425"/>
            <a:ext cx="904875" cy="9048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8" name="AutoShape 6"/>
          <p:cNvSpPr>
            <a:spLocks noChangeArrowheads="1"/>
          </p:cNvSpPr>
          <p:nvPr/>
        </p:nvSpPr>
        <p:spPr bwMode="auto">
          <a:xfrm>
            <a:off x="1327150" y="5108575"/>
            <a:ext cx="46038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9" name="AutoShape 7"/>
          <p:cNvSpPr>
            <a:spLocks noChangeArrowheads="1"/>
          </p:cNvSpPr>
          <p:nvPr/>
        </p:nvSpPr>
        <p:spPr bwMode="auto">
          <a:xfrm>
            <a:off x="4081463" y="5638800"/>
            <a:ext cx="4445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10" name="Oval 8"/>
          <p:cNvSpPr>
            <a:spLocks noChangeArrowheads="1"/>
          </p:cNvSpPr>
          <p:nvPr/>
        </p:nvSpPr>
        <p:spPr bwMode="auto">
          <a:xfrm>
            <a:off x="3611563" y="4013200"/>
            <a:ext cx="904875" cy="9048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11" name="AutoShape 9"/>
          <p:cNvSpPr>
            <a:spLocks noChangeArrowheads="1"/>
          </p:cNvSpPr>
          <p:nvPr/>
        </p:nvSpPr>
        <p:spPr bwMode="auto">
          <a:xfrm>
            <a:off x="4056063" y="4451350"/>
            <a:ext cx="44450" cy="457200"/>
          </a:xfrm>
          <a:prstGeom prst="triangle">
            <a:avLst>
              <a:gd name="adj" fmla="val 50000"/>
            </a:avLst>
          </a:prstGeom>
          <a:solidFill>
            <a:srgbClr val="336699"/>
          </a:solidFill>
          <a:ln w="12700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5021263" y="5334000"/>
            <a:ext cx="378142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latin typeface="Calibri" pitchFamily="34" charset="0"/>
              </a:rPr>
              <a:t>Remainder is of non-human origin:</a:t>
            </a:r>
          </a:p>
          <a:p>
            <a:pPr eaLnBrk="0" hangingPunct="0"/>
            <a:r>
              <a:rPr lang="en-US" dirty="0">
                <a:latin typeface="Calibri" pitchFamily="34" charset="0"/>
              </a:rPr>
              <a:t>disease-specific sequences can be validated experimentally</a:t>
            </a: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5018088" y="4059238"/>
            <a:ext cx="3783012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Normal human sequences can be subtracted computationally</a:t>
            </a:r>
          </a:p>
        </p:txBody>
      </p:sp>
      <p:sp>
        <p:nvSpPr>
          <p:cNvPr id="21514" name="Line 12"/>
          <p:cNvSpPr>
            <a:spLocks noChangeShapeType="1"/>
          </p:cNvSpPr>
          <p:nvPr/>
        </p:nvSpPr>
        <p:spPr bwMode="auto">
          <a:xfrm>
            <a:off x="2030413" y="4721225"/>
            <a:ext cx="1028700" cy="127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Rectangle 13"/>
          <p:cNvSpPr>
            <a:spLocks noChangeArrowheads="1"/>
          </p:cNvSpPr>
          <p:nvPr/>
        </p:nvSpPr>
        <p:spPr bwMode="auto">
          <a:xfrm>
            <a:off x="1916113" y="5353050"/>
            <a:ext cx="160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Calibri" pitchFamily="34" charset="0"/>
              </a:rPr>
              <a:t>Computational</a:t>
            </a:r>
          </a:p>
          <a:p>
            <a:pPr algn="ctr" eaLnBrk="0" hangingPunct="0"/>
            <a:r>
              <a:rPr lang="en-US" sz="1600" b="1">
                <a:latin typeface="Calibri" pitchFamily="34" charset="0"/>
              </a:rPr>
              <a:t>subtraction</a:t>
            </a:r>
          </a:p>
        </p:txBody>
      </p:sp>
      <p:sp>
        <p:nvSpPr>
          <p:cNvPr id="21516" name="Rectangle 15"/>
          <p:cNvSpPr>
            <a:spLocks noChangeArrowheads="1"/>
          </p:cNvSpPr>
          <p:nvPr/>
        </p:nvSpPr>
        <p:spPr bwMode="auto">
          <a:xfrm>
            <a:off x="190500" y="3290888"/>
            <a:ext cx="2417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 b="1">
                <a:latin typeface="Calibri" pitchFamily="34" charset="0"/>
              </a:rPr>
              <a:t>Generate &amp; sequence libraries from human </a:t>
            </a:r>
          </a:p>
          <a:p>
            <a:pPr algn="ctr" eaLnBrk="0" hangingPunct="0"/>
            <a:r>
              <a:rPr lang="en-US" sz="1600" b="1">
                <a:latin typeface="Calibri" pitchFamily="34" charset="0"/>
              </a:rPr>
              <a:t>tissue</a:t>
            </a:r>
          </a:p>
        </p:txBody>
      </p:sp>
      <p:sp>
        <p:nvSpPr>
          <p:cNvPr id="21517" name="Line 16"/>
          <p:cNvSpPr>
            <a:spLocks noChangeShapeType="1"/>
          </p:cNvSpPr>
          <p:nvPr/>
        </p:nvSpPr>
        <p:spPr bwMode="auto">
          <a:xfrm>
            <a:off x="2298700" y="5143500"/>
            <a:ext cx="850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1384300" y="4140200"/>
            <a:ext cx="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7DFC9-47E9-42E1-90AB-269F6FB9D94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928338" y="6488668"/>
            <a:ext cx="4035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Weber et al., Nature Genetics, </a:t>
            </a:r>
            <a:r>
              <a:rPr lang="en-US" dirty="0" smtClean="0"/>
              <a:t>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4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943600" cy="486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855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latin typeface="+mn-lt"/>
                <a:cs typeface="Mongolian Baiti"/>
              </a:rPr>
              <a:t>PathSeq</a:t>
            </a:r>
            <a:r>
              <a:rPr lang="en-US" sz="3000" dirty="0" smtClean="0">
                <a:latin typeface="+mn-lt"/>
                <a:cs typeface="Mongolian Baiti"/>
              </a:rPr>
              <a:t>: software to identify or discover microbes by deep sequencing of human tissue</a:t>
            </a:r>
            <a:endParaRPr lang="en-US" sz="3000" dirty="0">
              <a:latin typeface="+mn-lt"/>
              <a:cs typeface="Mongolian Bait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2668" y="6400800"/>
            <a:ext cx="403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Kostic</a:t>
            </a:r>
            <a:r>
              <a:rPr lang="en-US" dirty="0" smtClean="0"/>
              <a:t> et al., Nature Biotechnology, 2011</a:t>
            </a:r>
            <a:endParaRPr lang="en-US" dirty="0"/>
          </a:p>
        </p:txBody>
      </p:sp>
      <p:pic>
        <p:nvPicPr>
          <p:cNvPr id="9" name="Picture 8" descr="pathseq_subtra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43200"/>
            <a:ext cx="2858834" cy="212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gn_strate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60" y="1333825"/>
            <a:ext cx="5054600" cy="4994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2438400"/>
            <a:ext cx="1588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PathSeq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731520" y="152401"/>
            <a:ext cx="828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Pathogen analysis of 9 colorectal cancer/normal genome pairs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42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Initial analysis identifies tumor-enrichment of </a:t>
            </a:r>
            <a:r>
              <a:rPr lang="en-US" sz="3200" i="1" dirty="0" smtClean="0"/>
              <a:t>Fusobacterium</a:t>
            </a:r>
            <a:r>
              <a:rPr lang="en-US" sz="3200" dirty="0" smtClean="0"/>
              <a:t> and </a:t>
            </a:r>
            <a:r>
              <a:rPr lang="en-US" sz="3200" i="1" dirty="0" smtClean="0"/>
              <a:t>Streptococcaceae</a:t>
            </a:r>
            <a:endParaRPr lang="en-US" sz="3200" i="1" dirty="0"/>
          </a:p>
        </p:txBody>
      </p:sp>
      <p:pic>
        <p:nvPicPr>
          <p:cNvPr id="4" name="Picture 3" descr="lefse_plot_wg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3622574" cy="516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1" y="19050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LEfSe</a:t>
            </a:r>
            <a:r>
              <a:rPr lang="en-US" dirty="0" smtClean="0"/>
              <a:t>: Linear </a:t>
            </a:r>
            <a:r>
              <a:rPr lang="en-US" dirty="0"/>
              <a:t>Discriminant Analysis (LDA) </a:t>
            </a:r>
            <a:endParaRPr lang="en-US" dirty="0" smtClean="0"/>
          </a:p>
          <a:p>
            <a:r>
              <a:rPr lang="en-US" dirty="0" smtClean="0"/>
              <a:t>coupled </a:t>
            </a:r>
            <a:r>
              <a:rPr lang="en-US" dirty="0"/>
              <a:t>with effect size </a:t>
            </a:r>
            <a:r>
              <a:rPr lang="en-US" dirty="0" smtClean="0"/>
              <a:t>measurements 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Wilcoxon sum-rank </a:t>
            </a:r>
            <a:r>
              <a:rPr lang="en-US" dirty="0" smtClean="0"/>
              <a:t>test followed </a:t>
            </a:r>
            <a:r>
              <a:rPr lang="en-US" dirty="0"/>
              <a:t>by LDA analysis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Segata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i="1" dirty="0" smtClean="0"/>
              <a:t>.,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28338" y="6460754"/>
            <a:ext cx="4035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Kostic</a:t>
            </a:r>
            <a:r>
              <a:rPr lang="en-US" dirty="0" smtClean="0"/>
              <a:t> et al., Genome Research,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3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34" y="1600200"/>
            <a:ext cx="4655219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u="sng" dirty="0" smtClean="0"/>
              <a:t>Idiopathic</a:t>
            </a:r>
            <a:r>
              <a:rPr lang="en-US" dirty="0" smtClean="0"/>
              <a:t>, </a:t>
            </a:r>
            <a:r>
              <a:rPr lang="en-US" i="1" u="sng" dirty="0" smtClean="0"/>
              <a:t>antibiotic-responsive</a:t>
            </a:r>
            <a:r>
              <a:rPr lang="en-US" dirty="0" smtClean="0"/>
              <a:t> diarrheal syndrome</a:t>
            </a:r>
          </a:p>
          <a:p>
            <a:r>
              <a:rPr lang="en-US" dirty="0" smtClean="0"/>
              <a:t>Affected </a:t>
            </a:r>
            <a:r>
              <a:rPr lang="en-US" i="1" u="sng" dirty="0" smtClean="0"/>
              <a:t>umbilical cord blood transplant </a:t>
            </a:r>
            <a:r>
              <a:rPr lang="en-US" dirty="0" smtClean="0"/>
              <a:t>patients between ~60d and 1y after transplantation</a:t>
            </a:r>
          </a:p>
          <a:p>
            <a:r>
              <a:rPr lang="en-US" dirty="0"/>
              <a:t>11 </a:t>
            </a:r>
            <a:r>
              <a:rPr lang="en-US" dirty="0" err="1"/>
              <a:t>histopathologically</a:t>
            </a:r>
            <a:r>
              <a:rPr lang="en-US" dirty="0"/>
              <a:t> confirmed cases between </a:t>
            </a:r>
            <a:r>
              <a:rPr lang="en-US" dirty="0" smtClean="0"/>
              <a:t>2004-</a:t>
            </a:r>
            <a:r>
              <a:rPr lang="en-US" dirty="0"/>
              <a:t>2011 at </a:t>
            </a:r>
            <a:r>
              <a:rPr lang="en-US" dirty="0" smtClean="0"/>
              <a:t>BWH</a:t>
            </a:r>
          </a:p>
          <a:p>
            <a:r>
              <a:rPr lang="en-US" dirty="0" smtClean="0"/>
              <a:t>All </a:t>
            </a:r>
            <a:r>
              <a:rPr lang="en-US" i="1" u="sng" dirty="0" smtClean="0"/>
              <a:t>microbiology studies negative</a:t>
            </a:r>
            <a:endParaRPr lang="en-US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71034" y="517318"/>
            <a:ext cx="8768080" cy="6924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409907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49020" algn="l"/>
                <a:tab pos="1298042" algn="l"/>
                <a:tab pos="1947065" algn="l"/>
                <a:tab pos="2596081" algn="l"/>
                <a:tab pos="3245102" algn="l"/>
                <a:tab pos="3894125" algn="l"/>
                <a:tab pos="4543143" algn="l"/>
                <a:tab pos="5192165" algn="l"/>
                <a:tab pos="5841187" algn="l"/>
                <a:tab pos="6490204" algn="l"/>
                <a:tab pos="7139225" algn="l"/>
                <a:tab pos="7788247" algn="l"/>
              </a:tabLst>
            </a:pPr>
            <a:r>
              <a:rPr lang="en-US" sz="4000" dirty="0" smtClean="0">
                <a:ea typeface="ＭＳ Ｐゴシック" charset="0"/>
                <a:cs typeface="Calibri"/>
              </a:rPr>
              <a:t>Cord Colitis Syndrome</a:t>
            </a:r>
            <a:endParaRPr lang="en-US" sz="4000" dirty="0">
              <a:ea typeface="ＭＳ Ｐゴシック" charset="0"/>
              <a:cs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1034" y="6411273"/>
            <a:ext cx="2824480" cy="272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0" tIns="1220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09907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200" b="1" dirty="0">
                <a:solidFill>
                  <a:srgbClr val="004080"/>
                </a:solidFill>
                <a:latin typeface="Century Gothic"/>
                <a:cs typeface="Century Gothic"/>
              </a:rPr>
              <a:t>Herrera </a:t>
            </a:r>
            <a:r>
              <a:rPr lang="en-US" sz="1200" b="1" dirty="0" smtClean="0">
                <a:solidFill>
                  <a:srgbClr val="004080"/>
                </a:solidFill>
                <a:latin typeface="Century Gothic"/>
                <a:cs typeface="Century Gothic"/>
              </a:rPr>
              <a:t>AF, Soriano G </a:t>
            </a:r>
            <a:r>
              <a:rPr lang="en-US" sz="1200" b="1" dirty="0">
                <a:solidFill>
                  <a:srgbClr val="004080"/>
                </a:solidFill>
                <a:latin typeface="Century Gothic"/>
                <a:cs typeface="Century Gothic"/>
              </a:rPr>
              <a:t>et al. </a:t>
            </a:r>
            <a:r>
              <a:rPr lang="en-US" sz="1200" b="1" dirty="0" smtClean="0">
                <a:solidFill>
                  <a:srgbClr val="004080"/>
                </a:solidFill>
                <a:latin typeface="Century Gothic"/>
                <a:cs typeface="Century Gothic"/>
              </a:rPr>
              <a:t>NEJM 2011</a:t>
            </a:r>
            <a:endParaRPr lang="en-US" sz="1200" b="1" dirty="0">
              <a:solidFill>
                <a:srgbClr val="004080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533" y="2224331"/>
            <a:ext cx="4031581" cy="3040541"/>
          </a:xfrm>
          <a:prstGeom prst="rect">
            <a:avLst/>
          </a:prstGeom>
          <a:ln>
            <a:solidFill>
              <a:srgbClr val="10253F"/>
            </a:solidFill>
          </a:ln>
        </p:spPr>
      </p:pic>
    </p:spTree>
    <p:extLst>
      <p:ext uri="{BB962C8B-B14F-4D97-AF65-F5344CB8AC3E}">
        <p14:creationId xmlns:p14="http://schemas.microsoft.com/office/powerpoint/2010/main" val="37517924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" y="91440"/>
            <a:ext cx="8913813" cy="660400"/>
          </a:xfrm>
          <a:solidFill>
            <a:srgbClr val="FFFFFF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4080"/>
                </a:solidFill>
                <a:latin typeface="Corbel"/>
                <a:cs typeface="Corbel"/>
              </a:rPr>
              <a:t>C</a:t>
            </a:r>
            <a:r>
              <a:rPr lang="en-US" sz="3200" b="1" dirty="0" smtClean="0">
                <a:solidFill>
                  <a:srgbClr val="004080"/>
                </a:solidFill>
                <a:latin typeface="Corbel"/>
                <a:cs typeface="Corbel"/>
              </a:rPr>
              <a:t>lassification of the CCS-associated bacterium</a:t>
            </a:r>
            <a:endParaRPr lang="en-US" sz="3200" b="1" dirty="0">
              <a:solidFill>
                <a:srgbClr val="004080"/>
              </a:solidFill>
              <a:latin typeface="Corbel"/>
              <a:cs typeface="Corbel"/>
            </a:endParaRPr>
          </a:p>
        </p:txBody>
      </p:sp>
      <p:pic>
        <p:nvPicPr>
          <p:cNvPr id="4" name="Picture 3" descr="Figure 2b_color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009" y="840417"/>
            <a:ext cx="5744464" cy="552865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59963" y="4056556"/>
            <a:ext cx="2316510" cy="383727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Corbel"/>
                <a:cs typeface="Corbel"/>
              </a:rPr>
              <a:t>CCS organism</a:t>
            </a:r>
            <a:endParaRPr lang="en-US" sz="2200" b="1" dirty="0">
              <a:latin typeface="Corbel"/>
              <a:cs typeface="Corbel"/>
            </a:endParaRPr>
          </a:p>
        </p:txBody>
      </p:sp>
      <p:pic>
        <p:nvPicPr>
          <p:cNvPr id="6" name="Picture 5" descr="Figure 2b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 t="4938" r="27654" b="28642"/>
          <a:stretch/>
        </p:blipFill>
        <p:spPr>
          <a:xfrm>
            <a:off x="-21263" y="1176425"/>
            <a:ext cx="5092380" cy="4981274"/>
          </a:xfrm>
          <a:prstGeom prst="rect">
            <a:avLst/>
          </a:prstGeom>
        </p:spPr>
      </p:pic>
      <p:pic>
        <p:nvPicPr>
          <p:cNvPr id="7" name="Picture 6" descr="Figure 2b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5" t="72468" r="27654" b="1"/>
          <a:stretch/>
        </p:blipFill>
        <p:spPr>
          <a:xfrm>
            <a:off x="4784850" y="4065222"/>
            <a:ext cx="4425394" cy="179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9392" y="1274467"/>
            <a:ext cx="38244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orbel"/>
                <a:cs typeface="Corbel"/>
              </a:rPr>
              <a:t>Comparison of </a:t>
            </a:r>
            <a:r>
              <a:rPr lang="en-US" sz="2000" b="1" i="1" dirty="0" smtClean="0">
                <a:latin typeface="Corbel"/>
                <a:cs typeface="Corbel"/>
              </a:rPr>
              <a:t>B. </a:t>
            </a:r>
            <a:r>
              <a:rPr lang="en-US" sz="2000" b="1" i="1" dirty="0" err="1" smtClean="0">
                <a:latin typeface="Corbel"/>
                <a:cs typeface="Corbel"/>
              </a:rPr>
              <a:t>enterica</a:t>
            </a:r>
            <a:r>
              <a:rPr lang="en-US" sz="2000" b="1" dirty="0" smtClean="0">
                <a:latin typeface="Corbel"/>
                <a:cs typeface="Corbel"/>
              </a:rPr>
              <a:t> to </a:t>
            </a:r>
            <a:r>
              <a:rPr lang="en-US" sz="2000" b="1" i="1" dirty="0" smtClean="0">
                <a:latin typeface="Corbel"/>
                <a:cs typeface="Corbel"/>
              </a:rPr>
              <a:t>B. </a:t>
            </a:r>
            <a:r>
              <a:rPr lang="en-US" sz="2000" b="1" i="1" dirty="0" err="1" smtClean="0">
                <a:latin typeface="Corbel"/>
                <a:cs typeface="Corbel"/>
              </a:rPr>
              <a:t>japonicum</a:t>
            </a:r>
            <a:endParaRPr lang="en-US" sz="2000" b="1" dirty="0" smtClean="0"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orbel"/>
                <a:cs typeface="Corbel"/>
              </a:rPr>
              <a:t>Filamentous </a:t>
            </a:r>
            <a:r>
              <a:rPr lang="en-US" sz="2000" dirty="0" err="1" smtClean="0">
                <a:latin typeface="Corbel"/>
                <a:cs typeface="Corbel"/>
              </a:rPr>
              <a:t>hemagglutinin</a:t>
            </a:r>
            <a:r>
              <a:rPr lang="en-US" sz="2000" dirty="0" smtClean="0">
                <a:latin typeface="Corbel"/>
                <a:cs typeface="Corbel"/>
              </a:rPr>
              <a:t> genes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orbel"/>
                <a:cs typeface="Corbel"/>
              </a:rPr>
              <a:t>Genes critical for Carbon fixation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63" y="948267"/>
            <a:ext cx="4053114" cy="2713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2038" y="840417"/>
            <a:ext cx="3334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orbel"/>
                <a:cs typeface="Corbel"/>
              </a:rPr>
              <a:t>Phylogenetic analysis using the draft genome to classify the organism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97" y="6220730"/>
            <a:ext cx="37624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rbel"/>
                <a:cs typeface="Corbel"/>
              </a:rPr>
              <a:t>PhyloPhlAn</a:t>
            </a:r>
            <a:endParaRPr lang="en-US" b="1" dirty="0">
              <a:latin typeface="Corbel"/>
              <a:cs typeface="Corbel"/>
            </a:endParaRPr>
          </a:p>
          <a:p>
            <a:r>
              <a:rPr lang="en-US" sz="1600" i="1" dirty="0" smtClean="0">
                <a:latin typeface="Corbel"/>
                <a:cs typeface="Corbel"/>
              </a:rPr>
              <a:t>N. </a:t>
            </a:r>
            <a:r>
              <a:rPr lang="en-US" sz="1600" i="1" dirty="0" err="1" smtClean="0">
                <a:latin typeface="Corbel"/>
                <a:cs typeface="Corbel"/>
              </a:rPr>
              <a:t>Segata</a:t>
            </a:r>
            <a:r>
              <a:rPr lang="en-US" sz="1600" i="1" dirty="0" smtClean="0">
                <a:latin typeface="Corbel"/>
                <a:cs typeface="Corbel"/>
              </a:rPr>
              <a:t>, C. </a:t>
            </a:r>
            <a:r>
              <a:rPr lang="en-US" sz="1600" i="1" dirty="0" err="1" smtClean="0">
                <a:latin typeface="Corbel"/>
                <a:cs typeface="Corbel"/>
              </a:rPr>
              <a:t>Huttenhower</a:t>
            </a:r>
            <a:endParaRPr lang="en-US" sz="1600" i="1" dirty="0" smtClean="0">
              <a:latin typeface="Corbel"/>
              <a:cs typeface="Corbe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0146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3" y="73025"/>
            <a:ext cx="9048750" cy="788988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</a:rPr>
              <a:t>Challenges in sequence-based pathogen discovery</a:t>
            </a:r>
            <a:endParaRPr lang="en-US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6275" y="784791"/>
            <a:ext cx="7772400" cy="5693299"/>
          </a:xfrm>
          <a:noFill/>
          <a:ln/>
        </p:spPr>
        <p:txBody>
          <a:bodyPr>
            <a:noAutofit/>
          </a:bodyPr>
          <a:lstStyle/>
          <a:p>
            <a:pPr lvl="4">
              <a:buFontTx/>
              <a:buNone/>
            </a:pPr>
            <a:endParaRPr lang="en-US" sz="700" dirty="0" smtClean="0">
              <a:latin typeface="Arial" charset="0"/>
            </a:endParaRPr>
          </a:p>
          <a:p>
            <a:r>
              <a:rPr lang="en-US" sz="2400" dirty="0" smtClean="0">
                <a:latin typeface="Arial" charset="0"/>
              </a:rPr>
              <a:t>How to analyze unclassified/unclassifiable reads</a:t>
            </a:r>
          </a:p>
          <a:p>
            <a:r>
              <a:rPr lang="en-US" sz="2400" dirty="0" smtClean="0">
                <a:latin typeface="Arial" charset="0"/>
              </a:rPr>
              <a:t>Developing a fast algorithm for very large data sets</a:t>
            </a:r>
          </a:p>
          <a:p>
            <a:r>
              <a:rPr lang="en-US" sz="2400" dirty="0" smtClean="0">
                <a:latin typeface="Arial" charset="0"/>
              </a:rPr>
              <a:t>Assignment of reads to nearest organisms</a:t>
            </a:r>
            <a:endParaRPr lang="en-US" sz="2400" dirty="0">
              <a:latin typeface="Arial" charset="0"/>
            </a:endParaRPr>
          </a:p>
          <a:p>
            <a:endParaRPr lang="en-US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3" y="73025"/>
            <a:ext cx="9048750" cy="788988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charset="0"/>
              </a:rPr>
              <a:t>Summary: some challenges in somatic cancer genomics</a:t>
            </a:r>
            <a:endParaRPr lang="en-US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6275" y="1403684"/>
            <a:ext cx="7772400" cy="5074406"/>
          </a:xfrm>
          <a:noFill/>
          <a:ln/>
        </p:spPr>
        <p:txBody>
          <a:bodyPr>
            <a:noAutofit/>
          </a:bodyPr>
          <a:lstStyle/>
          <a:p>
            <a:pPr lvl="4">
              <a:buFontTx/>
              <a:buNone/>
            </a:pPr>
            <a:endParaRPr lang="en-US" sz="700" dirty="0" smtClean="0">
              <a:latin typeface="Arial" charset="0"/>
            </a:endParaRPr>
          </a:p>
          <a:p>
            <a:r>
              <a:rPr lang="en-US" sz="2400" dirty="0" smtClean="0">
                <a:latin typeface="Arial" charset="0"/>
              </a:rPr>
              <a:t>Whole genome and whole </a:t>
            </a:r>
            <a:r>
              <a:rPr lang="en-US" sz="2400" dirty="0" err="1" smtClean="0">
                <a:latin typeface="Arial" charset="0"/>
              </a:rPr>
              <a:t>transcriptome</a:t>
            </a:r>
            <a:r>
              <a:rPr lang="en-US" sz="2400" dirty="0" smtClean="0">
                <a:latin typeface="Arial" charset="0"/>
              </a:rPr>
              <a:t> sequencing provide unprecedented opportunities for understanding cancer development and evolution</a:t>
            </a:r>
          </a:p>
          <a:p>
            <a:r>
              <a:rPr lang="en-US" sz="2400" dirty="0" smtClean="0">
                <a:latin typeface="Arial" charset="0"/>
              </a:rPr>
              <a:t>...but require development of many computational tools</a:t>
            </a:r>
            <a:endParaRPr lang="en-US" sz="2400" dirty="0" smtClean="0">
              <a:latin typeface="Arial" charset="0"/>
            </a:endParaRPr>
          </a:p>
          <a:p>
            <a:pPr lvl="1"/>
            <a:r>
              <a:rPr lang="en-US" sz="2000" dirty="0" smtClean="0">
                <a:latin typeface="Arial" charset="0"/>
              </a:rPr>
              <a:t>New models for copy number significance (and rearrangement significant) using whole genome sequence data and developing appropriate background models</a:t>
            </a:r>
          </a:p>
          <a:p>
            <a:pPr lvl="1"/>
            <a:r>
              <a:rPr lang="en-US" sz="2000" dirty="0" smtClean="0">
                <a:latin typeface="Arial" charset="0"/>
              </a:rPr>
              <a:t>Ways to determine significance of non-coding mutations with appropriate background models</a:t>
            </a:r>
          </a:p>
          <a:p>
            <a:pPr lvl="1"/>
            <a:r>
              <a:rPr lang="en-US" sz="2000" dirty="0" smtClean="0">
                <a:latin typeface="Arial" charset="0"/>
              </a:rPr>
              <a:t>Finding non-human sequence data in large sequencing data sets to find new disease organisms</a:t>
            </a:r>
            <a:endParaRPr lang="en-US" sz="2000" dirty="0" smtClean="0">
              <a:latin typeface="Arial" charset="0"/>
            </a:endParaRPr>
          </a:p>
          <a:p>
            <a:endParaRPr lang="en-US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9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 txBox="1">
            <a:spLocks/>
          </p:cNvSpPr>
          <p:nvPr/>
        </p:nvSpPr>
        <p:spPr bwMode="auto">
          <a:xfrm>
            <a:off x="239936" y="844896"/>
            <a:ext cx="29246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Meyerson laboratory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Alice Berger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Ami Bhatt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Angela Brooks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Scott Carter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Andrew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Cherniack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Juliann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Chmielecki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Peter Choi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Luc de Waal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Josh Francis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Hugh Gannon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Heidi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Greulich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Elena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Helman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Bryan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Hernadez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Marcin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Imielinski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Joonil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Jung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Bethany Kaplan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Nathan Kaplan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Alex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Kostic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Rachel Liao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Wenchu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Lin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Akinyemi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Ojesina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Chandra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Pedamallu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Trevor Pugh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Tanaz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Sharifnia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Alison Taylor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Hideo Watanabe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Cheng-</a:t>
            </a: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Zhong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Zhang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b="1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Selected alumni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Jordi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Barretina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, Novartis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Jeonghee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Cho, Samsung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Tom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Laframboise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, Case Western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Se-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Hoon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Lee, Seoul National U.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Katsuhiko Naoki, Keio U.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Orit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Rozenblatt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-Rosen, Broad Institute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Xiaojun</a:t>
            </a:r>
            <a:r>
              <a:rPr kumimoji="0" lang="en-US" sz="9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Zhao, Novartis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4" name="Content Placeholder 10"/>
          <p:cNvSpPr txBox="1">
            <a:spLocks/>
          </p:cNvSpPr>
          <p:nvPr/>
        </p:nvSpPr>
        <p:spPr bwMode="auto">
          <a:xfrm>
            <a:off x="2844878" y="834446"/>
            <a:ext cx="2880675" cy="563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Dana-Farber Cancer Institute colleagues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Adam Bass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Rameen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Beroukhim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Michael Eck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Levi Garraway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Nathanael Gray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Bill Hahn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Peter </a:t>
            </a: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Hammerman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noProof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Pasi</a:t>
            </a:r>
            <a:r>
              <a:rPr lang="en-US" sz="900" kern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noProof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Janne</a:t>
            </a:r>
            <a:endParaRPr lang="en-US" sz="900" kern="0" noProof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Bruce</a:t>
            </a:r>
            <a:r>
              <a:rPr kumimoji="0" lang="en-US" sz="90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Johnson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baseline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Matt </a:t>
            </a:r>
            <a:r>
              <a:rPr lang="en-US" sz="900" kern="0" baseline="0" noProof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Kulke</a:t>
            </a:r>
            <a:endParaRPr lang="en-US" sz="900" kern="0" baseline="0" noProof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Keith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Ligon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baseline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David </a:t>
            </a:r>
            <a:r>
              <a:rPr lang="en-US" sz="900" kern="0" baseline="0" noProof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Pellman</a:t>
            </a:r>
            <a:endParaRPr lang="en-US" sz="900" kern="0" baseline="0" noProof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baseline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Scott Pomeroy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baseline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Ramesh </a:t>
            </a:r>
            <a:r>
              <a:rPr lang="en-US" sz="900" kern="0" baseline="0" noProof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Shivdasani</a:t>
            </a:r>
            <a:endParaRPr lang="en-US" sz="900" kern="0" baseline="0" noProof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baseline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Kwok-kin</a:t>
            </a:r>
            <a:r>
              <a:rPr lang="en-US" sz="900" kern="0" noProof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Wong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Dana-Farber CCGD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Ravali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Adusumili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Marc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Breineser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Deniz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Dolzen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Matt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Ducar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Megan Hanna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Robert Jones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Jack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Lepine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Laura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MacConaill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Adri</a:t>
            </a: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Mills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Laura Schubert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Ashwini</a:t>
            </a: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Sunkavalli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Aaron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Thorner</a:t>
            </a:r>
            <a:endParaRPr lang="en-US" sz="900" kern="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Paul van </a:t>
            </a:r>
            <a:r>
              <a:rPr kumimoji="0" lang="en-US" sz="9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Hummelen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Liuda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Ziaugra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4B04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5" name="Content Placeholder 10"/>
          <p:cNvSpPr txBox="1">
            <a:spLocks/>
          </p:cNvSpPr>
          <p:nvPr/>
        </p:nvSpPr>
        <p:spPr bwMode="auto">
          <a:xfrm>
            <a:off x="5873482" y="834000"/>
            <a:ext cx="2895591" cy="549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b="1" dirty="0" smtClean="0">
                <a:latin typeface="Arial" pitchFamily="34" charset="0"/>
                <a:ea typeface="Myriad Pro" charset="0"/>
                <a:cs typeface="Arial" pitchFamily="34" charset="0"/>
              </a:rPr>
              <a:t>Broad Institute colleagues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endParaRPr lang="en-US" sz="900" dirty="0">
              <a:latin typeface="Arial" pitchFamily="34" charset="0"/>
              <a:ea typeface="Myriad Pro" charset="0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err="1" smtClean="0">
                <a:latin typeface="Arial" pitchFamily="34" charset="0"/>
                <a:ea typeface="Myriad Pro" charset="0"/>
                <a:cs typeface="Arial" pitchFamily="34" charset="0"/>
              </a:rPr>
              <a:t>Kristian</a:t>
            </a: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 </a:t>
            </a:r>
            <a:r>
              <a:rPr lang="en-US" sz="900" dirty="0" err="1" smtClean="0">
                <a:latin typeface="Arial" pitchFamily="34" charset="0"/>
                <a:ea typeface="Myriad Pro" charset="0"/>
                <a:cs typeface="Arial" pitchFamily="34" charset="0"/>
              </a:rPr>
              <a:t>Cibulskis</a:t>
            </a:r>
            <a:endParaRPr lang="en-US" sz="900" dirty="0" smtClean="0">
              <a:latin typeface="Arial" pitchFamily="34" charset="0"/>
              <a:ea typeface="Myriad Pro" charset="0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Stacey Gabriel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Gad Getz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Todd </a:t>
            </a:r>
            <a:r>
              <a:rPr lang="en-US" sz="900" dirty="0" err="1" smtClean="0">
                <a:latin typeface="Arial" pitchFamily="34" charset="0"/>
                <a:ea typeface="Myriad Pro" charset="0"/>
                <a:cs typeface="Arial" pitchFamily="34" charset="0"/>
              </a:rPr>
              <a:t>Golub</a:t>
            </a:r>
            <a:endParaRPr lang="en-US" sz="900" dirty="0" smtClean="0">
              <a:latin typeface="Arial" pitchFamily="34" charset="0"/>
              <a:ea typeface="Myriad Pro" charset="0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err="1" smtClean="0">
                <a:latin typeface="Arial" pitchFamily="34" charset="0"/>
                <a:ea typeface="Myriad Pro" charset="0"/>
                <a:cs typeface="Arial" pitchFamily="34" charset="0"/>
              </a:rPr>
              <a:t>Jaegil</a:t>
            </a: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 Kim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Eric Lander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Mike Lawrence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Tim Lewis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Lee Lichtenstein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Ben Munoz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Beth Nickerson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Myriad Pro" charset="0"/>
                <a:cs typeface="Arial" pitchFamily="34" charset="0"/>
              </a:rPr>
              <a:t>Mike Noble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Mara Rosenberg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Gordon </a:t>
            </a:r>
            <a:r>
              <a:rPr lang="en-US" sz="90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Saksena</a:t>
            </a:r>
            <a:endParaRPr lang="en-US" sz="9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Stuart Schreiber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r>
              <a:rPr lang="en-US" sz="9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Carrie </a:t>
            </a:r>
            <a:r>
              <a:rPr lang="en-US" sz="90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Sougnez</a:t>
            </a:r>
            <a:endParaRPr lang="en-US" sz="9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endParaRPr lang="en-US" sz="900" dirty="0" smtClean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Collaborators at other institutions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endParaRPr lang="en-US" sz="900" b="1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Sylvia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Asa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Toronto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Jose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Baselga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MSKCC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Steve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Baylin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Johns Hopkins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David Carbone, Ohio State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Eric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Collisson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UCSF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Aimee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Crago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MSKCC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Ramaswamy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Govindan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Wash U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Neil Hayes, UNC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Santosh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Kesari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UCSD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Marc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Ladanyi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MSKCC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John Maris,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UPenn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Chris Love, MIT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William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Pao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Vanderbilt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Harvey Pass, 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NYU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 smtClean="0">
                <a:latin typeface="Arial" pitchFamily="34" charset="0"/>
                <a:ea typeface="ＭＳ Ｐゴシック" charset="-128"/>
                <a:cs typeface="Arial" pitchFamily="34" charset="0"/>
              </a:rPr>
              <a:t>Niki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Schultz, MSKCC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Sam Singer, MSKCC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Josep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Tabernero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Vall</a:t>
            </a: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ea typeface="ＭＳ Ｐゴシック" charset="-128"/>
                <a:cs typeface="Arial" pitchFamily="34" charset="0"/>
              </a:rPr>
              <a:t>d’Hebron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Roman Thomas, Koln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Bill Travis, </a:t>
            </a: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MSKCC</a:t>
            </a: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Matt Wilkerson, UNC</a:t>
            </a:r>
            <a:endParaRPr lang="en-US" sz="9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342900" lvl="0" indent="-342900" eaLnBrk="0" fontAlgn="base" hangingPunct="0">
              <a:spcAft>
                <a:spcPct val="0"/>
              </a:spcAft>
              <a:buClr>
                <a:srgbClr val="FC4B04"/>
              </a:buClr>
              <a:defRPr/>
            </a:pPr>
            <a:r>
              <a:rPr lang="en-US" sz="900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Thomas Zander, Koln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FC4B04"/>
              </a:buClr>
              <a:defRPr/>
            </a:pPr>
            <a:endParaRPr lang="en-US" sz="900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199" y="61913"/>
            <a:ext cx="8991603" cy="9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200" dirty="0" smtClean="0">
                <a:latin typeface="Calibri" pitchFamily="34" charset="0"/>
                <a:cs typeface="Calibri" pitchFamily="34" charset="0"/>
              </a:rPr>
              <a:t>Acknowledgements</a:t>
            </a:r>
            <a:endParaRPr lang="en-US" altLang="en-US" sz="4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3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0" y="94187"/>
            <a:ext cx="9144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200" dirty="0" smtClean="0">
                <a:latin typeface="Calibri" pitchFamily="34" charset="0"/>
                <a:cs typeface="Calibri" pitchFamily="34" charset="0"/>
              </a:rPr>
              <a:t>Acknowledgements: The </a:t>
            </a:r>
            <a:r>
              <a:rPr lang="en-US" altLang="en-US" sz="3200" dirty="0" err="1" smtClean="0">
                <a:latin typeface="Calibri" pitchFamily="34" charset="0"/>
                <a:cs typeface="Calibri" pitchFamily="34" charset="0"/>
              </a:rPr>
              <a:t>Meyerson</a:t>
            </a:r>
            <a:r>
              <a:rPr lang="en-US" altLang="en-US" sz="3200" dirty="0" smtClean="0">
                <a:latin typeface="Calibri" pitchFamily="34" charset="0"/>
                <a:cs typeface="Calibri" pitchFamily="34" charset="0"/>
              </a:rPr>
              <a:t> Laboratory</a:t>
            </a:r>
            <a:endParaRPr lang="en-US" alt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Lab photograp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293" y="833933"/>
            <a:ext cx="8420709" cy="56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1926"/>
            <a:ext cx="8229600" cy="78676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Mutation-targeted therapies can be highly effective in cancer treatment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t="19391" b="13574"/>
          <a:stretch>
            <a:fillRect/>
          </a:stretch>
        </p:blipFill>
        <p:spPr bwMode="auto">
          <a:xfrm>
            <a:off x="1358900" y="2163943"/>
            <a:ext cx="2887663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t="19391" b="13574"/>
          <a:stretch>
            <a:fillRect/>
          </a:stretch>
        </p:blipFill>
        <p:spPr bwMode="auto">
          <a:xfrm>
            <a:off x="5630863" y="2163943"/>
            <a:ext cx="2887662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50913" y="4658322"/>
            <a:ext cx="7551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-463550"/>
            <a:r>
              <a:rPr lang="en-US" sz="1600" dirty="0" smtClean="0"/>
              <a:t>Response to </a:t>
            </a:r>
            <a:r>
              <a:rPr lang="en-US" sz="1600" dirty="0" err="1" smtClean="0"/>
              <a:t>erlotinib</a:t>
            </a:r>
            <a:r>
              <a:rPr lang="en-US" sz="1600" dirty="0" smtClean="0"/>
              <a:t> (</a:t>
            </a:r>
            <a:r>
              <a:rPr lang="en-US" sz="1600" dirty="0" err="1" smtClean="0"/>
              <a:t>Tarceva</a:t>
            </a:r>
            <a:r>
              <a:rPr lang="en-US" sz="1600" dirty="0" smtClean="0"/>
              <a:t>) treatment of a </a:t>
            </a:r>
            <a:r>
              <a:rPr lang="en-US" sz="1600" dirty="0"/>
              <a:t>patient with lung adenocarcinoma, with a somatic </a:t>
            </a:r>
            <a:r>
              <a:rPr lang="en-US" sz="1600" i="1" dirty="0"/>
              <a:t>EGFR </a:t>
            </a:r>
            <a:r>
              <a:rPr lang="en-US" sz="1600" dirty="0"/>
              <a:t>deletion mutant in exon 19 ( thanks to Bruce Johnson, M.D., DFCI)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370" y="2956105"/>
            <a:ext cx="1162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600" dirty="0"/>
              <a:t>Before treatment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06900" y="2752905"/>
            <a:ext cx="11620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600" dirty="0"/>
              <a:t>After 2 months </a:t>
            </a:r>
            <a:r>
              <a:rPr lang="en-US" sz="1600" dirty="0" err="1"/>
              <a:t>erlotinib</a:t>
            </a:r>
            <a:r>
              <a:rPr lang="en-US" sz="1600" dirty="0"/>
              <a:t> treatment</a:t>
            </a:r>
          </a:p>
        </p:txBody>
      </p:sp>
    </p:spTree>
    <p:extLst>
      <p:ext uri="{BB962C8B-B14F-4D97-AF65-F5344CB8AC3E}">
        <p14:creationId xmlns:p14="http://schemas.microsoft.com/office/powerpoint/2010/main" val="7143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2961"/>
            <a:ext cx="8229600" cy="786764"/>
          </a:xfrm>
        </p:spPr>
        <p:txBody>
          <a:bodyPr>
            <a:noAutofit/>
          </a:bodyPr>
          <a:lstStyle/>
          <a:p>
            <a:r>
              <a:rPr lang="en-US" sz="2800" dirty="0" smtClean="0"/>
              <a:t>Often, only patients whose cancers have mutated therapeutic targets will benefit from targeted therapy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26158"/>
            <a:ext cx="4125806" cy="327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06" y="2316167"/>
            <a:ext cx="414659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50913" y="5968452"/>
            <a:ext cx="7551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-463550"/>
            <a:r>
              <a:rPr lang="en-US" sz="1600" dirty="0" smtClean="0"/>
              <a:t>Patients with </a:t>
            </a:r>
            <a:r>
              <a:rPr lang="en-US" sz="1600" i="1" dirty="0" smtClean="0"/>
              <a:t>EGFR</a:t>
            </a:r>
            <a:r>
              <a:rPr lang="en-US" sz="1600" dirty="0" smtClean="0"/>
              <a:t> mutant lung cancer benefit from </a:t>
            </a:r>
            <a:r>
              <a:rPr lang="en-US" sz="1600" dirty="0" err="1" smtClean="0"/>
              <a:t>gefitinib</a:t>
            </a:r>
            <a:endParaRPr lang="en-US" sz="1600" dirty="0" smtClean="0"/>
          </a:p>
          <a:p>
            <a:pPr indent="-463550"/>
            <a:r>
              <a:rPr lang="en-US" sz="1600" dirty="0" smtClean="0"/>
              <a:t>While those with </a:t>
            </a:r>
            <a:r>
              <a:rPr lang="en-US" sz="1600" i="1" dirty="0" smtClean="0"/>
              <a:t>EGFR</a:t>
            </a:r>
            <a:r>
              <a:rPr lang="en-US" sz="1600" dirty="0" smtClean="0"/>
              <a:t> wild type lung cancer do not benefit</a:t>
            </a:r>
            <a:endParaRPr lang="en-US" sz="1600" dirty="0"/>
          </a:p>
        </p:txBody>
      </p:sp>
      <p:sp>
        <p:nvSpPr>
          <p:cNvPr id="6" name="TextBox 455"/>
          <p:cNvSpPr txBox="1">
            <a:spLocks noChangeArrowheads="1"/>
          </p:cNvSpPr>
          <p:nvPr/>
        </p:nvSpPr>
        <p:spPr bwMode="auto">
          <a:xfrm>
            <a:off x="6914142" y="6388053"/>
            <a:ext cx="2106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Mok</a:t>
            </a:r>
            <a:r>
              <a:rPr lang="en-US" sz="1600" dirty="0" smtClean="0">
                <a:latin typeface="Calibri" pitchFamily="34" charset="0"/>
              </a:rPr>
              <a:t> et al., </a:t>
            </a:r>
            <a:r>
              <a:rPr lang="en-US" sz="1600" i="1" dirty="0" smtClean="0">
                <a:latin typeface="Calibri" pitchFamily="34" charset="0"/>
              </a:rPr>
              <a:t>NEJM</a:t>
            </a:r>
            <a:r>
              <a:rPr lang="en-US" sz="1600" dirty="0" smtClean="0">
                <a:latin typeface="Calibri" pitchFamily="34" charset="0"/>
              </a:rPr>
              <a:t>, 2009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7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1926"/>
            <a:ext cx="8229600" cy="78676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growing armamentarium of </a:t>
            </a:r>
            <a:r>
              <a:rPr lang="en-US" sz="3600" dirty="0" err="1" smtClean="0"/>
              <a:t>genomically</a:t>
            </a:r>
            <a:r>
              <a:rPr lang="en-US" sz="3600" dirty="0" smtClean="0"/>
              <a:t> targeted cancer therapies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30250" y="1894681"/>
          <a:ext cx="7683500" cy="3937000"/>
        </p:xfrm>
        <a:graphic>
          <a:graphicData uri="http://schemas.openxmlformats.org/drawingml/2006/table">
            <a:tbl>
              <a:tblPr/>
              <a:tblGrid>
                <a:gridCol w="825500"/>
                <a:gridCol w="3022600"/>
                <a:gridCol w="3835400"/>
              </a:tblGrid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Mechanism of Activation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Targeted Inhibitor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imatinib, dasatinib, nilotinib, bosutinib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rearrangement, 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crizotinib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mutation, 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vemurafenib, dabrafenib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DDR2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dasatinib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EGFR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erlotinib, gefitinib, afatinib, cetuximab, panitumumab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ERBB2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mutation, amplification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trastuzumab, lapatinib, pertuzumab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FGFR1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amplification, 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ponatinib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FGFR2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mutation, 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ponatinib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FGFR3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ponatinib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imatinib, sunitinib, regorafenib, pazopanib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amplification, 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crizotinib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PDGFRA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mutation, 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imatinib, sunitinib, regorafenib, pazopanib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rearrangement, mutation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cabozantinib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ROS1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rearrangement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crizotinib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37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120" y="2130425"/>
            <a:ext cx="823976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 of high-throughput genomic analysis to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715" y="214044"/>
            <a:ext cx="8708571" cy="9334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Increasing power of genome sequencing technology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68292" name="Picture 4" descr="4color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429000"/>
            <a:ext cx="1752600" cy="1335088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0" y="5029200"/>
            <a:ext cx="1868488" cy="1368425"/>
            <a:chOff x="1248" y="2192"/>
            <a:chExt cx="1657" cy="1246"/>
          </a:xfrm>
        </p:grpSpPr>
        <p:pic>
          <p:nvPicPr>
            <p:cNvPr id="268294" name="Picture 6" descr="4colorPicture1"/>
            <p:cNvPicPr>
              <a:picLocks noChangeAspect="1" noChangeArrowheads="1"/>
            </p:cNvPicPr>
            <p:nvPr/>
          </p:nvPicPr>
          <p:blipFill>
            <a:blip r:embed="rId4" cstate="print"/>
            <a:srcRect l="21663" t="49931" r="49574" b="21686"/>
            <a:stretch>
              <a:fillRect/>
            </a:stretch>
          </p:blipFill>
          <p:spPr bwMode="auto">
            <a:xfrm>
              <a:off x="1248" y="2192"/>
              <a:ext cx="1657" cy="1246"/>
            </a:xfrm>
            <a:prstGeom prst="rect">
              <a:avLst/>
            </a:prstGeom>
            <a:noFill/>
          </p:spPr>
        </p:pic>
        <p:sp>
          <p:nvSpPr>
            <p:cNvPr id="268295" name="Rectangle 7"/>
            <p:cNvSpPr>
              <a:spLocks noChangeArrowheads="1"/>
            </p:cNvSpPr>
            <p:nvPr/>
          </p:nvSpPr>
          <p:spPr bwMode="auto">
            <a:xfrm>
              <a:off x="1248" y="2195"/>
              <a:ext cx="1648" cy="1242"/>
            </a:xfrm>
            <a:prstGeom prst="rect">
              <a:avLst/>
            </a:prstGeom>
            <a:noFill/>
            <a:ln w="38100">
              <a:solidFill>
                <a:srgbClr val="F3232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ea typeface="ＭＳ Ｐゴシック" pitchFamily="-107" charset="-128"/>
              </a:endParaRPr>
            </a:p>
          </p:txBody>
        </p:sp>
      </p:grpSp>
      <p:pic>
        <p:nvPicPr>
          <p:cNvPr id="268296" name="Picture 8"/>
          <p:cNvPicPr>
            <a:picLocks noChangeAspect="1" noChangeArrowheads="1"/>
          </p:cNvPicPr>
          <p:nvPr/>
        </p:nvPicPr>
        <p:blipFill>
          <a:blip r:embed="rId5" cstate="print"/>
          <a:srcRect l="23334" t="32222" r="31111" b="18889"/>
          <a:stretch>
            <a:fillRect/>
          </a:stretch>
        </p:blipFill>
        <p:spPr bwMode="auto">
          <a:xfrm>
            <a:off x="6858000" y="1676400"/>
            <a:ext cx="1752600" cy="14112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268297" name="Line 9"/>
          <p:cNvSpPr>
            <a:spLocks noChangeShapeType="1"/>
          </p:cNvSpPr>
          <p:nvPr/>
        </p:nvSpPr>
        <p:spPr bwMode="auto">
          <a:xfrm>
            <a:off x="7391400" y="2667000"/>
            <a:ext cx="12192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cost_per_genome_ap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2" y="1659484"/>
            <a:ext cx="6330093" cy="47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5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3.9|1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3282</TotalTime>
  <Words>2102</Words>
  <Application>Microsoft Macintosh PowerPoint</Application>
  <PresentationFormat>On-screen Show (4:3)</PresentationFormat>
  <Paragraphs>509</Paragraphs>
  <Slides>49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Worksheet</vt:lpstr>
      <vt:lpstr>Somatic alterations in human cancer genomes</vt:lpstr>
      <vt:lpstr>Somatic genome alterations and cancer therapy</vt:lpstr>
      <vt:lpstr>“Happy families are all alike; every unhappy family is unhappy in its own way”.  Leo Tolstoy, Anna Karenina</vt:lpstr>
      <vt:lpstr>Somatic genome alterations are central to cancer pathogenesis</vt:lpstr>
      <vt:lpstr>Mutation-targeted therapies can be highly effective in cancer treatment</vt:lpstr>
      <vt:lpstr>Often, only patients whose cancers have mutated therapeutic targets will benefit from targeted therapy</vt:lpstr>
      <vt:lpstr>A growing armamentarium of genomically targeted cancer therapies</vt:lpstr>
      <vt:lpstr>Application of high-throughput genomic analysis to cancer</vt:lpstr>
      <vt:lpstr>Increasing power of genome sequencing technology</vt:lpstr>
      <vt:lpstr>Genomic mechanisms of cancer (germline and somatic)</vt:lpstr>
      <vt:lpstr>PowerPoint Presentation</vt:lpstr>
      <vt:lpstr>Approaches to cancer genome sequencing</vt:lpstr>
      <vt:lpstr>The Cancer Genome Atlas (TCGA)</vt:lpstr>
      <vt:lpstr>How do we find a cancer gene? How do we define a therapeutic target?</vt:lpstr>
      <vt:lpstr>Genome alterations in squamous cell lung carcinoma: an illustration of computational and experimental issues in cancer gene discovery</vt:lpstr>
      <vt:lpstr>Lung cancers are characterized by common chromosome arm level alterations</vt:lpstr>
      <vt:lpstr>Arm-level chromosomal alterations are approximately the most common somatic genome alteration across all human cancers</vt:lpstr>
      <vt:lpstr>Athough there are tumor-type specific differences, most chromosome arms are either recurrently gained or recurrently lost, not both</vt:lpstr>
      <vt:lpstr>Do chromosome arm level alterations contribute to cancer?  And if so, how?</vt:lpstr>
      <vt:lpstr>Focal chromosome alterations in lung cancers</vt:lpstr>
      <vt:lpstr>Copy number structure of most common amplification in lung adenocarcinoma (14q13) mapping to NKX2-1</vt:lpstr>
      <vt:lpstr>Finding targets of focal genome alterations: Statistical recurrence is key to defining genome alterations but we need to find the right background model by understanding the biological variations in the genome</vt:lpstr>
      <vt:lpstr>Evaluating significance of copy number alterations: Genomic Identification of Significant Targets In Cancer (GISTIC)</vt:lpstr>
      <vt:lpstr>Focal copy number alterations in squamous cell lung carcinoma</vt:lpstr>
      <vt:lpstr>Problem: can we build a statistical model for focal chromosomal alterations that allows us to identify all copy number altered oncogenes and tumor suppressor genes?</vt:lpstr>
      <vt:lpstr>Challenge: genome is complex with many rearrangements</vt:lpstr>
      <vt:lpstr>A better model for determining significance of copy number alterations could be built from whole genome sequence data and would require understanding of genome structure</vt:lpstr>
      <vt:lpstr>How to find significant mutations in cancer over background?</vt:lpstr>
      <vt:lpstr>Squamous cell lung cancer has a very high rate of somatic mutations</vt:lpstr>
      <vt:lpstr>Top mutated genes in squamous cell lung cancer (crude analysis)</vt:lpstr>
      <vt:lpstr>Top mutated genes in squamous cell lung cancer (expression-filtered significance)</vt:lpstr>
      <vt:lpstr>The problem of mutation significance is even larger in whole genome sequence data</vt:lpstr>
      <vt:lpstr>Splicing factor alterations: what are their transcriptome consequences</vt:lpstr>
      <vt:lpstr>Significantly mutated genes in lung adenocarcinoma</vt:lpstr>
      <vt:lpstr>Somatic mutations can disrupt mRNA splicing regulation</vt:lpstr>
      <vt:lpstr>Alternative splicing of MET exon 14 in TCGA lung adenocarcinoma RNA sequencing data</vt:lpstr>
      <vt:lpstr>All MET exon 14 skipping samples are, otherwise, oncogene negative</vt:lpstr>
      <vt:lpstr>Transcriptome / “spliceome” correlates to genome alterations</vt:lpstr>
      <vt:lpstr>Pathogen Discovery from Sequencing Data</vt:lpstr>
      <vt:lpstr>PowerPoint Presentation</vt:lpstr>
      <vt:lpstr>PowerPoint Presentation</vt:lpstr>
      <vt:lpstr>PowerPoint Presentation</vt:lpstr>
      <vt:lpstr>Initial analysis identifies tumor-enrichment of Fusobacterium and Streptococcaceae</vt:lpstr>
      <vt:lpstr>PowerPoint Presentation</vt:lpstr>
      <vt:lpstr>Classification of the CCS-associated bacterium</vt:lpstr>
      <vt:lpstr>Challenges in sequence-based pathogen discovery</vt:lpstr>
      <vt:lpstr>Summary: some challenges in somatic cancer genomics</vt:lpstr>
      <vt:lpstr>PowerPoint Presentation</vt:lpstr>
      <vt:lpstr>PowerPoint Presentation</vt:lpstr>
    </vt:vector>
  </TitlesOfParts>
  <Company>The Broad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for Cancer Genome Analysis</dc:title>
  <dc:creator>Matthew Meyerson</dc:creator>
  <cp:lastModifiedBy>Matthew Meyerson</cp:lastModifiedBy>
  <cp:revision>179</cp:revision>
  <dcterms:created xsi:type="dcterms:W3CDTF">2010-12-02T00:41:55Z</dcterms:created>
  <dcterms:modified xsi:type="dcterms:W3CDTF">2014-07-31T15:16:30Z</dcterms:modified>
</cp:coreProperties>
</file>