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8" r:id="rId2"/>
    <p:sldMasterId id="2147483735" r:id="rId3"/>
    <p:sldMasterId id="2147483744" r:id="rId4"/>
    <p:sldMasterId id="2147483791" r:id="rId5"/>
    <p:sldMasterId id="2147483819" r:id="rId6"/>
    <p:sldMasterId id="2147483834" r:id="rId7"/>
    <p:sldMasterId id="2147483848" r:id="rId8"/>
  </p:sldMasterIdLst>
  <p:notesMasterIdLst>
    <p:notesMasterId r:id="rId25"/>
  </p:notesMasterIdLst>
  <p:handoutMasterIdLst>
    <p:handoutMasterId r:id="rId26"/>
  </p:handoutMasterIdLst>
  <p:sldIdLst>
    <p:sldId id="877" r:id="rId9"/>
    <p:sldId id="892" r:id="rId10"/>
    <p:sldId id="879" r:id="rId11"/>
    <p:sldId id="882" r:id="rId12"/>
    <p:sldId id="880" r:id="rId13"/>
    <p:sldId id="634" r:id="rId14"/>
    <p:sldId id="883" r:id="rId15"/>
    <p:sldId id="884" r:id="rId16"/>
    <p:sldId id="894" r:id="rId17"/>
    <p:sldId id="895" r:id="rId18"/>
    <p:sldId id="896" r:id="rId19"/>
    <p:sldId id="893" r:id="rId20"/>
    <p:sldId id="885" r:id="rId21"/>
    <p:sldId id="876" r:id="rId22"/>
    <p:sldId id="886" r:id="rId23"/>
    <p:sldId id="889" r:id="rId24"/>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41"/>
    <a:srgbClr val="AD73AC"/>
    <a:srgbClr val="D6E4F2"/>
    <a:srgbClr val="69DCD9"/>
    <a:srgbClr val="33CCCC"/>
    <a:srgbClr val="FFFF66"/>
    <a:srgbClr val="ADBF69"/>
    <a:srgbClr val="9F9F9F"/>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2" autoAdjust="0"/>
    <p:restoredTop sz="86146" autoAdjust="0"/>
  </p:normalViewPr>
  <p:slideViewPr>
    <p:cSldViewPr snapToGrid="0">
      <p:cViewPr varScale="1">
        <p:scale>
          <a:sx n="62" d="100"/>
          <a:sy n="62" d="100"/>
        </p:scale>
        <p:origin x="-126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22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dirty="0"/>
          </a:p>
        </p:txBody>
      </p:sp>
      <p:sp>
        <p:nvSpPr>
          <p:cNvPr id="5120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dirty="0"/>
          </a:p>
        </p:txBody>
      </p:sp>
      <p:sp>
        <p:nvSpPr>
          <p:cNvPr id="5120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dirty="0"/>
          </a:p>
        </p:txBody>
      </p:sp>
      <p:sp>
        <p:nvSpPr>
          <p:cNvPr id="5120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9FB021FE-9EB7-4E5C-BB0C-0290341750E5}" type="slidenum">
              <a:rPr lang="en-US"/>
              <a:pPr>
                <a:defRPr/>
              </a:pPr>
              <a:t>‹#›</a:t>
            </a:fld>
            <a:endParaRPr lang="en-US" dirty="0"/>
          </a:p>
        </p:txBody>
      </p:sp>
    </p:spTree>
    <p:extLst>
      <p:ext uri="{BB962C8B-B14F-4D97-AF65-F5344CB8AC3E}">
        <p14:creationId xmlns:p14="http://schemas.microsoft.com/office/powerpoint/2010/main" val="221738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defRPr sz="1200"/>
            </a:lvl1pPr>
          </a:lstStyle>
          <a:p>
            <a:pPr>
              <a:defRPr/>
            </a:pPr>
            <a:endParaRPr lang="en-US" dirty="0"/>
          </a:p>
        </p:txBody>
      </p:sp>
      <p:sp>
        <p:nvSpPr>
          <p:cNvPr id="542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defRPr sz="120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defRPr sz="1200"/>
            </a:lvl1pPr>
          </a:lstStyle>
          <a:p>
            <a:pPr>
              <a:defRPr/>
            </a:pPr>
            <a:endParaRPr lang="en-US" dirty="0"/>
          </a:p>
        </p:txBody>
      </p:sp>
      <p:sp>
        <p:nvSpPr>
          <p:cNvPr id="542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defRPr sz="1200"/>
            </a:lvl1pPr>
          </a:lstStyle>
          <a:p>
            <a:pPr>
              <a:defRPr/>
            </a:pPr>
            <a:fld id="{CE2FECC4-DAC2-40AD-A553-8B55346ACC9D}" type="slidenum">
              <a:rPr lang="en-US"/>
              <a:pPr>
                <a:defRPr/>
              </a:pPr>
              <a:t>‹#›</a:t>
            </a:fld>
            <a:endParaRPr lang="en-US" dirty="0"/>
          </a:p>
        </p:txBody>
      </p:sp>
    </p:spTree>
    <p:extLst>
      <p:ext uri="{BB962C8B-B14F-4D97-AF65-F5344CB8AC3E}">
        <p14:creationId xmlns:p14="http://schemas.microsoft.com/office/powerpoint/2010/main" val="2348609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user paying for both the app and the data</a:t>
            </a:r>
            <a:r>
              <a:rPr lang="en-US" baseline="0" dirty="0" smtClean="0"/>
              <a:t> transfer?</a:t>
            </a:r>
            <a:endParaRPr lang="en-GB"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2</a:t>
            </a:fld>
            <a:endParaRPr lang="en-US" dirty="0"/>
          </a:p>
        </p:txBody>
      </p:sp>
    </p:spTree>
    <p:extLst>
      <p:ext uri="{BB962C8B-B14F-4D97-AF65-F5344CB8AC3E}">
        <p14:creationId xmlns:p14="http://schemas.microsoft.com/office/powerpoint/2010/main" val="3647918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11</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12</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13</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14</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15</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16</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Mayank what the different bars represent!</a:t>
            </a:r>
          </a:p>
          <a:p>
            <a:r>
              <a:rPr lang="en-US" baseline="0" dirty="0" smtClean="0"/>
              <a:t>Would also be good to redo the picture (we can get a nicer one in R) if the data is still there.</a:t>
            </a: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3</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about Native Apps!</a:t>
            </a:r>
            <a:endParaRPr lang="en-GB"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4</a:t>
            </a:fld>
            <a:endParaRPr lang="en-US" dirty="0"/>
          </a:p>
        </p:txBody>
      </p:sp>
    </p:spTree>
    <p:extLst>
      <p:ext uri="{BB962C8B-B14F-4D97-AF65-F5344CB8AC3E}">
        <p14:creationId xmlns:p14="http://schemas.microsoft.com/office/powerpoint/2010/main" val="41284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5</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a:t>
            </a:r>
            <a:r>
              <a:rPr lang="en-US" baseline="0" dirty="0" smtClean="0"/>
              <a:t> want to emphasis here is that </a:t>
            </a:r>
            <a:r>
              <a:rPr lang="en-US" baseline="0" dirty="0" err="1" smtClean="0"/>
              <a:t>BaseSapceR</a:t>
            </a:r>
            <a:r>
              <a:rPr lang="en-US" baseline="0" dirty="0" smtClean="0"/>
              <a:t> leverages</a:t>
            </a:r>
          </a:p>
          <a:p>
            <a:pPr marL="171450" indent="-171450">
              <a:buFont typeface="Arial" pitchFamily="34" charset="0"/>
              <a:buChar char="•"/>
            </a:pPr>
            <a:r>
              <a:rPr lang="en-US" baseline="0" dirty="0" smtClean="0"/>
              <a:t>All the data and metadata offered by </a:t>
            </a:r>
            <a:r>
              <a:rPr lang="en-US" baseline="0" dirty="0" err="1" smtClean="0"/>
              <a:t>BaseSpace</a:t>
            </a:r>
            <a:r>
              <a:rPr lang="en-US" baseline="0" dirty="0" smtClean="0"/>
              <a:t> and the cloud infrastructure – parallelism</a:t>
            </a:r>
          </a:p>
          <a:p>
            <a:pPr marL="171450" indent="-171450">
              <a:buFont typeface="Arial" pitchFamily="34" charset="0"/>
              <a:buChar char="•"/>
            </a:pPr>
            <a:r>
              <a:rPr lang="en-US" baseline="0" dirty="0" smtClean="0"/>
              <a:t>The computational tools offered by R and </a:t>
            </a:r>
            <a:r>
              <a:rPr lang="en-US" baseline="0" dirty="0" err="1" smtClean="0"/>
              <a:t>Bioconductor</a:t>
            </a:r>
            <a:r>
              <a:rPr lang="en-US" baseline="0" dirty="0" smtClean="0"/>
              <a:t>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6</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7</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8</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9</a:t>
            </a:fld>
            <a:endParaRPr lang="en-US"/>
          </a:p>
        </p:txBody>
      </p:sp>
    </p:spTree>
    <p:extLst>
      <p:ext uri="{BB962C8B-B14F-4D97-AF65-F5344CB8AC3E}">
        <p14:creationId xmlns:p14="http://schemas.microsoft.com/office/powerpoint/2010/main" val="55564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10</a:t>
            </a:fld>
            <a:endParaRPr lang="en-US"/>
          </a:p>
        </p:txBody>
      </p:sp>
    </p:spTree>
    <p:extLst>
      <p:ext uri="{BB962C8B-B14F-4D97-AF65-F5344CB8AC3E}">
        <p14:creationId xmlns:p14="http://schemas.microsoft.com/office/powerpoint/2010/main" val="555647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4"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5103813" cy="6451600"/>
          </a:xfrm>
          <a:prstGeom prst="rect">
            <a:avLst/>
          </a:prstGeom>
          <a:noFill/>
          <a:ln w="9525">
            <a:noFill/>
            <a:miter lim="800000"/>
            <a:headEnd/>
            <a:tailEnd/>
          </a:ln>
        </p:spPr>
      </p:pic>
      <p:sp>
        <p:nvSpPr>
          <p:cNvPr id="5" name="Rectangle 4"/>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pic>
        <p:nvPicPr>
          <p:cNvPr id="7" name="Picture 3" descr="ILLUMINA_LOGO_RGB_new"/>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6850" y="5969000"/>
            <a:ext cx="1106488" cy="250825"/>
          </a:xfrm>
          <a:prstGeom prst="rect">
            <a:avLst/>
          </a:prstGeom>
          <a:noFill/>
          <a:ln w="9525">
            <a:noFill/>
            <a:miter lim="800000"/>
            <a:headEnd/>
            <a:tailEnd/>
          </a:ln>
        </p:spPr>
      </p:pic>
      <p:pic>
        <p:nvPicPr>
          <p:cNvPr id="12" name="Picture 11" descr="seqBar.jpg"/>
          <p:cNvPicPr>
            <a:picLocks noChangeAspect="1"/>
          </p:cNvPicPr>
          <p:nvPr userDrawn="1"/>
        </p:nvPicPr>
        <p:blipFill>
          <a:blip r:embed="rId4" cstate="print"/>
          <a:stretch>
            <a:fillRect/>
          </a:stretch>
        </p:blipFill>
        <p:spPr>
          <a:xfrm>
            <a:off x="0" y="6438900"/>
            <a:ext cx="9144000" cy="419100"/>
          </a:xfrm>
          <a:prstGeom prst="rect">
            <a:avLst/>
          </a:prstGeom>
        </p:spPr>
      </p:pic>
      <p:sp>
        <p:nvSpPr>
          <p:cNvPr id="18" name="Rectangle 10"/>
          <p:cNvSpPr>
            <a:spLocks noGrp="1" noChangeArrowheads="1"/>
          </p:cNvSpPr>
          <p:nvPr>
            <p:ph type="ctrTitle"/>
          </p:nvPr>
        </p:nvSpPr>
        <p:spPr>
          <a:xfrm>
            <a:off x="4386263" y="1203325"/>
            <a:ext cx="4294187" cy="2330450"/>
          </a:xfrm>
        </p:spPr>
        <p:txBody>
          <a:bodyPr/>
          <a:lstStyle>
            <a:lvl1pPr algn="r">
              <a:defRPr sz="3600" b="0"/>
            </a:lvl1pPr>
          </a:lstStyle>
          <a:p>
            <a:r>
              <a:rPr lang="en-US" smtClean="0"/>
              <a:t>Click to edit Master title style</a:t>
            </a:r>
            <a:endParaRPr lang="en-US" dirty="0"/>
          </a:p>
        </p:txBody>
      </p:sp>
      <p:sp>
        <p:nvSpPr>
          <p:cNvPr id="19" name="Rectangle 11"/>
          <p:cNvSpPr>
            <a:spLocks noGrp="1" noChangeArrowheads="1"/>
          </p:cNvSpPr>
          <p:nvPr>
            <p:ph type="subTitle" idx="1"/>
          </p:nvPr>
        </p:nvSpPr>
        <p:spPr>
          <a:xfrm>
            <a:off x="4386263" y="3681413"/>
            <a:ext cx="4294187" cy="1060450"/>
          </a:xfrm>
        </p:spPr>
        <p:txBody>
          <a:bodyPr/>
          <a:lstStyle>
            <a:lvl1pPr marL="0" indent="0" algn="r">
              <a:spcBef>
                <a:spcPct val="0"/>
              </a:spcBef>
              <a:buFontTx/>
              <a:buNone/>
              <a:defRPr/>
            </a:lvl1pPr>
          </a:lstStyle>
          <a:p>
            <a:r>
              <a:rPr lang="en-US" smtClean="0"/>
              <a:t>Click to edit Master subtitle style</a:t>
            </a:r>
            <a:endParaRPr lang="en-US" dirty="0"/>
          </a:p>
        </p:txBody>
      </p:sp>
      <p:sp>
        <p:nvSpPr>
          <p:cNvPr id="9" name="Text Box 6"/>
          <p:cNvSpPr txBox="1">
            <a:spLocks noChangeArrowheads="1"/>
          </p:cNvSpPr>
          <p:nvPr userDrawn="1"/>
        </p:nvSpPr>
        <p:spPr bwMode="auto">
          <a:xfrm>
            <a:off x="122237" y="5902325"/>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2012 Illumina, Inc. All rights reserved.</a:t>
            </a:r>
          </a:p>
          <a:p>
            <a:r>
              <a:rPr lang="en-US" sz="600" kern="1200" dirty="0" smtClean="0">
                <a:solidFill>
                  <a:schemeClr val="tx1"/>
                </a:solidFill>
                <a:effectLst/>
                <a:latin typeface="Arial" charset="0"/>
                <a:ea typeface="+mn-ea"/>
                <a:cs typeface="+mn-cs"/>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lang="en-US" sz="600" kern="1200" dirty="0">
              <a:solidFill>
                <a:schemeClr val="tx1"/>
              </a:solidFill>
              <a:effectLst/>
              <a:latin typeface="Arial" charset="0"/>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0312" y="1435608"/>
            <a:ext cx="8595360" cy="48828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10" descr="LSBU_airguitar_energy2_smal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5424488" cy="6427788"/>
          </a:xfrm>
          <a:prstGeom prst="rect">
            <a:avLst/>
          </a:prstGeom>
          <a:noFill/>
        </p:spPr>
      </p:pic>
      <p:sp>
        <p:nvSpPr>
          <p:cNvPr id="5" name="Rectangle 3"/>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pic>
        <p:nvPicPr>
          <p:cNvPr id="7" name="Picture 5" descr="ILLUMINA_LOGO_RGB_new"/>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6850" y="5969000"/>
            <a:ext cx="1106488" cy="250825"/>
          </a:xfrm>
          <a:prstGeom prst="rect">
            <a:avLst/>
          </a:prstGeom>
          <a:noFill/>
          <a:ln w="9525">
            <a:noFill/>
            <a:miter lim="800000"/>
            <a:headEnd/>
            <a:tailEnd/>
          </a:ln>
        </p:spPr>
      </p:pic>
      <p:sp>
        <p:nvSpPr>
          <p:cNvPr id="12" name="Rectangle 10"/>
          <p:cNvSpPr>
            <a:spLocks noGrp="1" noChangeArrowheads="1"/>
          </p:cNvSpPr>
          <p:nvPr>
            <p:ph type="ctrTitle"/>
          </p:nvPr>
        </p:nvSpPr>
        <p:spPr>
          <a:xfrm>
            <a:off x="4386263" y="1203325"/>
            <a:ext cx="4294187" cy="2330450"/>
          </a:xfrm>
          <a:prstGeom prst="rect">
            <a:avLst/>
          </a:prstGeom>
        </p:spPr>
        <p:txBody>
          <a:bodyPr/>
          <a:lstStyle>
            <a:lvl1pPr algn="r">
              <a:defRPr sz="3600" b="0"/>
            </a:lvl1pPr>
          </a:lstStyle>
          <a:p>
            <a:r>
              <a:rPr lang="en-US" smtClean="0"/>
              <a:t>Click to edit Master title style</a:t>
            </a:r>
            <a:endParaRPr lang="en-US" dirty="0"/>
          </a:p>
        </p:txBody>
      </p:sp>
      <p:sp>
        <p:nvSpPr>
          <p:cNvPr id="14" name="Rectangle 11"/>
          <p:cNvSpPr>
            <a:spLocks noGrp="1" noChangeArrowheads="1"/>
          </p:cNvSpPr>
          <p:nvPr>
            <p:ph type="subTitle" idx="1"/>
          </p:nvPr>
        </p:nvSpPr>
        <p:spPr>
          <a:xfrm>
            <a:off x="4386263" y="3681413"/>
            <a:ext cx="4294187" cy="1060450"/>
          </a:xfrm>
        </p:spPr>
        <p:txBody>
          <a:bodyPr/>
          <a:lstStyle>
            <a:lvl1pPr marL="0" indent="0" algn="r">
              <a:spcBef>
                <a:spcPct val="0"/>
              </a:spcBef>
              <a:buFontTx/>
              <a:buNone/>
              <a:defRPr/>
            </a:lvl1pPr>
          </a:lstStyle>
          <a:p>
            <a:r>
              <a:rPr lang="en-US" smtClean="0"/>
              <a:t>Click to edit Master subtitle style</a:t>
            </a:r>
            <a:endParaRPr lang="en-US" dirty="0"/>
          </a:p>
        </p:txBody>
      </p:sp>
      <p:pic>
        <p:nvPicPr>
          <p:cNvPr id="15" name="Picture 14" descr="seqBar.jpg"/>
          <p:cNvPicPr>
            <a:picLocks noChangeAspect="1"/>
          </p:cNvPicPr>
          <p:nvPr userDrawn="1"/>
        </p:nvPicPr>
        <p:blipFill>
          <a:blip r:embed="rId4" cstate="print"/>
          <a:stretch>
            <a:fillRect/>
          </a:stretch>
        </p:blipFill>
        <p:spPr>
          <a:xfrm>
            <a:off x="0" y="6438900"/>
            <a:ext cx="9144000" cy="419100"/>
          </a:xfrm>
          <a:prstGeom prst="rect">
            <a:avLst/>
          </a:prstGeom>
        </p:spPr>
      </p:pic>
      <p:sp>
        <p:nvSpPr>
          <p:cNvPr id="9" name="Text Box 6"/>
          <p:cNvSpPr txBox="1">
            <a:spLocks noChangeArrowheads="1"/>
          </p:cNvSpPr>
          <p:nvPr userDrawn="1"/>
        </p:nvSpPr>
        <p:spPr bwMode="auto">
          <a:xfrm>
            <a:off x="122237" y="5902325"/>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2011 Illumina, Inc. All rights reserved.</a:t>
            </a:r>
          </a:p>
          <a:p>
            <a:r>
              <a:rPr lang="en-US" sz="600" kern="1200" dirty="0" smtClean="0">
                <a:solidFill>
                  <a:schemeClr val="tx1"/>
                </a:solidFill>
                <a:effectLst/>
                <a:latin typeface="Arial" charset="0"/>
                <a:ea typeface="+mn-ea"/>
                <a:cs typeface="+mn-cs"/>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lang="en-US" sz="600" kern="1200" dirty="0">
              <a:solidFill>
                <a:schemeClr val="tx1"/>
              </a:solidFill>
              <a:effectLst/>
              <a:latin typeface="Arial" charset="0"/>
              <a:ea typeface="+mn-ea"/>
              <a:cs typeface="+mn-cs"/>
            </a:endParaRP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0312" y="1435608"/>
            <a:ext cx="8595360"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pic>
        <p:nvPicPr>
          <p:cNvPr id="22" name="Picture 21" descr="SeqImage_final_LR.jpg"/>
          <p:cNvPicPr>
            <a:picLocks noChangeAspect="1"/>
          </p:cNvPicPr>
          <p:nvPr userDrawn="1"/>
        </p:nvPicPr>
        <p:blipFill>
          <a:blip r:embed="rId2" cstate="print"/>
          <a:stretch>
            <a:fillRect/>
          </a:stretch>
        </p:blipFill>
        <p:spPr>
          <a:xfrm>
            <a:off x="0" y="0"/>
            <a:ext cx="7315200" cy="6162675"/>
          </a:xfrm>
          <a:prstGeom prst="rect">
            <a:avLst/>
          </a:prstGeom>
        </p:spPr>
      </p:pic>
      <p:pic>
        <p:nvPicPr>
          <p:cNvPr id="23" name="Picture 3" descr="ILLUMINA_LOGO_RGB_new"/>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6850" y="6430923"/>
            <a:ext cx="1106488" cy="250825"/>
          </a:xfrm>
          <a:prstGeom prst="rect">
            <a:avLst/>
          </a:prstGeom>
          <a:noFill/>
          <a:ln w="9525">
            <a:noFill/>
            <a:miter lim="800000"/>
            <a:headEnd/>
            <a:tailEnd/>
          </a:ln>
        </p:spPr>
      </p:pic>
      <p:sp>
        <p:nvSpPr>
          <p:cNvPr id="24" name="Rectangle 23"/>
          <p:cNvSpPr>
            <a:spLocks noChangeArrowheads="1"/>
          </p:cNvSpPr>
          <p:nvPr userDrawn="1"/>
        </p:nvSpPr>
        <p:spPr bwMode="auto">
          <a:xfrm rot="5400000">
            <a:off x="1794484" y="1322392"/>
            <a:ext cx="6857997" cy="4213226"/>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25" name="Rectangle 10"/>
          <p:cNvSpPr>
            <a:spLocks noGrp="1" noChangeArrowheads="1"/>
          </p:cNvSpPr>
          <p:nvPr>
            <p:ph type="ctrTitle"/>
          </p:nvPr>
        </p:nvSpPr>
        <p:spPr>
          <a:xfrm>
            <a:off x="4386263" y="1203325"/>
            <a:ext cx="4294187" cy="2330450"/>
          </a:xfrm>
          <a:prstGeom prst="rect">
            <a:avLst/>
          </a:prstGeom>
        </p:spPr>
        <p:txBody>
          <a:bodyPr/>
          <a:lstStyle>
            <a:lvl1pPr algn="r">
              <a:defRPr sz="3600" b="0"/>
            </a:lvl1pPr>
          </a:lstStyle>
          <a:p>
            <a:r>
              <a:rPr lang="en-US" smtClean="0"/>
              <a:t>Click to edit Master title style</a:t>
            </a:r>
            <a:endParaRPr lang="en-US" dirty="0"/>
          </a:p>
        </p:txBody>
      </p:sp>
      <p:sp>
        <p:nvSpPr>
          <p:cNvPr id="26" name="Rectangle 11"/>
          <p:cNvSpPr>
            <a:spLocks noGrp="1" noChangeArrowheads="1"/>
          </p:cNvSpPr>
          <p:nvPr>
            <p:ph type="subTitle" idx="1"/>
          </p:nvPr>
        </p:nvSpPr>
        <p:spPr>
          <a:xfrm>
            <a:off x="4386263" y="3681413"/>
            <a:ext cx="4294187" cy="1060450"/>
          </a:xfrm>
        </p:spPr>
        <p:txBody>
          <a:bodyPr/>
          <a:lstStyle>
            <a:lvl1pPr marL="0" indent="0" algn="r">
              <a:spcBef>
                <a:spcPct val="0"/>
              </a:spcBef>
              <a:buFontTx/>
              <a:buNone/>
              <a:defRPr/>
            </a:lvl1pPr>
          </a:lstStyle>
          <a:p>
            <a:r>
              <a:rPr lang="en-US" smtClean="0"/>
              <a:t>Click to edit Master subtitle style</a:t>
            </a:r>
            <a:endParaRPr lang="en-US" dirty="0"/>
          </a:p>
        </p:txBody>
      </p:sp>
      <p:pic>
        <p:nvPicPr>
          <p:cNvPr id="27" name="Picture 26" descr="Models_MidGroup.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390524" y="700661"/>
            <a:ext cx="3945805" cy="5766127"/>
          </a:xfrm>
          <a:prstGeom prst="rect">
            <a:avLst/>
          </a:prstGeom>
          <a:effectLst>
            <a:outerShdw blurRad="584200" sx="107000" sy="107000" algn="ctr" rotWithShape="0">
              <a:schemeClr val="bg1"/>
            </a:outerShdw>
          </a:effectLst>
        </p:spPr>
      </p:pic>
      <p:sp>
        <p:nvSpPr>
          <p:cNvPr id="28" name="Rectangle 27"/>
          <p:cNvSpPr>
            <a:spLocks noChangeArrowheads="1"/>
          </p:cNvSpPr>
          <p:nvPr userDrawn="1"/>
        </p:nvSpPr>
        <p:spPr bwMode="auto">
          <a:xfrm rot="10800000">
            <a:off x="-2" y="5588000"/>
            <a:ext cx="7053263" cy="883920"/>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3" name="Text Box 6"/>
          <p:cNvSpPr txBox="1">
            <a:spLocks noChangeArrowheads="1"/>
          </p:cNvSpPr>
          <p:nvPr userDrawn="1"/>
        </p:nvSpPr>
        <p:spPr bwMode="auto">
          <a:xfrm>
            <a:off x="122237" y="6291560"/>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2011 Illumina, Inc. All rights reserved.</a:t>
            </a:r>
          </a:p>
          <a:p>
            <a:r>
              <a:rPr lang="en-US" sz="600" kern="1200" dirty="0" smtClean="0">
                <a:solidFill>
                  <a:schemeClr val="tx1"/>
                </a:solidFill>
                <a:effectLst/>
                <a:latin typeface="Arial" charset="0"/>
                <a:ea typeface="+mn-ea"/>
                <a:cs typeface="+mn-cs"/>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lang="en-US" sz="600" kern="1200" dirty="0">
              <a:solidFill>
                <a:schemeClr val="tx1"/>
              </a:solidFill>
              <a:effectLst/>
              <a:latin typeface="Arial" charset="0"/>
              <a:ea typeface="+mn-ea"/>
              <a:cs typeface="+mn-cs"/>
            </a:endParaRP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0312" y="1435608"/>
            <a:ext cx="8595360"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400580120"/>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2666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205591" y="239749"/>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117478338"/>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8"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endParaRPr lang="en-US" dirty="0" smtClean="0"/>
          </a:p>
        </p:txBody>
      </p:sp>
    </p:spTree>
    <p:extLst>
      <p:ext uri="{BB962C8B-B14F-4D97-AF65-F5344CB8AC3E}">
        <p14:creationId xmlns:p14="http://schemas.microsoft.com/office/powerpoint/2010/main" val="1283969313"/>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7398138"/>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01">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1026" name="Picture 2" descr="\\ussd-file\depts\Commercial\Marketing\Marketing_Services\Graphics_Team\GraphicsStore\PowerPoint\^PPT templates\2013\support\Model_Redhair_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04"/>
          <a:stretch/>
        </p:blipFill>
        <p:spPr bwMode="auto">
          <a:xfrm>
            <a:off x="0" y="198437"/>
            <a:ext cx="6576148" cy="5922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6324600" y="3309938"/>
            <a:ext cx="25082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2256865605"/>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_02">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2050" name="Picture 2" descr="\\ussd-file\depts\Commercial\Marketing\Marketing_Services\Graphics_Team\GraphicsStore\PowerPoint\^PPT templates\2013\support\Clinical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9144000" cy="6124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1011065896"/>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_03">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096"/>
            <a:ext cx="9144000" cy="6120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4113493940"/>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_04">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4098" name="Picture 2" descr="\\ussd-file\depts\Commercial\Marketing\Marketing_Services\Graphics_Team\GraphicsStore\PowerPoint\^PPT templates\2013\support\Model_MaleYou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3138046728"/>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_05">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5122" name="Picture 2" descr="\\ussd-file\depts\Commercial\Marketing\Marketing_Services\Graphics_Team\GraphicsStore\PowerPoint\^PPT templates\2013\support\Models_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2013 Illumina, Inc. All rights reserved.</a:t>
            </a:r>
          </a:p>
          <a:p>
            <a:r>
              <a:rPr lang="en-US" sz="600" kern="1200" dirty="0" smtClean="0">
                <a:solidFill>
                  <a:schemeClr val="tx1"/>
                </a:solidFill>
                <a:latin typeface="Arial" charset="0"/>
                <a:ea typeface="+mn-ea"/>
                <a:cs typeface="+mn-cs"/>
              </a:rPr>
              <a:t>Illumina, </a:t>
            </a:r>
            <a:r>
              <a:rPr lang="en-US" sz="600" kern="1200" dirty="0" err="1" smtClean="0">
                <a:solidFill>
                  <a:schemeClr val="tx1"/>
                </a:solidFill>
                <a:latin typeface="Arial" charset="0"/>
                <a:ea typeface="+mn-ea"/>
                <a:cs typeface="+mn-cs"/>
              </a:rPr>
              <a:t>IlluminaDx</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BaseSpace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BeadArray</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BeadXpress</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cBot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CSPro</a:t>
            </a:r>
            <a:r>
              <a:rPr lang="en-US" sz="600" kern="1200" dirty="0" smtClean="0">
                <a:solidFill>
                  <a:schemeClr val="tx1"/>
                </a:solidFill>
                <a:latin typeface="Arial" charset="0"/>
                <a:ea typeface="+mn-ea"/>
                <a:cs typeface="+mn-cs"/>
              </a:rPr>
              <a:t>, DASL, </a:t>
            </a:r>
            <a:r>
              <a:rPr lang="en-US" sz="600" kern="1200" dirty="0" err="1" smtClean="0">
                <a:solidFill>
                  <a:schemeClr val="tx1"/>
                </a:solidFill>
                <a:latin typeface="Arial" charset="0"/>
                <a:ea typeface="+mn-ea"/>
                <a:cs typeface="+mn-cs"/>
              </a:rPr>
              <a:t>DesignStudio</a:t>
            </a:r>
            <a:r>
              <a:rPr lang="en-US" sz="600" kern="1200" dirty="0" smtClean="0">
                <a:solidFill>
                  <a:schemeClr val="tx1"/>
                </a:solidFill>
                <a:latin typeface="Arial" charset="0"/>
                <a:ea typeface="+mn-ea"/>
                <a:cs typeface="+mn-cs"/>
              </a:rPr>
              <a:t>, Eco, </a:t>
            </a:r>
            <a:r>
              <a:rPr lang="en-US" sz="600" kern="1200" dirty="0" err="1" smtClean="0">
                <a:solidFill>
                  <a:schemeClr val="tx1"/>
                </a:solidFill>
                <a:latin typeface="Arial" charset="0"/>
                <a:ea typeface="+mn-ea"/>
                <a:cs typeface="+mn-cs"/>
              </a:rPr>
              <a:t>GAIIx</a:t>
            </a:r>
            <a:r>
              <a:rPr lang="en-US" sz="600" kern="1200" dirty="0" smtClean="0">
                <a:solidFill>
                  <a:schemeClr val="tx1"/>
                </a:solidFill>
                <a:latin typeface="Arial" charset="0"/>
                <a:ea typeface="+mn-ea"/>
                <a:cs typeface="+mn-cs"/>
              </a:rPr>
              <a:t>, Genetic Energy, Genome Analyzer, </a:t>
            </a:r>
            <a:r>
              <a:rPr lang="en-US" sz="600" kern="1200" dirty="0" err="1" smtClean="0">
                <a:solidFill>
                  <a:schemeClr val="tx1"/>
                </a:solidFill>
                <a:latin typeface="Arial" charset="0"/>
                <a:ea typeface="+mn-ea"/>
                <a:cs typeface="+mn-cs"/>
              </a:rPr>
              <a:t>GenomeStudio</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GoldenGate</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HiScan</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HiSeq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Infinium</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iSelect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MiSeq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Nextera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NuPCR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SeqMonitor</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Solexa</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TruSeq</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TruSight</a:t>
            </a:r>
            <a:r>
              <a:rPr lang="en-US" sz="600" kern="1200" dirty="0" smtClean="0">
                <a:solidFill>
                  <a:schemeClr val="tx1"/>
                </a:solidFill>
                <a:latin typeface="Arial" charset="0"/>
                <a:ea typeface="+mn-ea"/>
                <a:cs typeface="+mn-cs"/>
              </a:rPr>
              <a:t>, </a:t>
            </a:r>
            <a:r>
              <a:rPr lang="en-US" sz="600" kern="1200" dirty="0" err="1" smtClean="0">
                <a:solidFill>
                  <a:schemeClr val="tx1"/>
                </a:solidFill>
                <a:latin typeface="Arial" charset="0"/>
                <a:ea typeface="+mn-ea"/>
                <a:cs typeface="+mn-cs"/>
              </a:rPr>
              <a:t>VeraCode</a:t>
            </a:r>
            <a:r>
              <a:rPr lang="en-US" sz="600" kern="1200" dirty="0" smtClean="0">
                <a:solidFill>
                  <a:schemeClr val="tx1"/>
                </a:solidFill>
                <a:latin typeface="Arial" charset="0"/>
                <a:ea typeface="+mn-ea"/>
                <a:cs typeface="+mn-cs"/>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967473000"/>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_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778870706"/>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_2">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312" y="1435608"/>
            <a:ext cx="4085463"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7" name="Content Placeholder 2"/>
          <p:cNvSpPr>
            <a:spLocks noGrp="1"/>
          </p:cNvSpPr>
          <p:nvPr>
            <p:ph idx="10"/>
          </p:nvPr>
        </p:nvSpPr>
        <p:spPr>
          <a:xfrm>
            <a:off x="4629912" y="1435608"/>
            <a:ext cx="4085463"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3203498"/>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558661239"/>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8" name="Rectangle 10"/>
          <p:cNvSpPr>
            <a:spLocks noGrp="1" noChangeArrowheads="1"/>
          </p:cNvSpPr>
          <p:nvPr>
            <p:ph type="ctrTitle" hasCustomPrompt="1"/>
          </p:nvPr>
        </p:nvSpPr>
        <p:spPr>
          <a:xfrm>
            <a:off x="469900" y="554038"/>
            <a:ext cx="8257241" cy="2330450"/>
          </a:xfrm>
        </p:spPr>
        <p:txBody>
          <a:bodyPr anchor="t"/>
          <a:lstStyle>
            <a:lvl1pPr algn="l">
              <a:defRPr sz="3200" b="0" baseline="0"/>
            </a:lvl1pPr>
          </a:lstStyle>
          <a:p>
            <a:r>
              <a:rPr lang="en-US" dirty="0" smtClean="0"/>
              <a:t>Click to edit section title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2525"/>
            <a:ext cx="9143391" cy="5501080"/>
          </a:xfrm>
          <a:prstGeom prst="rect">
            <a:avLst/>
          </a:prstGeom>
        </p:spPr>
      </p:pic>
    </p:spTree>
    <p:extLst>
      <p:ext uri="{BB962C8B-B14F-4D97-AF65-F5344CB8AC3E}">
        <p14:creationId xmlns:p14="http://schemas.microsoft.com/office/powerpoint/2010/main" val="4058106707"/>
      </p:ext>
    </p:extLst>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7/19/2013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3567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nsumer_blue_wav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1224096-7A6C-432E-B354-2E20435632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8735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0A77E7-F36E-46C3-A283-E2B1415819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9746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5C6D40-6FD5-4A69-894D-5B50A23E1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6375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0B2650-4099-4771-87EE-CDEA6C8CA5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778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31F9DE3-ADA3-48A9-B24C-D075CC446E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5980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549812-A773-44AF-87A6-32322E4C9F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908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88E9C85-3FE0-4C0A-A8C7-3F221BC88A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876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852ABFF-E745-406E-AFD3-2B56885DA9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7363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E5D2CA-05D9-48CC-8016-98D900E5B1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491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A160C31-19C7-4B4C-9C9D-C91CBB9602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140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F20ACD-AF94-4E3F-A959-00891E7B8E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3159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2EEAAB-3C65-4D80-A751-0FBCC17589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4515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65018E8-2DED-4417-8FE2-4206AFA7C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1279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nsumer_blue_wav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35E35E2D-B339-4DD7-B4DC-19B74095C8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49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323443107"/>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8D3140-21F9-4954-8FDD-31C068D26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6711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BD3AFA-ED86-4F2F-9B11-49C1CFBFA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8998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C9AE38-35CA-473D-8FF8-500A25B135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0998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034361D-C5A7-4574-8D72-EF19D7804D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456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11A47F5-4FD1-4E75-B4A5-A2F2CE668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5592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176BCF4-A9A5-4CA2-86FA-6BF68F0A54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96213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3ECA2B-BA72-4A82-B2E9-FF29F82E67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3512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8634B9C-9390-45E4-8C45-4BA8D931AA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3084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53DECDD-CCD7-4D54-B0BA-FEBE6D2216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0555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9A4C84-7E9B-485C-B55C-F41A9F561A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27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endParaRPr lang="en-US" dirty="0" smtClean="0"/>
          </a:p>
        </p:txBody>
      </p:sp>
    </p:spTree>
    <p:extLst>
      <p:ext uri="{BB962C8B-B14F-4D97-AF65-F5344CB8AC3E}">
        <p14:creationId xmlns:p14="http://schemas.microsoft.com/office/powerpoint/2010/main" val="1655994952"/>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59559C-FA56-4CCB-8098-F3E84C731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9070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8200"/>
            <a:ext cx="8229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470D6CE-146F-43F8-A363-29F87AF54E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879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_01">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1026" name="Picture 2" descr="\\ussd-file\depts\Commercial\Marketing\Marketing_Services\Graphics_Team\GraphicsStore\PowerPoint\^PPT templates\2013\support\Model_Redhair_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04"/>
          <a:stretch/>
        </p:blipFill>
        <p:spPr bwMode="auto">
          <a:xfrm>
            <a:off x="0" y="198437"/>
            <a:ext cx="6576148" cy="5922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dirty="0" smtClean="0">
                <a:solidFill>
                  <a:srgbClr val="4D4D4F"/>
                </a:solidFill>
              </a:rPr>
              <a:t>© 2013 Illumina, Inc. All rights reserved.</a:t>
            </a:r>
          </a:p>
          <a:p>
            <a:r>
              <a:rPr lang="en-US" sz="600" dirty="0" smtClean="0">
                <a:solidFill>
                  <a:srgbClr val="4D4D4F"/>
                </a:solidFill>
              </a:rPr>
              <a:t>Illumina, </a:t>
            </a:r>
            <a:r>
              <a:rPr lang="en-US" sz="600" dirty="0" err="1" smtClean="0">
                <a:solidFill>
                  <a:srgbClr val="4D4D4F"/>
                </a:solidFill>
              </a:rPr>
              <a:t>IlluminaDx</a:t>
            </a:r>
            <a:r>
              <a:rPr lang="en-US" sz="600" dirty="0" smtClean="0">
                <a:solidFill>
                  <a:srgbClr val="4D4D4F"/>
                </a:solidFill>
              </a:rPr>
              <a:t>, </a:t>
            </a:r>
            <a:r>
              <a:rPr lang="en-US" sz="600" dirty="0" err="1" smtClean="0">
                <a:solidFill>
                  <a:srgbClr val="4D4D4F"/>
                </a:solidFill>
              </a:rPr>
              <a:t>BaseSpace</a:t>
            </a:r>
            <a:r>
              <a:rPr lang="en-US" sz="600" dirty="0" smtClean="0">
                <a:solidFill>
                  <a:srgbClr val="4D4D4F"/>
                </a:solidFill>
              </a:rPr>
              <a:t>, </a:t>
            </a:r>
            <a:r>
              <a:rPr lang="en-US" sz="600" dirty="0" err="1" smtClean="0">
                <a:solidFill>
                  <a:srgbClr val="4D4D4F"/>
                </a:solidFill>
              </a:rPr>
              <a:t>BeadArray</a:t>
            </a:r>
            <a:r>
              <a:rPr lang="en-US" sz="600" dirty="0" smtClean="0">
                <a:solidFill>
                  <a:srgbClr val="4D4D4F"/>
                </a:solidFill>
              </a:rPr>
              <a:t>, </a:t>
            </a:r>
            <a:r>
              <a:rPr lang="en-US" sz="600" dirty="0" err="1" smtClean="0">
                <a:solidFill>
                  <a:srgbClr val="4D4D4F"/>
                </a:solidFill>
              </a:rPr>
              <a:t>BeadXpress</a:t>
            </a:r>
            <a:r>
              <a:rPr lang="en-US" sz="600" dirty="0" smtClean="0">
                <a:solidFill>
                  <a:srgbClr val="4D4D4F"/>
                </a:solidFill>
              </a:rPr>
              <a:t>, </a:t>
            </a:r>
            <a:r>
              <a:rPr lang="en-US" sz="600" dirty="0" err="1" smtClean="0">
                <a:solidFill>
                  <a:srgbClr val="4D4D4F"/>
                </a:solidFill>
              </a:rPr>
              <a:t>cBot</a:t>
            </a:r>
            <a:r>
              <a:rPr lang="en-US" sz="600" dirty="0" smtClean="0">
                <a:solidFill>
                  <a:srgbClr val="4D4D4F"/>
                </a:solidFill>
              </a:rPr>
              <a:t>, </a:t>
            </a:r>
            <a:r>
              <a:rPr lang="en-US" sz="600" dirty="0" err="1" smtClean="0">
                <a:solidFill>
                  <a:srgbClr val="4D4D4F"/>
                </a:solidFill>
              </a:rPr>
              <a:t>CSPro</a:t>
            </a:r>
            <a:r>
              <a:rPr lang="en-US" sz="600" dirty="0" smtClean="0">
                <a:solidFill>
                  <a:srgbClr val="4D4D4F"/>
                </a:solidFill>
              </a:rPr>
              <a:t>, DASL, </a:t>
            </a:r>
            <a:r>
              <a:rPr lang="en-US" sz="600" dirty="0" err="1" smtClean="0">
                <a:solidFill>
                  <a:srgbClr val="4D4D4F"/>
                </a:solidFill>
              </a:rPr>
              <a:t>DesignStudio</a:t>
            </a:r>
            <a:r>
              <a:rPr lang="en-US" sz="600" dirty="0" smtClean="0">
                <a:solidFill>
                  <a:srgbClr val="4D4D4F"/>
                </a:solidFill>
              </a:rPr>
              <a:t>, Eco, </a:t>
            </a:r>
            <a:r>
              <a:rPr lang="en-US" sz="600" dirty="0" err="1" smtClean="0">
                <a:solidFill>
                  <a:srgbClr val="4D4D4F"/>
                </a:solidFill>
              </a:rPr>
              <a:t>GAIIx</a:t>
            </a:r>
            <a:r>
              <a:rPr lang="en-US" sz="600" dirty="0" smtClean="0">
                <a:solidFill>
                  <a:srgbClr val="4D4D4F"/>
                </a:solidFill>
              </a:rPr>
              <a:t>, Genetic Energy, Genome Analyzer, </a:t>
            </a:r>
            <a:r>
              <a:rPr lang="en-US" sz="600" dirty="0" err="1" smtClean="0">
                <a:solidFill>
                  <a:srgbClr val="4D4D4F"/>
                </a:solidFill>
              </a:rPr>
              <a:t>GenomeStudio</a:t>
            </a:r>
            <a:r>
              <a:rPr lang="en-US" sz="600" dirty="0" smtClean="0">
                <a:solidFill>
                  <a:srgbClr val="4D4D4F"/>
                </a:solidFill>
              </a:rPr>
              <a:t>, </a:t>
            </a:r>
            <a:r>
              <a:rPr lang="en-US" sz="600" dirty="0" err="1" smtClean="0">
                <a:solidFill>
                  <a:srgbClr val="4D4D4F"/>
                </a:solidFill>
              </a:rPr>
              <a:t>GoldenGate</a:t>
            </a:r>
            <a:r>
              <a:rPr lang="en-US" sz="600" dirty="0" smtClean="0">
                <a:solidFill>
                  <a:srgbClr val="4D4D4F"/>
                </a:solidFill>
              </a:rPr>
              <a:t>, </a:t>
            </a:r>
            <a:r>
              <a:rPr lang="en-US" sz="600" dirty="0" err="1" smtClean="0">
                <a:solidFill>
                  <a:srgbClr val="4D4D4F"/>
                </a:solidFill>
              </a:rPr>
              <a:t>HiScan</a:t>
            </a:r>
            <a:r>
              <a:rPr lang="en-US" sz="600" dirty="0" smtClean="0">
                <a:solidFill>
                  <a:srgbClr val="4D4D4F"/>
                </a:solidFill>
              </a:rPr>
              <a:t>, </a:t>
            </a:r>
            <a:r>
              <a:rPr lang="en-US" sz="600" dirty="0" err="1" smtClean="0">
                <a:solidFill>
                  <a:srgbClr val="4D4D4F"/>
                </a:solidFill>
              </a:rPr>
              <a:t>HiSeq</a:t>
            </a:r>
            <a:r>
              <a:rPr lang="en-US" sz="600" dirty="0" smtClean="0">
                <a:solidFill>
                  <a:srgbClr val="4D4D4F"/>
                </a:solidFill>
              </a:rPr>
              <a:t>, </a:t>
            </a:r>
            <a:r>
              <a:rPr lang="en-US" sz="600" dirty="0" err="1" smtClean="0">
                <a:solidFill>
                  <a:srgbClr val="4D4D4F"/>
                </a:solidFill>
              </a:rPr>
              <a:t>Infinium</a:t>
            </a:r>
            <a:r>
              <a:rPr lang="en-US" sz="600" dirty="0" smtClean="0">
                <a:solidFill>
                  <a:srgbClr val="4D4D4F"/>
                </a:solidFill>
              </a:rPr>
              <a:t>, </a:t>
            </a:r>
            <a:r>
              <a:rPr lang="en-US" sz="600" dirty="0" err="1" smtClean="0">
                <a:solidFill>
                  <a:srgbClr val="4D4D4F"/>
                </a:solidFill>
              </a:rPr>
              <a:t>iSelect</a:t>
            </a:r>
            <a:r>
              <a:rPr lang="en-US" sz="600" dirty="0" smtClean="0">
                <a:solidFill>
                  <a:srgbClr val="4D4D4F"/>
                </a:solidFill>
              </a:rPr>
              <a:t>, </a:t>
            </a:r>
            <a:r>
              <a:rPr lang="en-US" sz="600" dirty="0" err="1" smtClean="0">
                <a:solidFill>
                  <a:srgbClr val="4D4D4F"/>
                </a:solidFill>
              </a:rPr>
              <a:t>MiSeq</a:t>
            </a:r>
            <a:r>
              <a:rPr lang="en-US" sz="600" dirty="0" smtClean="0">
                <a:solidFill>
                  <a:srgbClr val="4D4D4F"/>
                </a:solidFill>
              </a:rPr>
              <a:t>, </a:t>
            </a:r>
            <a:r>
              <a:rPr lang="en-US" sz="600" dirty="0" err="1" smtClean="0">
                <a:solidFill>
                  <a:srgbClr val="4D4D4F"/>
                </a:solidFill>
              </a:rPr>
              <a:t>Nextera</a:t>
            </a:r>
            <a:r>
              <a:rPr lang="en-US" sz="600" dirty="0" smtClean="0">
                <a:solidFill>
                  <a:srgbClr val="4D4D4F"/>
                </a:solidFill>
              </a:rPr>
              <a:t>, </a:t>
            </a:r>
            <a:r>
              <a:rPr lang="en-US" sz="600" dirty="0" err="1" smtClean="0">
                <a:solidFill>
                  <a:srgbClr val="4D4D4F"/>
                </a:solidFill>
              </a:rPr>
              <a:t>NuPCR</a:t>
            </a:r>
            <a:r>
              <a:rPr lang="en-US" sz="600" dirty="0" smtClean="0">
                <a:solidFill>
                  <a:srgbClr val="4D4D4F"/>
                </a:solidFill>
              </a:rPr>
              <a:t>, </a:t>
            </a:r>
            <a:r>
              <a:rPr lang="en-US" sz="600" dirty="0" err="1" smtClean="0">
                <a:solidFill>
                  <a:srgbClr val="4D4D4F"/>
                </a:solidFill>
              </a:rPr>
              <a:t>SeqMonitor</a:t>
            </a:r>
            <a:r>
              <a:rPr lang="en-US" sz="600" dirty="0" smtClean="0">
                <a:solidFill>
                  <a:srgbClr val="4D4D4F"/>
                </a:solidFill>
              </a:rPr>
              <a:t>, </a:t>
            </a:r>
            <a:r>
              <a:rPr lang="en-US" sz="600" dirty="0" err="1" smtClean="0">
                <a:solidFill>
                  <a:srgbClr val="4D4D4F"/>
                </a:solidFill>
              </a:rPr>
              <a:t>Solexa</a:t>
            </a:r>
            <a:r>
              <a:rPr lang="en-US" sz="600" dirty="0" smtClean="0">
                <a:solidFill>
                  <a:srgbClr val="4D4D4F"/>
                </a:solidFill>
              </a:rPr>
              <a:t>, </a:t>
            </a:r>
            <a:r>
              <a:rPr lang="en-US" sz="600" dirty="0" err="1" smtClean="0">
                <a:solidFill>
                  <a:srgbClr val="4D4D4F"/>
                </a:solidFill>
              </a:rPr>
              <a:t>TruSeq</a:t>
            </a:r>
            <a:r>
              <a:rPr lang="en-US" sz="600" dirty="0" smtClean="0">
                <a:solidFill>
                  <a:srgbClr val="4D4D4F"/>
                </a:solidFill>
              </a:rPr>
              <a:t>, </a:t>
            </a:r>
            <a:r>
              <a:rPr lang="en-US" sz="600" dirty="0" err="1" smtClean="0">
                <a:solidFill>
                  <a:srgbClr val="4D4D4F"/>
                </a:solidFill>
              </a:rPr>
              <a:t>TruSight</a:t>
            </a:r>
            <a:r>
              <a:rPr lang="en-US" sz="600" dirty="0" smtClean="0">
                <a:solidFill>
                  <a:srgbClr val="4D4D4F"/>
                </a:solidFill>
              </a:rPr>
              <a:t>, </a:t>
            </a:r>
            <a:r>
              <a:rPr lang="en-US" sz="600" dirty="0" err="1" smtClean="0">
                <a:solidFill>
                  <a:srgbClr val="4D4D4F"/>
                </a:solidFill>
              </a:rPr>
              <a:t>VeraCode</a:t>
            </a:r>
            <a:r>
              <a:rPr lang="en-US" sz="600" dirty="0" smtClean="0">
                <a:solidFill>
                  <a:srgbClr val="4D4D4F"/>
                </a:solidFill>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6324600" y="3309938"/>
            <a:ext cx="25082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216420724"/>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_02">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2050" name="Picture 2" descr="\\ussd-file\depts\Commercial\Marketing\Marketing_Services\Graphics_Team\GraphicsStore\PowerPoint\^PPT templates\2013\support\ClinicalG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9144000" cy="6124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dirty="0" smtClean="0">
                <a:solidFill>
                  <a:srgbClr val="4D4D4F"/>
                </a:solidFill>
              </a:rPr>
              <a:t>© 2013 Illumina, Inc. All rights reserved.</a:t>
            </a:r>
          </a:p>
          <a:p>
            <a:r>
              <a:rPr lang="en-US" sz="600" dirty="0" smtClean="0">
                <a:solidFill>
                  <a:srgbClr val="4D4D4F"/>
                </a:solidFill>
              </a:rPr>
              <a:t>Illumina, </a:t>
            </a:r>
            <a:r>
              <a:rPr lang="en-US" sz="600" dirty="0" err="1" smtClean="0">
                <a:solidFill>
                  <a:srgbClr val="4D4D4F"/>
                </a:solidFill>
              </a:rPr>
              <a:t>IlluminaDx</a:t>
            </a:r>
            <a:r>
              <a:rPr lang="en-US" sz="600" dirty="0" smtClean="0">
                <a:solidFill>
                  <a:srgbClr val="4D4D4F"/>
                </a:solidFill>
              </a:rPr>
              <a:t>, </a:t>
            </a:r>
            <a:r>
              <a:rPr lang="en-US" sz="600" dirty="0" err="1" smtClean="0">
                <a:solidFill>
                  <a:srgbClr val="4D4D4F"/>
                </a:solidFill>
              </a:rPr>
              <a:t>BaseSpace</a:t>
            </a:r>
            <a:r>
              <a:rPr lang="en-US" sz="600" dirty="0" smtClean="0">
                <a:solidFill>
                  <a:srgbClr val="4D4D4F"/>
                </a:solidFill>
              </a:rPr>
              <a:t>, </a:t>
            </a:r>
            <a:r>
              <a:rPr lang="en-US" sz="600" dirty="0" err="1" smtClean="0">
                <a:solidFill>
                  <a:srgbClr val="4D4D4F"/>
                </a:solidFill>
              </a:rPr>
              <a:t>BeadArray</a:t>
            </a:r>
            <a:r>
              <a:rPr lang="en-US" sz="600" dirty="0" smtClean="0">
                <a:solidFill>
                  <a:srgbClr val="4D4D4F"/>
                </a:solidFill>
              </a:rPr>
              <a:t>, </a:t>
            </a:r>
            <a:r>
              <a:rPr lang="en-US" sz="600" dirty="0" err="1" smtClean="0">
                <a:solidFill>
                  <a:srgbClr val="4D4D4F"/>
                </a:solidFill>
              </a:rPr>
              <a:t>BeadXpress</a:t>
            </a:r>
            <a:r>
              <a:rPr lang="en-US" sz="600" dirty="0" smtClean="0">
                <a:solidFill>
                  <a:srgbClr val="4D4D4F"/>
                </a:solidFill>
              </a:rPr>
              <a:t>, </a:t>
            </a:r>
            <a:r>
              <a:rPr lang="en-US" sz="600" dirty="0" err="1" smtClean="0">
                <a:solidFill>
                  <a:srgbClr val="4D4D4F"/>
                </a:solidFill>
              </a:rPr>
              <a:t>cBot</a:t>
            </a:r>
            <a:r>
              <a:rPr lang="en-US" sz="600" dirty="0" smtClean="0">
                <a:solidFill>
                  <a:srgbClr val="4D4D4F"/>
                </a:solidFill>
              </a:rPr>
              <a:t>, </a:t>
            </a:r>
            <a:r>
              <a:rPr lang="en-US" sz="600" dirty="0" err="1" smtClean="0">
                <a:solidFill>
                  <a:srgbClr val="4D4D4F"/>
                </a:solidFill>
              </a:rPr>
              <a:t>CSPro</a:t>
            </a:r>
            <a:r>
              <a:rPr lang="en-US" sz="600" dirty="0" smtClean="0">
                <a:solidFill>
                  <a:srgbClr val="4D4D4F"/>
                </a:solidFill>
              </a:rPr>
              <a:t>, DASL, </a:t>
            </a:r>
            <a:r>
              <a:rPr lang="en-US" sz="600" dirty="0" err="1" smtClean="0">
                <a:solidFill>
                  <a:srgbClr val="4D4D4F"/>
                </a:solidFill>
              </a:rPr>
              <a:t>DesignStudio</a:t>
            </a:r>
            <a:r>
              <a:rPr lang="en-US" sz="600" dirty="0" smtClean="0">
                <a:solidFill>
                  <a:srgbClr val="4D4D4F"/>
                </a:solidFill>
              </a:rPr>
              <a:t>, Eco, </a:t>
            </a:r>
            <a:r>
              <a:rPr lang="en-US" sz="600" dirty="0" err="1" smtClean="0">
                <a:solidFill>
                  <a:srgbClr val="4D4D4F"/>
                </a:solidFill>
              </a:rPr>
              <a:t>GAIIx</a:t>
            </a:r>
            <a:r>
              <a:rPr lang="en-US" sz="600" dirty="0" smtClean="0">
                <a:solidFill>
                  <a:srgbClr val="4D4D4F"/>
                </a:solidFill>
              </a:rPr>
              <a:t>, Genetic Energy, Genome Analyzer, </a:t>
            </a:r>
            <a:r>
              <a:rPr lang="en-US" sz="600" dirty="0" err="1" smtClean="0">
                <a:solidFill>
                  <a:srgbClr val="4D4D4F"/>
                </a:solidFill>
              </a:rPr>
              <a:t>GenomeStudio</a:t>
            </a:r>
            <a:r>
              <a:rPr lang="en-US" sz="600" dirty="0" smtClean="0">
                <a:solidFill>
                  <a:srgbClr val="4D4D4F"/>
                </a:solidFill>
              </a:rPr>
              <a:t>, </a:t>
            </a:r>
            <a:r>
              <a:rPr lang="en-US" sz="600" dirty="0" err="1" smtClean="0">
                <a:solidFill>
                  <a:srgbClr val="4D4D4F"/>
                </a:solidFill>
              </a:rPr>
              <a:t>GoldenGate</a:t>
            </a:r>
            <a:r>
              <a:rPr lang="en-US" sz="600" dirty="0" smtClean="0">
                <a:solidFill>
                  <a:srgbClr val="4D4D4F"/>
                </a:solidFill>
              </a:rPr>
              <a:t>, </a:t>
            </a:r>
            <a:r>
              <a:rPr lang="en-US" sz="600" dirty="0" err="1" smtClean="0">
                <a:solidFill>
                  <a:srgbClr val="4D4D4F"/>
                </a:solidFill>
              </a:rPr>
              <a:t>HiScan</a:t>
            </a:r>
            <a:r>
              <a:rPr lang="en-US" sz="600" dirty="0" smtClean="0">
                <a:solidFill>
                  <a:srgbClr val="4D4D4F"/>
                </a:solidFill>
              </a:rPr>
              <a:t>, </a:t>
            </a:r>
            <a:r>
              <a:rPr lang="en-US" sz="600" dirty="0" err="1" smtClean="0">
                <a:solidFill>
                  <a:srgbClr val="4D4D4F"/>
                </a:solidFill>
              </a:rPr>
              <a:t>HiSeq</a:t>
            </a:r>
            <a:r>
              <a:rPr lang="en-US" sz="600" dirty="0" smtClean="0">
                <a:solidFill>
                  <a:srgbClr val="4D4D4F"/>
                </a:solidFill>
              </a:rPr>
              <a:t>, </a:t>
            </a:r>
            <a:r>
              <a:rPr lang="en-US" sz="600" dirty="0" err="1" smtClean="0">
                <a:solidFill>
                  <a:srgbClr val="4D4D4F"/>
                </a:solidFill>
              </a:rPr>
              <a:t>Infinium</a:t>
            </a:r>
            <a:r>
              <a:rPr lang="en-US" sz="600" dirty="0" smtClean="0">
                <a:solidFill>
                  <a:srgbClr val="4D4D4F"/>
                </a:solidFill>
              </a:rPr>
              <a:t>, </a:t>
            </a:r>
            <a:r>
              <a:rPr lang="en-US" sz="600" dirty="0" err="1" smtClean="0">
                <a:solidFill>
                  <a:srgbClr val="4D4D4F"/>
                </a:solidFill>
              </a:rPr>
              <a:t>iSelect</a:t>
            </a:r>
            <a:r>
              <a:rPr lang="en-US" sz="600" dirty="0" smtClean="0">
                <a:solidFill>
                  <a:srgbClr val="4D4D4F"/>
                </a:solidFill>
              </a:rPr>
              <a:t>, </a:t>
            </a:r>
            <a:r>
              <a:rPr lang="en-US" sz="600" dirty="0" err="1" smtClean="0">
                <a:solidFill>
                  <a:srgbClr val="4D4D4F"/>
                </a:solidFill>
              </a:rPr>
              <a:t>MiSeq</a:t>
            </a:r>
            <a:r>
              <a:rPr lang="en-US" sz="600" dirty="0" smtClean="0">
                <a:solidFill>
                  <a:srgbClr val="4D4D4F"/>
                </a:solidFill>
              </a:rPr>
              <a:t>, </a:t>
            </a:r>
            <a:r>
              <a:rPr lang="en-US" sz="600" dirty="0" err="1" smtClean="0">
                <a:solidFill>
                  <a:srgbClr val="4D4D4F"/>
                </a:solidFill>
              </a:rPr>
              <a:t>Nextera</a:t>
            </a:r>
            <a:r>
              <a:rPr lang="en-US" sz="600" dirty="0" smtClean="0">
                <a:solidFill>
                  <a:srgbClr val="4D4D4F"/>
                </a:solidFill>
              </a:rPr>
              <a:t>, </a:t>
            </a:r>
            <a:r>
              <a:rPr lang="en-US" sz="600" dirty="0" err="1" smtClean="0">
                <a:solidFill>
                  <a:srgbClr val="4D4D4F"/>
                </a:solidFill>
              </a:rPr>
              <a:t>NuPCR</a:t>
            </a:r>
            <a:r>
              <a:rPr lang="en-US" sz="600" dirty="0" smtClean="0">
                <a:solidFill>
                  <a:srgbClr val="4D4D4F"/>
                </a:solidFill>
              </a:rPr>
              <a:t>, </a:t>
            </a:r>
            <a:r>
              <a:rPr lang="en-US" sz="600" dirty="0" err="1" smtClean="0">
                <a:solidFill>
                  <a:srgbClr val="4D4D4F"/>
                </a:solidFill>
              </a:rPr>
              <a:t>SeqMonitor</a:t>
            </a:r>
            <a:r>
              <a:rPr lang="en-US" sz="600" dirty="0" smtClean="0">
                <a:solidFill>
                  <a:srgbClr val="4D4D4F"/>
                </a:solidFill>
              </a:rPr>
              <a:t>, </a:t>
            </a:r>
            <a:r>
              <a:rPr lang="en-US" sz="600" dirty="0" err="1" smtClean="0">
                <a:solidFill>
                  <a:srgbClr val="4D4D4F"/>
                </a:solidFill>
              </a:rPr>
              <a:t>Solexa</a:t>
            </a:r>
            <a:r>
              <a:rPr lang="en-US" sz="600" dirty="0" smtClean="0">
                <a:solidFill>
                  <a:srgbClr val="4D4D4F"/>
                </a:solidFill>
              </a:rPr>
              <a:t>, </a:t>
            </a:r>
            <a:r>
              <a:rPr lang="en-US" sz="600" dirty="0" err="1" smtClean="0">
                <a:solidFill>
                  <a:srgbClr val="4D4D4F"/>
                </a:solidFill>
              </a:rPr>
              <a:t>TruSeq</a:t>
            </a:r>
            <a:r>
              <a:rPr lang="en-US" sz="600" dirty="0" smtClean="0">
                <a:solidFill>
                  <a:srgbClr val="4D4D4F"/>
                </a:solidFill>
              </a:rPr>
              <a:t>, </a:t>
            </a:r>
            <a:r>
              <a:rPr lang="en-US" sz="600" dirty="0" err="1" smtClean="0">
                <a:solidFill>
                  <a:srgbClr val="4D4D4F"/>
                </a:solidFill>
              </a:rPr>
              <a:t>TruSight</a:t>
            </a:r>
            <a:r>
              <a:rPr lang="en-US" sz="600" dirty="0" smtClean="0">
                <a:solidFill>
                  <a:srgbClr val="4D4D4F"/>
                </a:solidFill>
              </a:rPr>
              <a:t>, </a:t>
            </a:r>
            <a:r>
              <a:rPr lang="en-US" sz="600" dirty="0" err="1" smtClean="0">
                <a:solidFill>
                  <a:srgbClr val="4D4D4F"/>
                </a:solidFill>
              </a:rPr>
              <a:t>VeraCode</a:t>
            </a:r>
            <a:r>
              <a:rPr lang="en-US" sz="600" dirty="0" smtClean="0">
                <a:solidFill>
                  <a:srgbClr val="4D4D4F"/>
                </a:solidFill>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3180518600"/>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_03">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096"/>
            <a:ext cx="9144000" cy="61203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dirty="0" smtClean="0">
                <a:solidFill>
                  <a:srgbClr val="4D4D4F"/>
                </a:solidFill>
              </a:rPr>
              <a:t>© 2013 Illumina, Inc. All rights reserved.</a:t>
            </a:r>
          </a:p>
          <a:p>
            <a:r>
              <a:rPr lang="en-US" sz="600" dirty="0" smtClean="0">
                <a:solidFill>
                  <a:srgbClr val="4D4D4F"/>
                </a:solidFill>
              </a:rPr>
              <a:t>Illumina, </a:t>
            </a:r>
            <a:r>
              <a:rPr lang="en-US" sz="600" dirty="0" err="1" smtClean="0">
                <a:solidFill>
                  <a:srgbClr val="4D4D4F"/>
                </a:solidFill>
              </a:rPr>
              <a:t>IlluminaDx</a:t>
            </a:r>
            <a:r>
              <a:rPr lang="en-US" sz="600" dirty="0" smtClean="0">
                <a:solidFill>
                  <a:srgbClr val="4D4D4F"/>
                </a:solidFill>
              </a:rPr>
              <a:t>, </a:t>
            </a:r>
            <a:r>
              <a:rPr lang="en-US" sz="600" dirty="0" err="1" smtClean="0">
                <a:solidFill>
                  <a:srgbClr val="4D4D4F"/>
                </a:solidFill>
              </a:rPr>
              <a:t>BaseSpace</a:t>
            </a:r>
            <a:r>
              <a:rPr lang="en-US" sz="600" dirty="0" smtClean="0">
                <a:solidFill>
                  <a:srgbClr val="4D4D4F"/>
                </a:solidFill>
              </a:rPr>
              <a:t>, </a:t>
            </a:r>
            <a:r>
              <a:rPr lang="en-US" sz="600" dirty="0" err="1" smtClean="0">
                <a:solidFill>
                  <a:srgbClr val="4D4D4F"/>
                </a:solidFill>
              </a:rPr>
              <a:t>BeadArray</a:t>
            </a:r>
            <a:r>
              <a:rPr lang="en-US" sz="600" dirty="0" smtClean="0">
                <a:solidFill>
                  <a:srgbClr val="4D4D4F"/>
                </a:solidFill>
              </a:rPr>
              <a:t>, </a:t>
            </a:r>
            <a:r>
              <a:rPr lang="en-US" sz="600" dirty="0" err="1" smtClean="0">
                <a:solidFill>
                  <a:srgbClr val="4D4D4F"/>
                </a:solidFill>
              </a:rPr>
              <a:t>BeadXpress</a:t>
            </a:r>
            <a:r>
              <a:rPr lang="en-US" sz="600" dirty="0" smtClean="0">
                <a:solidFill>
                  <a:srgbClr val="4D4D4F"/>
                </a:solidFill>
              </a:rPr>
              <a:t>, </a:t>
            </a:r>
            <a:r>
              <a:rPr lang="en-US" sz="600" dirty="0" err="1" smtClean="0">
                <a:solidFill>
                  <a:srgbClr val="4D4D4F"/>
                </a:solidFill>
              </a:rPr>
              <a:t>cBot</a:t>
            </a:r>
            <a:r>
              <a:rPr lang="en-US" sz="600" dirty="0" smtClean="0">
                <a:solidFill>
                  <a:srgbClr val="4D4D4F"/>
                </a:solidFill>
              </a:rPr>
              <a:t>, </a:t>
            </a:r>
            <a:r>
              <a:rPr lang="en-US" sz="600" dirty="0" err="1" smtClean="0">
                <a:solidFill>
                  <a:srgbClr val="4D4D4F"/>
                </a:solidFill>
              </a:rPr>
              <a:t>CSPro</a:t>
            </a:r>
            <a:r>
              <a:rPr lang="en-US" sz="600" dirty="0" smtClean="0">
                <a:solidFill>
                  <a:srgbClr val="4D4D4F"/>
                </a:solidFill>
              </a:rPr>
              <a:t>, DASL, </a:t>
            </a:r>
            <a:r>
              <a:rPr lang="en-US" sz="600" dirty="0" err="1" smtClean="0">
                <a:solidFill>
                  <a:srgbClr val="4D4D4F"/>
                </a:solidFill>
              </a:rPr>
              <a:t>DesignStudio</a:t>
            </a:r>
            <a:r>
              <a:rPr lang="en-US" sz="600" dirty="0" smtClean="0">
                <a:solidFill>
                  <a:srgbClr val="4D4D4F"/>
                </a:solidFill>
              </a:rPr>
              <a:t>, Eco, </a:t>
            </a:r>
            <a:r>
              <a:rPr lang="en-US" sz="600" dirty="0" err="1" smtClean="0">
                <a:solidFill>
                  <a:srgbClr val="4D4D4F"/>
                </a:solidFill>
              </a:rPr>
              <a:t>GAIIx</a:t>
            </a:r>
            <a:r>
              <a:rPr lang="en-US" sz="600" dirty="0" smtClean="0">
                <a:solidFill>
                  <a:srgbClr val="4D4D4F"/>
                </a:solidFill>
              </a:rPr>
              <a:t>, Genetic Energy, Genome Analyzer, </a:t>
            </a:r>
            <a:r>
              <a:rPr lang="en-US" sz="600" dirty="0" err="1" smtClean="0">
                <a:solidFill>
                  <a:srgbClr val="4D4D4F"/>
                </a:solidFill>
              </a:rPr>
              <a:t>GenomeStudio</a:t>
            </a:r>
            <a:r>
              <a:rPr lang="en-US" sz="600" dirty="0" smtClean="0">
                <a:solidFill>
                  <a:srgbClr val="4D4D4F"/>
                </a:solidFill>
              </a:rPr>
              <a:t>, </a:t>
            </a:r>
            <a:r>
              <a:rPr lang="en-US" sz="600" dirty="0" err="1" smtClean="0">
                <a:solidFill>
                  <a:srgbClr val="4D4D4F"/>
                </a:solidFill>
              </a:rPr>
              <a:t>GoldenGate</a:t>
            </a:r>
            <a:r>
              <a:rPr lang="en-US" sz="600" dirty="0" smtClean="0">
                <a:solidFill>
                  <a:srgbClr val="4D4D4F"/>
                </a:solidFill>
              </a:rPr>
              <a:t>, </a:t>
            </a:r>
            <a:r>
              <a:rPr lang="en-US" sz="600" dirty="0" err="1" smtClean="0">
                <a:solidFill>
                  <a:srgbClr val="4D4D4F"/>
                </a:solidFill>
              </a:rPr>
              <a:t>HiScan</a:t>
            </a:r>
            <a:r>
              <a:rPr lang="en-US" sz="600" dirty="0" smtClean="0">
                <a:solidFill>
                  <a:srgbClr val="4D4D4F"/>
                </a:solidFill>
              </a:rPr>
              <a:t>, </a:t>
            </a:r>
            <a:r>
              <a:rPr lang="en-US" sz="600" dirty="0" err="1" smtClean="0">
                <a:solidFill>
                  <a:srgbClr val="4D4D4F"/>
                </a:solidFill>
              </a:rPr>
              <a:t>HiSeq</a:t>
            </a:r>
            <a:r>
              <a:rPr lang="en-US" sz="600" dirty="0" smtClean="0">
                <a:solidFill>
                  <a:srgbClr val="4D4D4F"/>
                </a:solidFill>
              </a:rPr>
              <a:t>, </a:t>
            </a:r>
            <a:r>
              <a:rPr lang="en-US" sz="600" dirty="0" err="1" smtClean="0">
                <a:solidFill>
                  <a:srgbClr val="4D4D4F"/>
                </a:solidFill>
              </a:rPr>
              <a:t>Infinium</a:t>
            </a:r>
            <a:r>
              <a:rPr lang="en-US" sz="600" dirty="0" smtClean="0">
                <a:solidFill>
                  <a:srgbClr val="4D4D4F"/>
                </a:solidFill>
              </a:rPr>
              <a:t>, </a:t>
            </a:r>
            <a:r>
              <a:rPr lang="en-US" sz="600" dirty="0" err="1" smtClean="0">
                <a:solidFill>
                  <a:srgbClr val="4D4D4F"/>
                </a:solidFill>
              </a:rPr>
              <a:t>iSelect</a:t>
            </a:r>
            <a:r>
              <a:rPr lang="en-US" sz="600" dirty="0" smtClean="0">
                <a:solidFill>
                  <a:srgbClr val="4D4D4F"/>
                </a:solidFill>
              </a:rPr>
              <a:t>, </a:t>
            </a:r>
            <a:r>
              <a:rPr lang="en-US" sz="600" dirty="0" err="1" smtClean="0">
                <a:solidFill>
                  <a:srgbClr val="4D4D4F"/>
                </a:solidFill>
              </a:rPr>
              <a:t>MiSeq</a:t>
            </a:r>
            <a:r>
              <a:rPr lang="en-US" sz="600" dirty="0" smtClean="0">
                <a:solidFill>
                  <a:srgbClr val="4D4D4F"/>
                </a:solidFill>
              </a:rPr>
              <a:t>, </a:t>
            </a:r>
            <a:r>
              <a:rPr lang="en-US" sz="600" dirty="0" err="1" smtClean="0">
                <a:solidFill>
                  <a:srgbClr val="4D4D4F"/>
                </a:solidFill>
              </a:rPr>
              <a:t>Nextera</a:t>
            </a:r>
            <a:r>
              <a:rPr lang="en-US" sz="600" dirty="0" smtClean="0">
                <a:solidFill>
                  <a:srgbClr val="4D4D4F"/>
                </a:solidFill>
              </a:rPr>
              <a:t>, </a:t>
            </a:r>
            <a:r>
              <a:rPr lang="en-US" sz="600" dirty="0" err="1" smtClean="0">
                <a:solidFill>
                  <a:srgbClr val="4D4D4F"/>
                </a:solidFill>
              </a:rPr>
              <a:t>NuPCR</a:t>
            </a:r>
            <a:r>
              <a:rPr lang="en-US" sz="600" dirty="0" smtClean="0">
                <a:solidFill>
                  <a:srgbClr val="4D4D4F"/>
                </a:solidFill>
              </a:rPr>
              <a:t>, </a:t>
            </a:r>
            <a:r>
              <a:rPr lang="en-US" sz="600" dirty="0" err="1" smtClean="0">
                <a:solidFill>
                  <a:srgbClr val="4D4D4F"/>
                </a:solidFill>
              </a:rPr>
              <a:t>SeqMonitor</a:t>
            </a:r>
            <a:r>
              <a:rPr lang="en-US" sz="600" dirty="0" smtClean="0">
                <a:solidFill>
                  <a:srgbClr val="4D4D4F"/>
                </a:solidFill>
              </a:rPr>
              <a:t>, </a:t>
            </a:r>
            <a:r>
              <a:rPr lang="en-US" sz="600" dirty="0" err="1" smtClean="0">
                <a:solidFill>
                  <a:srgbClr val="4D4D4F"/>
                </a:solidFill>
              </a:rPr>
              <a:t>Solexa</a:t>
            </a:r>
            <a:r>
              <a:rPr lang="en-US" sz="600" dirty="0" smtClean="0">
                <a:solidFill>
                  <a:srgbClr val="4D4D4F"/>
                </a:solidFill>
              </a:rPr>
              <a:t>, </a:t>
            </a:r>
            <a:r>
              <a:rPr lang="en-US" sz="600" dirty="0" err="1" smtClean="0">
                <a:solidFill>
                  <a:srgbClr val="4D4D4F"/>
                </a:solidFill>
              </a:rPr>
              <a:t>TruSeq</a:t>
            </a:r>
            <a:r>
              <a:rPr lang="en-US" sz="600" dirty="0" smtClean="0">
                <a:solidFill>
                  <a:srgbClr val="4D4D4F"/>
                </a:solidFill>
              </a:rPr>
              <a:t>, </a:t>
            </a:r>
            <a:r>
              <a:rPr lang="en-US" sz="600" dirty="0" err="1" smtClean="0">
                <a:solidFill>
                  <a:srgbClr val="4D4D4F"/>
                </a:solidFill>
              </a:rPr>
              <a:t>TruSight</a:t>
            </a:r>
            <a:r>
              <a:rPr lang="en-US" sz="600" dirty="0" smtClean="0">
                <a:solidFill>
                  <a:srgbClr val="4D4D4F"/>
                </a:solidFill>
              </a:rPr>
              <a:t>, </a:t>
            </a:r>
            <a:r>
              <a:rPr lang="en-US" sz="600" dirty="0" err="1" smtClean="0">
                <a:solidFill>
                  <a:srgbClr val="4D4D4F"/>
                </a:solidFill>
              </a:rPr>
              <a:t>VeraCode</a:t>
            </a:r>
            <a:r>
              <a:rPr lang="en-US" sz="600" dirty="0" smtClean="0">
                <a:solidFill>
                  <a:srgbClr val="4D4D4F"/>
                </a:solidFill>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1289284858"/>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_04">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4098" name="Picture 2" descr="\\ussd-file\depts\Commercial\Marketing\Marketing_Services\Graphics_Team\GraphicsStore\PowerPoint\^PPT templates\2013\support\Model_MaleYou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dirty="0" smtClean="0">
                <a:solidFill>
                  <a:srgbClr val="4D4D4F"/>
                </a:solidFill>
              </a:rPr>
              <a:t>© 2013 Illumina, Inc. All rights reserved.</a:t>
            </a:r>
          </a:p>
          <a:p>
            <a:r>
              <a:rPr lang="en-US" sz="600" dirty="0" smtClean="0">
                <a:solidFill>
                  <a:srgbClr val="4D4D4F"/>
                </a:solidFill>
              </a:rPr>
              <a:t>Illumina, </a:t>
            </a:r>
            <a:r>
              <a:rPr lang="en-US" sz="600" dirty="0" err="1" smtClean="0">
                <a:solidFill>
                  <a:srgbClr val="4D4D4F"/>
                </a:solidFill>
              </a:rPr>
              <a:t>IlluminaDx</a:t>
            </a:r>
            <a:r>
              <a:rPr lang="en-US" sz="600" dirty="0" smtClean="0">
                <a:solidFill>
                  <a:srgbClr val="4D4D4F"/>
                </a:solidFill>
              </a:rPr>
              <a:t>, </a:t>
            </a:r>
            <a:r>
              <a:rPr lang="en-US" sz="600" dirty="0" err="1" smtClean="0">
                <a:solidFill>
                  <a:srgbClr val="4D4D4F"/>
                </a:solidFill>
              </a:rPr>
              <a:t>BaseSpace</a:t>
            </a:r>
            <a:r>
              <a:rPr lang="en-US" sz="600" dirty="0" smtClean="0">
                <a:solidFill>
                  <a:srgbClr val="4D4D4F"/>
                </a:solidFill>
              </a:rPr>
              <a:t>, </a:t>
            </a:r>
            <a:r>
              <a:rPr lang="en-US" sz="600" dirty="0" err="1" smtClean="0">
                <a:solidFill>
                  <a:srgbClr val="4D4D4F"/>
                </a:solidFill>
              </a:rPr>
              <a:t>BeadArray</a:t>
            </a:r>
            <a:r>
              <a:rPr lang="en-US" sz="600" dirty="0" smtClean="0">
                <a:solidFill>
                  <a:srgbClr val="4D4D4F"/>
                </a:solidFill>
              </a:rPr>
              <a:t>, </a:t>
            </a:r>
            <a:r>
              <a:rPr lang="en-US" sz="600" dirty="0" err="1" smtClean="0">
                <a:solidFill>
                  <a:srgbClr val="4D4D4F"/>
                </a:solidFill>
              </a:rPr>
              <a:t>BeadXpress</a:t>
            </a:r>
            <a:r>
              <a:rPr lang="en-US" sz="600" dirty="0" smtClean="0">
                <a:solidFill>
                  <a:srgbClr val="4D4D4F"/>
                </a:solidFill>
              </a:rPr>
              <a:t>, </a:t>
            </a:r>
            <a:r>
              <a:rPr lang="en-US" sz="600" dirty="0" err="1" smtClean="0">
                <a:solidFill>
                  <a:srgbClr val="4D4D4F"/>
                </a:solidFill>
              </a:rPr>
              <a:t>cBot</a:t>
            </a:r>
            <a:r>
              <a:rPr lang="en-US" sz="600" dirty="0" smtClean="0">
                <a:solidFill>
                  <a:srgbClr val="4D4D4F"/>
                </a:solidFill>
              </a:rPr>
              <a:t>, </a:t>
            </a:r>
            <a:r>
              <a:rPr lang="en-US" sz="600" dirty="0" err="1" smtClean="0">
                <a:solidFill>
                  <a:srgbClr val="4D4D4F"/>
                </a:solidFill>
              </a:rPr>
              <a:t>CSPro</a:t>
            </a:r>
            <a:r>
              <a:rPr lang="en-US" sz="600" dirty="0" smtClean="0">
                <a:solidFill>
                  <a:srgbClr val="4D4D4F"/>
                </a:solidFill>
              </a:rPr>
              <a:t>, DASL, </a:t>
            </a:r>
            <a:r>
              <a:rPr lang="en-US" sz="600" dirty="0" err="1" smtClean="0">
                <a:solidFill>
                  <a:srgbClr val="4D4D4F"/>
                </a:solidFill>
              </a:rPr>
              <a:t>DesignStudio</a:t>
            </a:r>
            <a:r>
              <a:rPr lang="en-US" sz="600" dirty="0" smtClean="0">
                <a:solidFill>
                  <a:srgbClr val="4D4D4F"/>
                </a:solidFill>
              </a:rPr>
              <a:t>, Eco, </a:t>
            </a:r>
            <a:r>
              <a:rPr lang="en-US" sz="600" dirty="0" err="1" smtClean="0">
                <a:solidFill>
                  <a:srgbClr val="4D4D4F"/>
                </a:solidFill>
              </a:rPr>
              <a:t>GAIIx</a:t>
            </a:r>
            <a:r>
              <a:rPr lang="en-US" sz="600" dirty="0" smtClean="0">
                <a:solidFill>
                  <a:srgbClr val="4D4D4F"/>
                </a:solidFill>
              </a:rPr>
              <a:t>, Genetic Energy, Genome Analyzer, </a:t>
            </a:r>
            <a:r>
              <a:rPr lang="en-US" sz="600" dirty="0" err="1" smtClean="0">
                <a:solidFill>
                  <a:srgbClr val="4D4D4F"/>
                </a:solidFill>
              </a:rPr>
              <a:t>GenomeStudio</a:t>
            </a:r>
            <a:r>
              <a:rPr lang="en-US" sz="600" dirty="0" smtClean="0">
                <a:solidFill>
                  <a:srgbClr val="4D4D4F"/>
                </a:solidFill>
              </a:rPr>
              <a:t>, </a:t>
            </a:r>
            <a:r>
              <a:rPr lang="en-US" sz="600" dirty="0" err="1" smtClean="0">
                <a:solidFill>
                  <a:srgbClr val="4D4D4F"/>
                </a:solidFill>
              </a:rPr>
              <a:t>GoldenGate</a:t>
            </a:r>
            <a:r>
              <a:rPr lang="en-US" sz="600" dirty="0" smtClean="0">
                <a:solidFill>
                  <a:srgbClr val="4D4D4F"/>
                </a:solidFill>
              </a:rPr>
              <a:t>, </a:t>
            </a:r>
            <a:r>
              <a:rPr lang="en-US" sz="600" dirty="0" err="1" smtClean="0">
                <a:solidFill>
                  <a:srgbClr val="4D4D4F"/>
                </a:solidFill>
              </a:rPr>
              <a:t>HiScan</a:t>
            </a:r>
            <a:r>
              <a:rPr lang="en-US" sz="600" dirty="0" smtClean="0">
                <a:solidFill>
                  <a:srgbClr val="4D4D4F"/>
                </a:solidFill>
              </a:rPr>
              <a:t>, </a:t>
            </a:r>
            <a:r>
              <a:rPr lang="en-US" sz="600" dirty="0" err="1" smtClean="0">
                <a:solidFill>
                  <a:srgbClr val="4D4D4F"/>
                </a:solidFill>
              </a:rPr>
              <a:t>HiSeq</a:t>
            </a:r>
            <a:r>
              <a:rPr lang="en-US" sz="600" dirty="0" smtClean="0">
                <a:solidFill>
                  <a:srgbClr val="4D4D4F"/>
                </a:solidFill>
              </a:rPr>
              <a:t>, </a:t>
            </a:r>
            <a:r>
              <a:rPr lang="en-US" sz="600" dirty="0" err="1" smtClean="0">
                <a:solidFill>
                  <a:srgbClr val="4D4D4F"/>
                </a:solidFill>
              </a:rPr>
              <a:t>Infinium</a:t>
            </a:r>
            <a:r>
              <a:rPr lang="en-US" sz="600" dirty="0" smtClean="0">
                <a:solidFill>
                  <a:srgbClr val="4D4D4F"/>
                </a:solidFill>
              </a:rPr>
              <a:t>, </a:t>
            </a:r>
            <a:r>
              <a:rPr lang="en-US" sz="600" dirty="0" err="1" smtClean="0">
                <a:solidFill>
                  <a:srgbClr val="4D4D4F"/>
                </a:solidFill>
              </a:rPr>
              <a:t>iSelect</a:t>
            </a:r>
            <a:r>
              <a:rPr lang="en-US" sz="600" dirty="0" smtClean="0">
                <a:solidFill>
                  <a:srgbClr val="4D4D4F"/>
                </a:solidFill>
              </a:rPr>
              <a:t>, </a:t>
            </a:r>
            <a:r>
              <a:rPr lang="en-US" sz="600" dirty="0" err="1" smtClean="0">
                <a:solidFill>
                  <a:srgbClr val="4D4D4F"/>
                </a:solidFill>
              </a:rPr>
              <a:t>MiSeq</a:t>
            </a:r>
            <a:r>
              <a:rPr lang="en-US" sz="600" dirty="0" smtClean="0">
                <a:solidFill>
                  <a:srgbClr val="4D4D4F"/>
                </a:solidFill>
              </a:rPr>
              <a:t>, </a:t>
            </a:r>
            <a:r>
              <a:rPr lang="en-US" sz="600" dirty="0" err="1" smtClean="0">
                <a:solidFill>
                  <a:srgbClr val="4D4D4F"/>
                </a:solidFill>
              </a:rPr>
              <a:t>Nextera</a:t>
            </a:r>
            <a:r>
              <a:rPr lang="en-US" sz="600" dirty="0" smtClean="0">
                <a:solidFill>
                  <a:srgbClr val="4D4D4F"/>
                </a:solidFill>
              </a:rPr>
              <a:t>, </a:t>
            </a:r>
            <a:r>
              <a:rPr lang="en-US" sz="600" dirty="0" err="1" smtClean="0">
                <a:solidFill>
                  <a:srgbClr val="4D4D4F"/>
                </a:solidFill>
              </a:rPr>
              <a:t>NuPCR</a:t>
            </a:r>
            <a:r>
              <a:rPr lang="en-US" sz="600" dirty="0" smtClean="0">
                <a:solidFill>
                  <a:srgbClr val="4D4D4F"/>
                </a:solidFill>
              </a:rPr>
              <a:t>, </a:t>
            </a:r>
            <a:r>
              <a:rPr lang="en-US" sz="600" dirty="0" err="1" smtClean="0">
                <a:solidFill>
                  <a:srgbClr val="4D4D4F"/>
                </a:solidFill>
              </a:rPr>
              <a:t>SeqMonitor</a:t>
            </a:r>
            <a:r>
              <a:rPr lang="en-US" sz="600" dirty="0" smtClean="0">
                <a:solidFill>
                  <a:srgbClr val="4D4D4F"/>
                </a:solidFill>
              </a:rPr>
              <a:t>, </a:t>
            </a:r>
            <a:r>
              <a:rPr lang="en-US" sz="600" dirty="0" err="1" smtClean="0">
                <a:solidFill>
                  <a:srgbClr val="4D4D4F"/>
                </a:solidFill>
              </a:rPr>
              <a:t>Solexa</a:t>
            </a:r>
            <a:r>
              <a:rPr lang="en-US" sz="600" dirty="0" smtClean="0">
                <a:solidFill>
                  <a:srgbClr val="4D4D4F"/>
                </a:solidFill>
              </a:rPr>
              <a:t>, </a:t>
            </a:r>
            <a:r>
              <a:rPr lang="en-US" sz="600" dirty="0" err="1" smtClean="0">
                <a:solidFill>
                  <a:srgbClr val="4D4D4F"/>
                </a:solidFill>
              </a:rPr>
              <a:t>TruSeq</a:t>
            </a:r>
            <a:r>
              <a:rPr lang="en-US" sz="600" dirty="0" smtClean="0">
                <a:solidFill>
                  <a:srgbClr val="4D4D4F"/>
                </a:solidFill>
              </a:rPr>
              <a:t>, </a:t>
            </a:r>
            <a:r>
              <a:rPr lang="en-US" sz="600" dirty="0" err="1" smtClean="0">
                <a:solidFill>
                  <a:srgbClr val="4D4D4F"/>
                </a:solidFill>
              </a:rPr>
              <a:t>TruSight</a:t>
            </a:r>
            <a:r>
              <a:rPr lang="en-US" sz="600" dirty="0" smtClean="0">
                <a:solidFill>
                  <a:srgbClr val="4D4D4F"/>
                </a:solidFill>
              </a:rPr>
              <a:t>, </a:t>
            </a:r>
            <a:r>
              <a:rPr lang="en-US" sz="600" dirty="0" err="1" smtClean="0">
                <a:solidFill>
                  <a:srgbClr val="4D4D4F"/>
                </a:solidFill>
              </a:rPr>
              <a:t>VeraCode</a:t>
            </a:r>
            <a:r>
              <a:rPr lang="en-US" sz="600" dirty="0" smtClean="0">
                <a:solidFill>
                  <a:srgbClr val="4D4D4F"/>
                </a:solidFill>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3727308727"/>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_05">
    <p:spTree>
      <p:nvGrpSpPr>
        <p:cNvPr id="1" name=""/>
        <p:cNvGrpSpPr/>
        <p:nvPr/>
      </p:nvGrpSpPr>
      <p:grpSpPr>
        <a:xfrm>
          <a:off x="0" y="0"/>
          <a:ext cx="0" cy="0"/>
          <a:chOff x="0" y="0"/>
          <a:chExt cx="0" cy="0"/>
        </a:xfrm>
      </p:grpSpPr>
      <p:pic>
        <p:nvPicPr>
          <p:cNvPr id="11" name="Picture 10" descr="bkgrd-shadow-line-long30.jpg"/>
          <p:cNvPicPr>
            <a:picLocks noChangeAspect="1"/>
          </p:cNvPicPr>
          <p:nvPr/>
        </p:nvPicPr>
        <p:blipFill rotWithShape="1">
          <a:blip r:embed="rId2"/>
          <a:srcRect t="3333"/>
          <a:stretch/>
        </p:blipFill>
        <p:spPr>
          <a:xfrm>
            <a:off x="0" y="3263900"/>
            <a:ext cx="9144000" cy="3314700"/>
          </a:xfrm>
          <a:prstGeom prst="rect">
            <a:avLst/>
          </a:prstGeom>
        </p:spPr>
      </p:pic>
      <p:pic>
        <p:nvPicPr>
          <p:cNvPr id="5122" name="Picture 2" descr="\\ussd-file\depts\Commercial\Marketing\Marketing_Services\Graphics_Team\GraphicsStore\PowerPoint\^PPT templates\2013\support\Models_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4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ILLUMINA_LOGO_RGB_new"/>
          <p:cNvPicPr>
            <a:picLocks noChangeAspect="1" noChangeArrowheads="1"/>
          </p:cNvPicPr>
          <p:nvPr/>
        </p:nvPicPr>
        <p:blipFill>
          <a:blip r:embed="rId4" cstate="print"/>
          <a:srcRect/>
          <a:stretch>
            <a:fillRect/>
          </a:stretch>
        </p:blipFill>
        <p:spPr bwMode="auto">
          <a:xfrm>
            <a:off x="7816850" y="6374532"/>
            <a:ext cx="1106488" cy="250825"/>
          </a:xfrm>
          <a:prstGeom prst="rect">
            <a:avLst/>
          </a:prstGeom>
          <a:noFill/>
          <a:ln w="9525">
            <a:noFill/>
            <a:miter lim="800000"/>
            <a:headEnd/>
            <a:tailEnd/>
          </a:ln>
        </p:spPr>
      </p:pic>
      <p:sp>
        <p:nvSpPr>
          <p:cNvPr id="10" name="Text Box 6"/>
          <p:cNvSpPr txBox="1">
            <a:spLocks noChangeArrowheads="1"/>
          </p:cNvSpPr>
          <p:nvPr/>
        </p:nvSpPr>
        <p:spPr bwMode="auto">
          <a:xfrm>
            <a:off x="122237" y="6233153"/>
            <a:ext cx="6983413" cy="461665"/>
          </a:xfrm>
          <a:prstGeom prst="rect">
            <a:avLst/>
          </a:prstGeom>
          <a:noFill/>
          <a:ln w="9525">
            <a:noFill/>
            <a:miter lim="800000"/>
            <a:headEnd/>
            <a:tailEnd/>
          </a:ln>
          <a:effectLst/>
        </p:spPr>
        <p:txBody>
          <a:bodyPr wrap="square">
            <a:spAutoFit/>
          </a:bodyPr>
          <a:lstStyle/>
          <a:p>
            <a:r>
              <a:rPr lang="en-US" sz="600" dirty="0" smtClean="0">
                <a:solidFill>
                  <a:srgbClr val="4D4D4F"/>
                </a:solidFill>
              </a:rPr>
              <a:t>© 2013 Illumina, Inc. All rights reserved.</a:t>
            </a:r>
          </a:p>
          <a:p>
            <a:r>
              <a:rPr lang="en-US" sz="600" dirty="0" smtClean="0">
                <a:solidFill>
                  <a:srgbClr val="4D4D4F"/>
                </a:solidFill>
              </a:rPr>
              <a:t>Illumina, </a:t>
            </a:r>
            <a:r>
              <a:rPr lang="en-US" sz="600" dirty="0" err="1" smtClean="0">
                <a:solidFill>
                  <a:srgbClr val="4D4D4F"/>
                </a:solidFill>
              </a:rPr>
              <a:t>IlluminaDx</a:t>
            </a:r>
            <a:r>
              <a:rPr lang="en-US" sz="600" dirty="0" smtClean="0">
                <a:solidFill>
                  <a:srgbClr val="4D4D4F"/>
                </a:solidFill>
              </a:rPr>
              <a:t>, </a:t>
            </a:r>
            <a:r>
              <a:rPr lang="en-US" sz="600" dirty="0" err="1" smtClean="0">
                <a:solidFill>
                  <a:srgbClr val="4D4D4F"/>
                </a:solidFill>
              </a:rPr>
              <a:t>BaseSpace</a:t>
            </a:r>
            <a:r>
              <a:rPr lang="en-US" sz="600" dirty="0" smtClean="0">
                <a:solidFill>
                  <a:srgbClr val="4D4D4F"/>
                </a:solidFill>
              </a:rPr>
              <a:t>, </a:t>
            </a:r>
            <a:r>
              <a:rPr lang="en-US" sz="600" dirty="0" err="1" smtClean="0">
                <a:solidFill>
                  <a:srgbClr val="4D4D4F"/>
                </a:solidFill>
              </a:rPr>
              <a:t>BeadArray</a:t>
            </a:r>
            <a:r>
              <a:rPr lang="en-US" sz="600" dirty="0" smtClean="0">
                <a:solidFill>
                  <a:srgbClr val="4D4D4F"/>
                </a:solidFill>
              </a:rPr>
              <a:t>, </a:t>
            </a:r>
            <a:r>
              <a:rPr lang="en-US" sz="600" dirty="0" err="1" smtClean="0">
                <a:solidFill>
                  <a:srgbClr val="4D4D4F"/>
                </a:solidFill>
              </a:rPr>
              <a:t>BeadXpress</a:t>
            </a:r>
            <a:r>
              <a:rPr lang="en-US" sz="600" dirty="0" smtClean="0">
                <a:solidFill>
                  <a:srgbClr val="4D4D4F"/>
                </a:solidFill>
              </a:rPr>
              <a:t>, </a:t>
            </a:r>
            <a:r>
              <a:rPr lang="en-US" sz="600" dirty="0" err="1" smtClean="0">
                <a:solidFill>
                  <a:srgbClr val="4D4D4F"/>
                </a:solidFill>
              </a:rPr>
              <a:t>cBot</a:t>
            </a:r>
            <a:r>
              <a:rPr lang="en-US" sz="600" dirty="0" smtClean="0">
                <a:solidFill>
                  <a:srgbClr val="4D4D4F"/>
                </a:solidFill>
              </a:rPr>
              <a:t>, </a:t>
            </a:r>
            <a:r>
              <a:rPr lang="en-US" sz="600" dirty="0" err="1" smtClean="0">
                <a:solidFill>
                  <a:srgbClr val="4D4D4F"/>
                </a:solidFill>
              </a:rPr>
              <a:t>CSPro</a:t>
            </a:r>
            <a:r>
              <a:rPr lang="en-US" sz="600" dirty="0" smtClean="0">
                <a:solidFill>
                  <a:srgbClr val="4D4D4F"/>
                </a:solidFill>
              </a:rPr>
              <a:t>, DASL, </a:t>
            </a:r>
            <a:r>
              <a:rPr lang="en-US" sz="600" dirty="0" err="1" smtClean="0">
                <a:solidFill>
                  <a:srgbClr val="4D4D4F"/>
                </a:solidFill>
              </a:rPr>
              <a:t>DesignStudio</a:t>
            </a:r>
            <a:r>
              <a:rPr lang="en-US" sz="600" dirty="0" smtClean="0">
                <a:solidFill>
                  <a:srgbClr val="4D4D4F"/>
                </a:solidFill>
              </a:rPr>
              <a:t>, Eco, </a:t>
            </a:r>
            <a:r>
              <a:rPr lang="en-US" sz="600" dirty="0" err="1" smtClean="0">
                <a:solidFill>
                  <a:srgbClr val="4D4D4F"/>
                </a:solidFill>
              </a:rPr>
              <a:t>GAIIx</a:t>
            </a:r>
            <a:r>
              <a:rPr lang="en-US" sz="600" dirty="0" smtClean="0">
                <a:solidFill>
                  <a:srgbClr val="4D4D4F"/>
                </a:solidFill>
              </a:rPr>
              <a:t>, Genetic Energy, Genome Analyzer, </a:t>
            </a:r>
            <a:r>
              <a:rPr lang="en-US" sz="600" dirty="0" err="1" smtClean="0">
                <a:solidFill>
                  <a:srgbClr val="4D4D4F"/>
                </a:solidFill>
              </a:rPr>
              <a:t>GenomeStudio</a:t>
            </a:r>
            <a:r>
              <a:rPr lang="en-US" sz="600" dirty="0" smtClean="0">
                <a:solidFill>
                  <a:srgbClr val="4D4D4F"/>
                </a:solidFill>
              </a:rPr>
              <a:t>, </a:t>
            </a:r>
            <a:r>
              <a:rPr lang="en-US" sz="600" dirty="0" err="1" smtClean="0">
                <a:solidFill>
                  <a:srgbClr val="4D4D4F"/>
                </a:solidFill>
              </a:rPr>
              <a:t>GoldenGate</a:t>
            </a:r>
            <a:r>
              <a:rPr lang="en-US" sz="600" dirty="0" smtClean="0">
                <a:solidFill>
                  <a:srgbClr val="4D4D4F"/>
                </a:solidFill>
              </a:rPr>
              <a:t>, </a:t>
            </a:r>
            <a:r>
              <a:rPr lang="en-US" sz="600" dirty="0" err="1" smtClean="0">
                <a:solidFill>
                  <a:srgbClr val="4D4D4F"/>
                </a:solidFill>
              </a:rPr>
              <a:t>HiScan</a:t>
            </a:r>
            <a:r>
              <a:rPr lang="en-US" sz="600" dirty="0" smtClean="0">
                <a:solidFill>
                  <a:srgbClr val="4D4D4F"/>
                </a:solidFill>
              </a:rPr>
              <a:t>, </a:t>
            </a:r>
            <a:r>
              <a:rPr lang="en-US" sz="600" dirty="0" err="1" smtClean="0">
                <a:solidFill>
                  <a:srgbClr val="4D4D4F"/>
                </a:solidFill>
              </a:rPr>
              <a:t>HiSeq</a:t>
            </a:r>
            <a:r>
              <a:rPr lang="en-US" sz="600" dirty="0" smtClean="0">
                <a:solidFill>
                  <a:srgbClr val="4D4D4F"/>
                </a:solidFill>
              </a:rPr>
              <a:t>, </a:t>
            </a:r>
            <a:r>
              <a:rPr lang="en-US" sz="600" dirty="0" err="1" smtClean="0">
                <a:solidFill>
                  <a:srgbClr val="4D4D4F"/>
                </a:solidFill>
              </a:rPr>
              <a:t>Infinium</a:t>
            </a:r>
            <a:r>
              <a:rPr lang="en-US" sz="600" dirty="0" smtClean="0">
                <a:solidFill>
                  <a:srgbClr val="4D4D4F"/>
                </a:solidFill>
              </a:rPr>
              <a:t>, </a:t>
            </a:r>
            <a:r>
              <a:rPr lang="en-US" sz="600" dirty="0" err="1" smtClean="0">
                <a:solidFill>
                  <a:srgbClr val="4D4D4F"/>
                </a:solidFill>
              </a:rPr>
              <a:t>iSelect</a:t>
            </a:r>
            <a:r>
              <a:rPr lang="en-US" sz="600" dirty="0" smtClean="0">
                <a:solidFill>
                  <a:srgbClr val="4D4D4F"/>
                </a:solidFill>
              </a:rPr>
              <a:t>, </a:t>
            </a:r>
            <a:r>
              <a:rPr lang="en-US" sz="600" dirty="0" err="1" smtClean="0">
                <a:solidFill>
                  <a:srgbClr val="4D4D4F"/>
                </a:solidFill>
              </a:rPr>
              <a:t>MiSeq</a:t>
            </a:r>
            <a:r>
              <a:rPr lang="en-US" sz="600" dirty="0" smtClean="0">
                <a:solidFill>
                  <a:srgbClr val="4D4D4F"/>
                </a:solidFill>
              </a:rPr>
              <a:t>, </a:t>
            </a:r>
            <a:r>
              <a:rPr lang="en-US" sz="600" dirty="0" err="1" smtClean="0">
                <a:solidFill>
                  <a:srgbClr val="4D4D4F"/>
                </a:solidFill>
              </a:rPr>
              <a:t>Nextera</a:t>
            </a:r>
            <a:r>
              <a:rPr lang="en-US" sz="600" dirty="0" smtClean="0">
                <a:solidFill>
                  <a:srgbClr val="4D4D4F"/>
                </a:solidFill>
              </a:rPr>
              <a:t>, </a:t>
            </a:r>
            <a:r>
              <a:rPr lang="en-US" sz="600" dirty="0" err="1" smtClean="0">
                <a:solidFill>
                  <a:srgbClr val="4D4D4F"/>
                </a:solidFill>
              </a:rPr>
              <a:t>NuPCR</a:t>
            </a:r>
            <a:r>
              <a:rPr lang="en-US" sz="600" dirty="0" smtClean="0">
                <a:solidFill>
                  <a:srgbClr val="4D4D4F"/>
                </a:solidFill>
              </a:rPr>
              <a:t>, </a:t>
            </a:r>
            <a:r>
              <a:rPr lang="en-US" sz="600" dirty="0" err="1" smtClean="0">
                <a:solidFill>
                  <a:srgbClr val="4D4D4F"/>
                </a:solidFill>
              </a:rPr>
              <a:t>SeqMonitor</a:t>
            </a:r>
            <a:r>
              <a:rPr lang="en-US" sz="600" dirty="0" smtClean="0">
                <a:solidFill>
                  <a:srgbClr val="4D4D4F"/>
                </a:solidFill>
              </a:rPr>
              <a:t>, </a:t>
            </a:r>
            <a:r>
              <a:rPr lang="en-US" sz="600" dirty="0" err="1" smtClean="0">
                <a:solidFill>
                  <a:srgbClr val="4D4D4F"/>
                </a:solidFill>
              </a:rPr>
              <a:t>Solexa</a:t>
            </a:r>
            <a:r>
              <a:rPr lang="en-US" sz="600" dirty="0" smtClean="0">
                <a:solidFill>
                  <a:srgbClr val="4D4D4F"/>
                </a:solidFill>
              </a:rPr>
              <a:t>, </a:t>
            </a:r>
            <a:r>
              <a:rPr lang="en-US" sz="600" dirty="0" err="1" smtClean="0">
                <a:solidFill>
                  <a:srgbClr val="4D4D4F"/>
                </a:solidFill>
              </a:rPr>
              <a:t>TruSeq</a:t>
            </a:r>
            <a:r>
              <a:rPr lang="en-US" sz="600" dirty="0" smtClean="0">
                <a:solidFill>
                  <a:srgbClr val="4D4D4F"/>
                </a:solidFill>
              </a:rPr>
              <a:t>, </a:t>
            </a:r>
            <a:r>
              <a:rPr lang="en-US" sz="600" dirty="0" err="1" smtClean="0">
                <a:solidFill>
                  <a:srgbClr val="4D4D4F"/>
                </a:solidFill>
              </a:rPr>
              <a:t>TruSight</a:t>
            </a:r>
            <a:r>
              <a:rPr lang="en-US" sz="600" dirty="0" smtClean="0">
                <a:solidFill>
                  <a:srgbClr val="4D4D4F"/>
                </a:solidFill>
              </a:rPr>
              <a:t>, </a:t>
            </a:r>
            <a:r>
              <a:rPr lang="en-US" sz="600" dirty="0" err="1" smtClean="0">
                <a:solidFill>
                  <a:srgbClr val="4D4D4F"/>
                </a:solidFill>
              </a:rPr>
              <a:t>VeraCode</a:t>
            </a:r>
            <a:r>
              <a:rPr lang="en-US" sz="600" dirty="0" smtClean="0">
                <a:solidFill>
                  <a:srgbClr val="4D4D4F"/>
                </a:solidFill>
              </a:rPr>
              <a:t>, the pumpkin orange color, and the Genetic Energy streaming bases design are trademarks or registered trademarks of Illumina, Inc. All other brands and names contained herein are the property of their respective owners.   </a:t>
            </a:r>
          </a:p>
        </p:txBody>
      </p:sp>
      <p:sp>
        <p:nvSpPr>
          <p:cNvPr id="17" name="Rectangle 10"/>
          <p:cNvSpPr>
            <a:spLocks noGrp="1" noChangeArrowheads="1"/>
          </p:cNvSpPr>
          <p:nvPr>
            <p:ph type="ctrTitle" hasCustomPrompt="1"/>
          </p:nvPr>
        </p:nvSpPr>
        <p:spPr>
          <a:xfrm>
            <a:off x="3657601" y="1203325"/>
            <a:ext cx="5175250" cy="1597025"/>
          </a:xfrm>
          <a:prstGeom prst="rect">
            <a:avLst/>
          </a:prstGeom>
        </p:spPr>
        <p:txBody>
          <a:bodyPr/>
          <a:lstStyle>
            <a:lvl1pPr algn="r">
              <a:defRPr sz="3600" b="0"/>
            </a:lvl1pPr>
          </a:lstStyle>
          <a:p>
            <a:r>
              <a:rPr lang="en-US" dirty="0" smtClean="0"/>
              <a:t>Click to edit </a:t>
            </a:r>
            <a:br>
              <a:rPr lang="en-US" dirty="0" smtClean="0"/>
            </a:br>
            <a:r>
              <a:rPr lang="en-US" dirty="0" smtClean="0"/>
              <a:t>Master title style</a:t>
            </a:r>
            <a:endParaRPr lang="en-US" dirty="0"/>
          </a:p>
        </p:txBody>
      </p:sp>
      <p:sp>
        <p:nvSpPr>
          <p:cNvPr id="18" name="Rectangle 11"/>
          <p:cNvSpPr>
            <a:spLocks noGrp="1" noChangeArrowheads="1"/>
          </p:cNvSpPr>
          <p:nvPr>
            <p:ph type="subTitle" idx="1"/>
          </p:nvPr>
        </p:nvSpPr>
        <p:spPr>
          <a:xfrm>
            <a:off x="5029200" y="3309938"/>
            <a:ext cx="3803650" cy="1060450"/>
          </a:xfrm>
        </p:spPr>
        <p:txBody>
          <a:bodyPr/>
          <a:lstStyle>
            <a:lvl1pPr marL="0" indent="0" algn="r">
              <a:spcBef>
                <a:spcPct val="0"/>
              </a:spcBef>
              <a:buFontTx/>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1296239005"/>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_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2846845547"/>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_2">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312" y="1435608"/>
            <a:ext cx="4085463"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7" name="Content Placeholder 2"/>
          <p:cNvSpPr>
            <a:spLocks noGrp="1"/>
          </p:cNvSpPr>
          <p:nvPr>
            <p:ph idx="10"/>
          </p:nvPr>
        </p:nvSpPr>
        <p:spPr>
          <a:xfrm>
            <a:off x="4629912" y="1435608"/>
            <a:ext cx="4085463"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570415"/>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Tree>
    <p:extLst>
      <p:ext uri="{BB962C8B-B14F-4D97-AF65-F5344CB8AC3E}">
        <p14:creationId xmlns:p14="http://schemas.microsoft.com/office/powerpoint/2010/main" val="2928075785"/>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8"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endParaRPr lang="en-US" dirty="0" smtClean="0"/>
          </a:p>
        </p:txBody>
      </p:sp>
    </p:spTree>
    <p:extLst>
      <p:ext uri="{BB962C8B-B14F-4D97-AF65-F5344CB8AC3E}">
        <p14:creationId xmlns:p14="http://schemas.microsoft.com/office/powerpoint/2010/main" val="4287511536"/>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pic>
        <p:nvPicPr>
          <p:cNvPr id="6" name="Picture 8" descr="ILLUMINA_LOGO_RGB_new"/>
          <p:cNvPicPr>
            <a:picLocks noChangeAspect="1" noChangeArrowheads="1"/>
          </p:cNvPicPr>
          <p:nvPr/>
        </p:nvPicPr>
        <p:blipFill>
          <a:blip r:embed="rId2" cstate="print"/>
          <a:srcRect/>
          <a:stretch>
            <a:fillRect/>
          </a:stretch>
        </p:blipFill>
        <p:spPr bwMode="auto">
          <a:xfrm>
            <a:off x="7854950" y="6550025"/>
            <a:ext cx="914400" cy="207282"/>
          </a:xfrm>
          <a:prstGeom prst="rect">
            <a:avLst/>
          </a:prstGeom>
          <a:noFill/>
          <a:ln w="9525">
            <a:noFill/>
            <a:miter lim="800000"/>
            <a:headEnd/>
            <a:tailEnd/>
          </a:ln>
        </p:spPr>
      </p:pic>
      <p:sp>
        <p:nvSpPr>
          <p:cNvPr id="8" name="Rectangle 10"/>
          <p:cNvSpPr>
            <a:spLocks noGrp="1" noChangeArrowheads="1"/>
          </p:cNvSpPr>
          <p:nvPr>
            <p:ph type="ctrTitle" hasCustomPrompt="1"/>
          </p:nvPr>
        </p:nvSpPr>
        <p:spPr>
          <a:xfrm>
            <a:off x="469900" y="554038"/>
            <a:ext cx="8257241" cy="2330450"/>
          </a:xfrm>
        </p:spPr>
        <p:txBody>
          <a:bodyPr anchor="t"/>
          <a:lstStyle>
            <a:lvl1pPr algn="l">
              <a:defRPr sz="3200" b="0" baseline="0"/>
            </a:lvl1pPr>
          </a:lstStyle>
          <a:p>
            <a:r>
              <a:rPr lang="en-US" dirty="0" smtClean="0"/>
              <a:t>Click to edit section title</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2525"/>
            <a:ext cx="9143391" cy="5501080"/>
          </a:xfrm>
          <a:prstGeom prst="rect">
            <a:avLst/>
          </a:prstGeom>
        </p:spPr>
      </p:pic>
    </p:spTree>
    <p:extLst>
      <p:ext uri="{BB962C8B-B14F-4D97-AF65-F5344CB8AC3E}">
        <p14:creationId xmlns:p14="http://schemas.microsoft.com/office/powerpoint/2010/main" val="910006632"/>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0312" y="1435608"/>
            <a:ext cx="8595360" cy="4882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74407"/>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extLst>
      <p:ext uri="{BB962C8B-B14F-4D97-AF65-F5344CB8AC3E}">
        <p14:creationId xmlns:p14="http://schemas.microsoft.com/office/powerpoint/2010/main" val="2512798194"/>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 y="1435608"/>
            <a:ext cx="3973512" cy="45466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21200" y="1435608"/>
            <a:ext cx="3975100" cy="45466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6016956"/>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srgbClr val="4D4D4F"/>
                </a:solidFill>
              </a:rPr>
              <a:pPr/>
              <a:t>7/19/2013</a:t>
            </a:fld>
            <a:endParaRPr lang="en-US">
              <a:solidFill>
                <a:srgbClr val="4D4D4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D4D4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srgbClr val="4D4D4F"/>
                </a:solidFill>
              </a:rPr>
              <a:pPr/>
              <a:t>‹#›</a:t>
            </a:fld>
            <a:endParaRPr lang="en-US">
              <a:solidFill>
                <a:srgbClr val="4D4D4F"/>
              </a:solidFill>
            </a:endParaRPr>
          </a:p>
        </p:txBody>
      </p:sp>
    </p:spTree>
    <p:extLst>
      <p:ext uri="{BB962C8B-B14F-4D97-AF65-F5344CB8AC3E}">
        <p14:creationId xmlns:p14="http://schemas.microsoft.com/office/powerpoint/2010/main" val="3839487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171424" y="6400800"/>
            <a:ext cx="1087325" cy="276228"/>
          </a:xfrm>
          <a:prstGeom prst="rect">
            <a:avLst/>
          </a:prstGeom>
        </p:spPr>
        <p:txBody>
          <a:bodyPr/>
          <a:lstStyle/>
          <a:p>
            <a:fld id="{03F41C87-7AD9-4845-A077-840E4A0F3F06}" type="datetimeFigureOut">
              <a:rPr lang="en-US">
                <a:solidFill>
                  <a:srgbClr val="4D4D4F"/>
                </a:solidFill>
              </a:rPr>
              <a:pPr/>
              <a:t>7/19/2013</a:t>
            </a:fld>
            <a:endParaRPr>
              <a:solidFill>
                <a:srgbClr val="4D4D4F"/>
              </a:solidFill>
            </a:endParaRPr>
          </a:p>
        </p:txBody>
      </p:sp>
      <p:sp>
        <p:nvSpPr>
          <p:cNvPr id="6" name="Footer Placeholder 5"/>
          <p:cNvSpPr>
            <a:spLocks noGrp="1"/>
          </p:cNvSpPr>
          <p:nvPr>
            <p:ph type="ftr" sz="quarter" idx="11"/>
          </p:nvPr>
        </p:nvSpPr>
        <p:spPr>
          <a:xfrm>
            <a:off x="1142107" y="6400800"/>
            <a:ext cx="4916180" cy="276228"/>
          </a:xfrm>
          <a:prstGeom prst="rect">
            <a:avLst/>
          </a:prstGeom>
        </p:spPr>
        <p:txBody>
          <a:bodyPr/>
          <a:lstStyle/>
          <a:p>
            <a:endParaRPr>
              <a:solidFill>
                <a:srgbClr val="4D4D4F"/>
              </a:solidFill>
            </a:endParaRPr>
          </a:p>
        </p:txBody>
      </p:sp>
      <p:sp>
        <p:nvSpPr>
          <p:cNvPr id="7" name="Slide Number Placeholder 6"/>
          <p:cNvSpPr>
            <a:spLocks noGrp="1"/>
          </p:cNvSpPr>
          <p:nvPr>
            <p:ph type="sldNum" sz="quarter" idx="12"/>
          </p:nvPr>
        </p:nvSpPr>
        <p:spPr>
          <a:xfrm>
            <a:off x="7373078" y="6400800"/>
            <a:ext cx="628815" cy="276228"/>
          </a:xfrm>
          <a:prstGeom prst="rect">
            <a:avLst/>
          </a:prstGeom>
        </p:spPr>
        <p:txBody>
          <a:bodyPr/>
          <a:lstStyle/>
          <a:p>
            <a:fld id="{2A013F82-EE5E-44EE-A61D-E31C6657F26F}" type="slidenum">
              <a:rPr>
                <a:solidFill>
                  <a:srgbClr val="4D4D4F"/>
                </a:solidFill>
              </a:rPr>
              <a:pPr/>
              <a:t>‹#›</a:t>
            </a:fld>
            <a:endParaRPr>
              <a:solidFill>
                <a:srgbClr val="4D4D4F"/>
              </a:solidFill>
            </a:endParaRPr>
          </a:p>
        </p:txBody>
      </p:sp>
    </p:spTree>
    <p:extLst>
      <p:ext uri="{BB962C8B-B14F-4D97-AF65-F5344CB8AC3E}">
        <p14:creationId xmlns:p14="http://schemas.microsoft.com/office/powerpoint/2010/main" val="39283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descr="life_sciences_1534_M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250" y="336550"/>
            <a:ext cx="3211513" cy="6116638"/>
          </a:xfrm>
          <a:prstGeom prst="rect">
            <a:avLst/>
          </a:prstGeom>
          <a:noFill/>
          <a:ln w="9525">
            <a:noFill/>
            <a:miter lim="800000"/>
            <a:headEnd/>
            <a:tailEnd/>
          </a:ln>
        </p:spPr>
      </p:pic>
      <p:sp>
        <p:nvSpPr>
          <p:cNvPr id="5" name="Rectangle 3"/>
          <p:cNvSpPr>
            <a:spLocks noChangeArrowheads="1"/>
          </p:cNvSpPr>
          <p:nvPr userDrawn="1"/>
        </p:nvSpPr>
        <p:spPr bwMode="auto">
          <a:xfrm rot="10800000">
            <a:off x="0" y="4772025"/>
            <a:ext cx="7053263" cy="1677988"/>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pic>
        <p:nvPicPr>
          <p:cNvPr id="7" name="Picture 5" descr="ILLUMINA_LOGO_RGB_new"/>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6850" y="5969000"/>
            <a:ext cx="1106488" cy="250825"/>
          </a:xfrm>
          <a:prstGeom prst="rect">
            <a:avLst/>
          </a:prstGeom>
          <a:noFill/>
          <a:ln w="9525">
            <a:noFill/>
            <a:miter lim="800000"/>
            <a:headEnd/>
            <a:tailEnd/>
          </a:ln>
        </p:spPr>
      </p:pic>
      <p:sp>
        <p:nvSpPr>
          <p:cNvPr id="12" name="Rectangle 10"/>
          <p:cNvSpPr>
            <a:spLocks noGrp="1" noChangeArrowheads="1"/>
          </p:cNvSpPr>
          <p:nvPr>
            <p:ph type="ctrTitle"/>
          </p:nvPr>
        </p:nvSpPr>
        <p:spPr>
          <a:xfrm>
            <a:off x="4386263" y="1203325"/>
            <a:ext cx="4294187" cy="2330450"/>
          </a:xfrm>
          <a:prstGeom prst="rect">
            <a:avLst/>
          </a:prstGeom>
        </p:spPr>
        <p:txBody>
          <a:bodyPr/>
          <a:lstStyle>
            <a:lvl1pPr algn="r">
              <a:defRPr sz="3600" b="0"/>
            </a:lvl1pPr>
          </a:lstStyle>
          <a:p>
            <a:r>
              <a:rPr lang="en-US" smtClean="0"/>
              <a:t>Click to edit Master title style</a:t>
            </a:r>
            <a:endParaRPr lang="en-US" dirty="0"/>
          </a:p>
        </p:txBody>
      </p:sp>
      <p:sp>
        <p:nvSpPr>
          <p:cNvPr id="13" name="Rectangle 11"/>
          <p:cNvSpPr>
            <a:spLocks noGrp="1" noChangeArrowheads="1"/>
          </p:cNvSpPr>
          <p:nvPr>
            <p:ph type="subTitle" idx="1"/>
          </p:nvPr>
        </p:nvSpPr>
        <p:spPr>
          <a:xfrm>
            <a:off x="4386263" y="3681413"/>
            <a:ext cx="4294187" cy="1060450"/>
          </a:xfrm>
        </p:spPr>
        <p:txBody>
          <a:bodyPr/>
          <a:lstStyle>
            <a:lvl1pPr marL="0" indent="0" algn="r">
              <a:spcBef>
                <a:spcPct val="0"/>
              </a:spcBef>
              <a:buFontTx/>
              <a:buNone/>
              <a:defRPr/>
            </a:lvl1pPr>
          </a:lstStyle>
          <a:p>
            <a:r>
              <a:rPr lang="en-US" smtClean="0"/>
              <a:t>Click to edit Master subtitle style</a:t>
            </a:r>
            <a:endParaRPr lang="en-US" dirty="0"/>
          </a:p>
        </p:txBody>
      </p:sp>
      <p:pic>
        <p:nvPicPr>
          <p:cNvPr id="14" name="Picture 13" descr="seqBar.jpg"/>
          <p:cNvPicPr>
            <a:picLocks noChangeAspect="1"/>
          </p:cNvPicPr>
          <p:nvPr userDrawn="1"/>
        </p:nvPicPr>
        <p:blipFill>
          <a:blip r:embed="rId4" cstate="print"/>
          <a:stretch>
            <a:fillRect/>
          </a:stretch>
        </p:blipFill>
        <p:spPr>
          <a:xfrm>
            <a:off x="0" y="6438900"/>
            <a:ext cx="9144000" cy="419100"/>
          </a:xfrm>
          <a:prstGeom prst="rect">
            <a:avLst/>
          </a:prstGeom>
        </p:spPr>
      </p:pic>
      <p:sp>
        <p:nvSpPr>
          <p:cNvPr id="11" name="Text Box 6"/>
          <p:cNvSpPr txBox="1">
            <a:spLocks noChangeArrowheads="1"/>
          </p:cNvSpPr>
          <p:nvPr userDrawn="1"/>
        </p:nvSpPr>
        <p:spPr bwMode="auto">
          <a:xfrm>
            <a:off x="122237" y="5902325"/>
            <a:ext cx="6983413" cy="461665"/>
          </a:xfrm>
          <a:prstGeom prst="rect">
            <a:avLst/>
          </a:prstGeom>
          <a:noFill/>
          <a:ln w="9525">
            <a:noFill/>
            <a:miter lim="800000"/>
            <a:headEnd/>
            <a:tailEnd/>
          </a:ln>
          <a:effectLst/>
        </p:spPr>
        <p:txBody>
          <a:bodyPr wrap="square">
            <a:spAutoFit/>
          </a:bodyPr>
          <a:lstStyle/>
          <a:p>
            <a:r>
              <a:rPr lang="en-US" sz="600" kern="1200" dirty="0" smtClean="0">
                <a:solidFill>
                  <a:schemeClr val="tx1"/>
                </a:solidFill>
                <a:latin typeface="Arial" charset="0"/>
                <a:ea typeface="+mn-ea"/>
                <a:cs typeface="+mn-cs"/>
              </a:rPr>
              <a:t>© 2011 Illumina, Inc. All rights reserved.</a:t>
            </a:r>
          </a:p>
          <a:p>
            <a:r>
              <a:rPr lang="en-US" sz="600" kern="1200" dirty="0" smtClean="0">
                <a:solidFill>
                  <a:schemeClr val="tx1"/>
                </a:solidFill>
                <a:effectLst/>
                <a:latin typeface="Arial" charset="0"/>
                <a:ea typeface="+mn-ea"/>
                <a:cs typeface="+mn-cs"/>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lang="en-US" sz="600" kern="1200" dirty="0">
              <a:solidFill>
                <a:schemeClr val="tx1"/>
              </a:solidFill>
              <a:effectLst/>
              <a:latin typeface="Arial" charset="0"/>
              <a:ea typeface="+mn-ea"/>
              <a:cs typeface="+mn-cs"/>
            </a:endParaRP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5" name="Picture 7" descr="DNA-Seq_only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409950"/>
          </a:xfrm>
          <a:prstGeom prst="rect">
            <a:avLst/>
          </a:prstGeom>
          <a:noFill/>
          <a:ln w="9525">
            <a:noFill/>
            <a:miter lim="800000"/>
            <a:headEnd/>
            <a:tailEnd/>
          </a:ln>
        </p:spPr>
      </p:pic>
      <p:sp>
        <p:nvSpPr>
          <p:cNvPr id="6" name="Rectangle 10"/>
          <p:cNvSpPr>
            <a:spLocks noGrp="1" noChangeArrowheads="1"/>
          </p:cNvSpPr>
          <p:nvPr>
            <p:ph type="ctrTitle" hasCustomPrompt="1"/>
          </p:nvPr>
        </p:nvSpPr>
        <p:spPr>
          <a:xfrm>
            <a:off x="469900" y="3602038"/>
            <a:ext cx="8257241" cy="2330450"/>
          </a:xfrm>
          <a:prstGeom prst="rect">
            <a:avLst/>
          </a:prstGeom>
        </p:spPr>
        <p:txBody>
          <a:bodyPr anchor="t"/>
          <a:lstStyle>
            <a:lvl1pPr algn="l">
              <a:defRPr sz="3200" b="0" baseline="0"/>
            </a:lvl1pPr>
          </a:lstStyle>
          <a:p>
            <a:r>
              <a:rPr lang="en-US" dirty="0" smtClean="0"/>
              <a:t>Click to edit section title</a:t>
            </a:r>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jpe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9.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9.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3.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2.png"/><Relationship Id="rId2" Type="http://schemas.openxmlformats.org/officeDocument/2006/relationships/slideLayout" Target="../slideLayouts/slideLayout63.xml"/><Relationship Id="rId16" Type="http://schemas.openxmlformats.org/officeDocument/2006/relationships/image" Target="../media/image11.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8.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seqBar.jpg"/>
          <p:cNvPicPr>
            <a:picLocks noChangeAspect="1"/>
          </p:cNvPicPr>
          <p:nvPr/>
        </p:nvPicPr>
        <p:blipFill>
          <a:blip r:embed="rId9" cstate="print"/>
          <a:stretch>
            <a:fillRect/>
          </a:stretch>
        </p:blipFill>
        <p:spPr>
          <a:xfrm>
            <a:off x="0" y="6438900"/>
            <a:ext cx="9144000" cy="419100"/>
          </a:xfrm>
          <a:prstGeom prst="rect">
            <a:avLst/>
          </a:prstGeom>
        </p:spPr>
      </p:pic>
      <p:sp>
        <p:nvSpPr>
          <p:cNvPr id="1026"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0820"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5" name="Rectangle 14"/>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6" name="Rectangle 15"/>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dirty="0"/>
          </a:p>
        </p:txBody>
      </p:sp>
      <p:pic>
        <p:nvPicPr>
          <p:cNvPr id="18" name="Picture 8" descr="ILLUMINA_LOGO_RGB_new"/>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54950" y="6550025"/>
            <a:ext cx="914400" cy="2072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29" r:id="rId2"/>
    <p:sldLayoutId id="2147483739" r:id="rId3"/>
    <p:sldLayoutId id="2147483750" r:id="rId4"/>
    <p:sldLayoutId id="2147483758" r:id="rId5"/>
    <p:sldLayoutId id="2147483766" r:id="rId6"/>
    <p:sldLayoutId id="2147483767" r:id="rId7"/>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spcBef>
          <a:spcPct val="50000"/>
        </a:spcBef>
        <a:spcAft>
          <a:spcPct val="0"/>
        </a:spcAft>
        <a:buClr>
          <a:srgbClr val="F89D21"/>
        </a:buClr>
        <a:buSzPct val="60000"/>
        <a:buBlip>
          <a:blip r:embed="rId11"/>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 name="Picture 13" descr="seqBar.jpg"/>
          <p:cNvPicPr>
            <a:picLocks noChangeAspect="1"/>
          </p:cNvPicPr>
          <p:nvPr/>
        </p:nvPicPr>
        <p:blipFill>
          <a:blip r:embed="rId6" cstate="print"/>
          <a:stretch>
            <a:fillRect/>
          </a:stretch>
        </p:blipFill>
        <p:spPr>
          <a:xfrm>
            <a:off x="0" y="6438900"/>
            <a:ext cx="9144000" cy="419100"/>
          </a:xfrm>
          <a:prstGeom prst="rect">
            <a:avLst/>
          </a:prstGeom>
        </p:spPr>
      </p:pic>
      <p:sp>
        <p:nvSpPr>
          <p:cNvPr id="15"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6" name="Rectangle 15"/>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8" name="Rectangle 17"/>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dirty="0"/>
          </a:p>
        </p:txBody>
      </p:sp>
      <p:pic>
        <p:nvPicPr>
          <p:cNvPr id="19" name="Picture 8" descr="ILLUMINA_LOGO_RGB_ne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54950" y="6550025"/>
            <a:ext cx="914400" cy="207282"/>
          </a:xfrm>
          <a:prstGeom prst="rect">
            <a:avLst/>
          </a:prstGeom>
          <a:noFill/>
          <a:ln w="9525">
            <a:noFill/>
            <a:miter lim="800000"/>
            <a:headEnd/>
            <a:tailEnd/>
          </a:ln>
        </p:spPr>
      </p:pic>
      <p:sp>
        <p:nvSpPr>
          <p:cNvPr id="10"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734" r:id="rId1"/>
    <p:sldLayoutId id="2147483742" r:id="rId2"/>
    <p:sldLayoutId id="2147483751" r:id="rId3"/>
    <p:sldLayoutId id="2147483752" r:id="rId4"/>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34950" indent="-234950" algn="l" rtl="0" eaLnBrk="0" fontAlgn="base" hangingPunct="0">
        <a:spcBef>
          <a:spcPct val="50000"/>
        </a:spcBef>
        <a:spcAft>
          <a:spcPct val="0"/>
        </a:spcAft>
        <a:buClr>
          <a:srgbClr val="F89D21"/>
        </a:buClr>
        <a:buSzPct val="60000"/>
        <a:buBlip>
          <a:blip r:embed="rId8"/>
        </a:buBlip>
        <a:defRPr>
          <a:solidFill>
            <a:schemeClr val="tx1"/>
          </a:solidFill>
          <a:latin typeface="+mn-lt"/>
          <a:ea typeface="+mn-ea"/>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 name="Picture 12" descr="seqBar.jpg"/>
          <p:cNvPicPr>
            <a:picLocks noChangeAspect="1"/>
          </p:cNvPicPr>
          <p:nvPr/>
        </p:nvPicPr>
        <p:blipFill>
          <a:blip r:embed="rId6" cstate="print"/>
          <a:stretch>
            <a:fillRect/>
          </a:stretch>
        </p:blipFill>
        <p:spPr>
          <a:xfrm>
            <a:off x="0" y="6438900"/>
            <a:ext cx="9144000" cy="419100"/>
          </a:xfrm>
          <a:prstGeom prst="rect">
            <a:avLst/>
          </a:prstGeom>
        </p:spPr>
      </p:pic>
      <p:sp>
        <p:nvSpPr>
          <p:cNvPr id="14"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5" name="Rectangle 14"/>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6" name="Rectangle 15"/>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dirty="0"/>
          </a:p>
        </p:txBody>
      </p:sp>
      <p:pic>
        <p:nvPicPr>
          <p:cNvPr id="18" name="Picture 8" descr="ILLUMINA_LOGO_RGB_ne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54950" y="6550025"/>
            <a:ext cx="914400" cy="207282"/>
          </a:xfrm>
          <a:prstGeom prst="rect">
            <a:avLst/>
          </a:prstGeom>
          <a:noFill/>
          <a:ln w="9525">
            <a:noFill/>
            <a:miter lim="800000"/>
            <a:headEnd/>
            <a:tailEnd/>
          </a:ln>
        </p:spPr>
      </p:pic>
      <p:sp>
        <p:nvSpPr>
          <p:cNvPr id="10"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36" r:id="rId1"/>
    <p:sldLayoutId id="2147483743" r:id="rId2"/>
    <p:sldLayoutId id="2147483753" r:id="rId3"/>
    <p:sldLayoutId id="2147483754" r:id="rId4"/>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34950" indent="-234950" algn="l" rtl="0" eaLnBrk="0" fontAlgn="base" hangingPunct="0">
        <a:spcBef>
          <a:spcPct val="50000"/>
        </a:spcBef>
        <a:spcAft>
          <a:spcPct val="0"/>
        </a:spcAft>
        <a:buClr>
          <a:srgbClr val="F89D21"/>
        </a:buClr>
        <a:buSzPct val="60000"/>
        <a:buBlip>
          <a:blip r:embed="rId8"/>
        </a:buBlip>
        <a:defRPr>
          <a:solidFill>
            <a:schemeClr val="tx1"/>
          </a:solidFill>
          <a:latin typeface="+mn-lt"/>
          <a:ea typeface="+mn-ea"/>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210312" y="1435608"/>
            <a:ext cx="8101012"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12" descr="seqBar.jpg"/>
          <p:cNvPicPr>
            <a:picLocks noChangeAspect="1"/>
          </p:cNvPicPr>
          <p:nvPr/>
        </p:nvPicPr>
        <p:blipFill>
          <a:blip r:embed="rId11" cstate="print"/>
          <a:stretch>
            <a:fillRect/>
          </a:stretch>
        </p:blipFill>
        <p:spPr>
          <a:xfrm>
            <a:off x="0" y="6438900"/>
            <a:ext cx="9144000" cy="419100"/>
          </a:xfrm>
          <a:prstGeom prst="rect">
            <a:avLst/>
          </a:prstGeom>
        </p:spPr>
      </p:pic>
      <p:sp>
        <p:nvSpPr>
          <p:cNvPr id="14" name="Text Box 4"/>
          <p:cNvSpPr txBox="1">
            <a:spLocks noChangeArrowheads="1"/>
          </p:cNvSpPr>
          <p:nvPr/>
        </p:nvSpPr>
        <p:spPr bwMode="auto">
          <a:xfrm>
            <a:off x="13652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
        <p:nvSpPr>
          <p:cNvPr id="15" name="Rectangle 14"/>
          <p:cNvSpPr>
            <a:spLocks noChangeArrowheads="1"/>
          </p:cNvSpPr>
          <p:nvPr/>
        </p:nvSpPr>
        <p:spPr bwMode="auto">
          <a:xfrm rot="5400000">
            <a:off x="7324723" y="6315087"/>
            <a:ext cx="466725" cy="619122"/>
          </a:xfrm>
          <a:prstGeom prst="rect">
            <a:avLst/>
          </a:prstGeom>
          <a:gradFill rotWithShape="1">
            <a:gsLst>
              <a:gs pos="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6" name="Rectangle 15"/>
          <p:cNvSpPr>
            <a:spLocks noChangeArrowheads="1"/>
          </p:cNvSpPr>
          <p:nvPr/>
        </p:nvSpPr>
        <p:spPr bwMode="auto">
          <a:xfrm rot="16200000">
            <a:off x="8591551" y="6305550"/>
            <a:ext cx="466725" cy="638173"/>
          </a:xfrm>
          <a:prstGeom prst="rect">
            <a:avLst/>
          </a:prstGeom>
          <a:gradFill rotWithShape="1">
            <a:gsLst>
              <a:gs pos="60000">
                <a:schemeClr val="bg1">
                  <a:gamma/>
                  <a:tint val="0"/>
                  <a:invGamma/>
                </a:schemeClr>
              </a:gs>
              <a:gs pos="100000">
                <a:schemeClr val="bg1">
                  <a:alpha val="0"/>
                </a:schemeClr>
              </a:gs>
            </a:gsLst>
            <a:lin ang="5400000" scaled="1"/>
          </a:gradFill>
          <a:ln w="12700" algn="ctr">
            <a:noFill/>
            <a:miter lim="800000"/>
            <a:headEnd/>
            <a:tailEnd/>
          </a:ln>
          <a:effectLst/>
        </p:spPr>
        <p:txBody>
          <a:bodyPr wrap="none" anchor="ctr"/>
          <a:lstStyle/>
          <a:p>
            <a:pPr>
              <a:defRPr/>
            </a:pPr>
            <a:endParaRPr lang="en-US" dirty="0"/>
          </a:p>
        </p:txBody>
      </p:sp>
      <p:sp>
        <p:nvSpPr>
          <p:cNvPr id="17" name="Rectangle 16"/>
          <p:cNvSpPr>
            <a:spLocks noChangeArrowheads="1"/>
          </p:cNvSpPr>
          <p:nvPr/>
        </p:nvSpPr>
        <p:spPr bwMode="auto">
          <a:xfrm rot="5400000">
            <a:off x="8129586" y="6091238"/>
            <a:ext cx="466725" cy="1066799"/>
          </a:xfrm>
          <a:prstGeom prst="rect">
            <a:avLst/>
          </a:prstGeom>
          <a:solidFill>
            <a:schemeClr val="bg1"/>
          </a:solidFill>
          <a:ln w="12700" algn="ctr">
            <a:noFill/>
            <a:miter lim="800000"/>
            <a:headEnd/>
            <a:tailEnd/>
          </a:ln>
          <a:effectLst/>
        </p:spPr>
        <p:txBody>
          <a:bodyPr wrap="none" anchor="ctr"/>
          <a:lstStyle/>
          <a:p>
            <a:pPr>
              <a:defRPr/>
            </a:pPr>
            <a:endParaRPr lang="en-US" dirty="0"/>
          </a:p>
        </p:txBody>
      </p:sp>
      <p:pic>
        <p:nvPicPr>
          <p:cNvPr id="18" name="Picture 8" descr="ILLUMINA_LOGO_RGB_new"/>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54950" y="6550025"/>
            <a:ext cx="914400" cy="207282"/>
          </a:xfrm>
          <a:prstGeom prst="rect">
            <a:avLst/>
          </a:prstGeom>
          <a:noFill/>
          <a:ln w="9525">
            <a:noFill/>
            <a:miter lim="800000"/>
            <a:headEnd/>
            <a:tailEnd/>
          </a:ln>
        </p:spPr>
      </p:pic>
      <p:sp>
        <p:nvSpPr>
          <p:cNvPr id="10"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5" r:id="rId3"/>
    <p:sldLayoutId id="2147483756" r:id="rId4"/>
    <p:sldLayoutId id="2147483779" r:id="rId5"/>
    <p:sldLayoutId id="2147483780" r:id="rId6"/>
    <p:sldLayoutId id="2147483786" r:id="rId7"/>
    <p:sldLayoutId id="2147483788" r:id="rId8"/>
    <p:sldLayoutId id="2147483790" r:id="rId9"/>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34950" indent="-234950" algn="l" rtl="0" eaLnBrk="0" fontAlgn="base" hangingPunct="0">
        <a:spcBef>
          <a:spcPct val="50000"/>
        </a:spcBef>
        <a:spcAft>
          <a:spcPct val="0"/>
        </a:spcAft>
        <a:buClr>
          <a:srgbClr val="F89D21"/>
        </a:buClr>
        <a:buSzPct val="60000"/>
        <a:buBlip>
          <a:blip r:embed="rId13"/>
        </a:buBlip>
        <a:defRPr>
          <a:solidFill>
            <a:schemeClr val="tx1"/>
          </a:solidFill>
          <a:latin typeface="+mn-lt"/>
          <a:ea typeface="+mn-ea"/>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kgrd-shadow-line-long30.jpg"/>
          <p:cNvPicPr>
            <a:picLocks noChangeAspect="1"/>
          </p:cNvPicPr>
          <p:nvPr/>
        </p:nvPicPr>
        <p:blipFill rotWithShape="1">
          <a:blip r:embed="rId13"/>
          <a:srcRect t="4074"/>
          <a:stretch/>
        </p:blipFill>
        <p:spPr>
          <a:xfrm>
            <a:off x="0" y="3568700"/>
            <a:ext cx="9144000" cy="3289300"/>
          </a:xfrm>
          <a:prstGeom prst="rect">
            <a:avLst/>
          </a:prstGeom>
        </p:spPr>
      </p:pic>
      <p:sp>
        <p:nvSpPr>
          <p:cNvPr id="1026"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8" name="Picture 8" descr="ILLUMINA_LOGO_RGB_new"/>
          <p:cNvPicPr>
            <a:picLocks noChangeAspect="1" noChangeArrowheads="1"/>
          </p:cNvPicPr>
          <p:nvPr/>
        </p:nvPicPr>
        <p:blipFill>
          <a:blip r:embed="rId14" cstate="print"/>
          <a:srcRect/>
          <a:stretch>
            <a:fillRect/>
          </a:stretch>
        </p:blipFill>
        <p:spPr bwMode="auto">
          <a:xfrm>
            <a:off x="7854950" y="6550025"/>
            <a:ext cx="914400" cy="207282"/>
          </a:xfrm>
          <a:prstGeom prst="rect">
            <a:avLst/>
          </a:prstGeom>
          <a:noFill/>
          <a:ln w="9525">
            <a:noFill/>
            <a:miter lim="800000"/>
            <a:headEnd/>
            <a:tailEnd/>
          </a:ln>
        </p:spPr>
      </p:pic>
      <p:sp>
        <p:nvSpPr>
          <p:cNvPr id="8" name="Text Box 4"/>
          <p:cNvSpPr txBox="1">
            <a:spLocks noChangeArrowheads="1"/>
          </p:cNvSpPr>
          <p:nvPr/>
        </p:nvSpPr>
        <p:spPr bwMode="auto">
          <a:xfrm>
            <a:off x="57467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pPr>
                <a:defRPr/>
              </a:pPr>
              <a:t>‹#›</a:t>
            </a:fld>
            <a:endParaRPr lang="en-US" sz="1000" dirty="0"/>
          </a:p>
        </p:txBody>
      </p:sp>
    </p:spTree>
    <p:extLst>
      <p:ext uri="{BB962C8B-B14F-4D97-AF65-F5344CB8AC3E}">
        <p14:creationId xmlns:p14="http://schemas.microsoft.com/office/powerpoint/2010/main" val="18582388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6" r:id="rId10"/>
    <p:sldLayoutId id="2147483863" r:id="rId11"/>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spcBef>
          <a:spcPct val="50000"/>
        </a:spcBef>
        <a:spcAft>
          <a:spcPct val="0"/>
        </a:spcAft>
        <a:buClr>
          <a:srgbClr val="F89D21"/>
        </a:buClr>
        <a:buSzPct val="60000"/>
        <a:buBlip>
          <a:blip r:embed="rId15"/>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D4429F-3E78-4CDB-9E90-654DB112A3A0}" type="slidenum">
              <a:rPr lang="en-US" smtClean="0">
                <a:solidFill>
                  <a:srgbClr val="000000"/>
                </a:solidFill>
                <a:latin typeface="Arial" panose="020B0604020202020204" pitchFamily="34" charset="0"/>
              </a:rPr>
              <a:pPr/>
              <a:t>‹#›</a:t>
            </a:fld>
            <a:endParaRPr lang="en-US" smtClean="0">
              <a:solidFill>
                <a:srgbClr val="000000"/>
              </a:solidFill>
              <a:latin typeface="Arial" panose="020B0604020202020204" pitchFamily="34" charset="0"/>
            </a:endParaRPr>
          </a:p>
        </p:txBody>
      </p:sp>
      <p:pic>
        <p:nvPicPr>
          <p:cNvPr id="1031" name="Picture 7" descr="consumer_blue_wa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92680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A5DB94-5EED-4144-8B38-44454EDD489A}" type="slidenum">
              <a:rPr lang="en-US" smtClean="0">
                <a:solidFill>
                  <a:srgbClr val="000000"/>
                </a:solidFill>
                <a:latin typeface="Arial" panose="020B0604020202020204" pitchFamily="34" charset="0"/>
              </a:rPr>
              <a:pPr/>
              <a:t>‹#›</a:t>
            </a:fld>
            <a:endParaRPr lang="en-US" smtClean="0">
              <a:solidFill>
                <a:srgbClr val="000000"/>
              </a:solidFill>
              <a:latin typeface="Arial" panose="020B0604020202020204" pitchFamily="34" charset="0"/>
            </a:endParaRPr>
          </a:p>
        </p:txBody>
      </p:sp>
      <p:pic>
        <p:nvPicPr>
          <p:cNvPr id="1031" name="Picture 7" descr="consumer_blue_wa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75"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99129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44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44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kgrd-shadow-line-long30.jpg"/>
          <p:cNvPicPr>
            <a:picLocks noChangeAspect="1"/>
          </p:cNvPicPr>
          <p:nvPr/>
        </p:nvPicPr>
        <p:blipFill rotWithShape="1">
          <a:blip r:embed="rId16"/>
          <a:srcRect t="4074"/>
          <a:stretch/>
        </p:blipFill>
        <p:spPr>
          <a:xfrm>
            <a:off x="0" y="3568700"/>
            <a:ext cx="9144000" cy="3289300"/>
          </a:xfrm>
          <a:prstGeom prst="rect">
            <a:avLst/>
          </a:prstGeom>
        </p:spPr>
      </p:pic>
      <p:sp>
        <p:nvSpPr>
          <p:cNvPr id="1026" name="Rectangle 2"/>
          <p:cNvSpPr>
            <a:spLocks noGrp="1" noChangeArrowheads="1"/>
          </p:cNvSpPr>
          <p:nvPr>
            <p:ph type="title"/>
          </p:nvPr>
        </p:nvSpPr>
        <p:spPr bwMode="auto">
          <a:xfrm>
            <a:off x="210312" y="237744"/>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10312" y="1435608"/>
            <a:ext cx="8595360" cy="488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8" name="Picture 8" descr="ILLUMINA_LOGO_RGB_new"/>
          <p:cNvPicPr>
            <a:picLocks noChangeAspect="1" noChangeArrowheads="1"/>
          </p:cNvPicPr>
          <p:nvPr/>
        </p:nvPicPr>
        <p:blipFill>
          <a:blip r:embed="rId17" cstate="print"/>
          <a:srcRect/>
          <a:stretch>
            <a:fillRect/>
          </a:stretch>
        </p:blipFill>
        <p:spPr bwMode="auto">
          <a:xfrm>
            <a:off x="7854950" y="6550025"/>
            <a:ext cx="914400" cy="207282"/>
          </a:xfrm>
          <a:prstGeom prst="rect">
            <a:avLst/>
          </a:prstGeom>
          <a:noFill/>
          <a:ln w="9525">
            <a:noFill/>
            <a:miter lim="800000"/>
            <a:headEnd/>
            <a:tailEnd/>
          </a:ln>
        </p:spPr>
      </p:pic>
      <p:sp>
        <p:nvSpPr>
          <p:cNvPr id="8" name="Text Box 4"/>
          <p:cNvSpPr txBox="1">
            <a:spLocks noChangeArrowheads="1"/>
          </p:cNvSpPr>
          <p:nvPr/>
        </p:nvSpPr>
        <p:spPr bwMode="auto">
          <a:xfrm>
            <a:off x="574675" y="6547909"/>
            <a:ext cx="819150" cy="244475"/>
          </a:xfrm>
          <a:prstGeom prst="rect">
            <a:avLst/>
          </a:prstGeom>
          <a:noFill/>
          <a:ln w="9525">
            <a:noFill/>
            <a:miter lim="800000"/>
            <a:headEnd/>
            <a:tailEnd/>
          </a:ln>
          <a:effectLst/>
        </p:spPr>
        <p:txBody>
          <a:bodyPr>
            <a:spAutoFit/>
          </a:bodyPr>
          <a:lstStyle/>
          <a:p>
            <a:pPr>
              <a:defRPr/>
            </a:pPr>
            <a:fld id="{5073B0C2-833C-4049-9244-41733BBAE632}" type="slidenum">
              <a:rPr lang="en-US" sz="1000">
                <a:solidFill>
                  <a:srgbClr val="4D4D4F"/>
                </a:solidFill>
              </a:rPr>
              <a:pPr>
                <a:defRPr/>
              </a:pPr>
              <a:t>‹#›</a:t>
            </a:fld>
            <a:endParaRPr lang="en-US" sz="1000" dirty="0">
              <a:solidFill>
                <a:srgbClr val="4D4D4F"/>
              </a:solidFill>
            </a:endParaRPr>
          </a:p>
        </p:txBody>
      </p:sp>
    </p:spTree>
    <p:extLst>
      <p:ext uri="{BB962C8B-B14F-4D97-AF65-F5344CB8AC3E}">
        <p14:creationId xmlns:p14="http://schemas.microsoft.com/office/powerpoint/2010/main" val="93369411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ransition spd="med">
    <p:wipe dir="r"/>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spcBef>
          <a:spcPct val="50000"/>
        </a:spcBef>
        <a:spcAft>
          <a:spcPct val="0"/>
        </a:spcAft>
        <a:buClr>
          <a:srgbClr val="F89D21"/>
        </a:buClr>
        <a:buSzPct val="60000"/>
        <a:buBlip>
          <a:blip r:embed="rId18"/>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aalexa@illumina.com"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image" Target="../media/image2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hyperlink" Target="https://dl.dropboxusercontent.com/u/14162259/BioITAsia_MJJ.pptx" TargetMode="External"/><Relationship Id="rId3" Type="http://schemas.openxmlformats.org/officeDocument/2006/relationships/image" Target="../media/image22.jpeg"/><Relationship Id="rId7" Type="http://schemas.openxmlformats.org/officeDocument/2006/relationships/hyperlink" Target="https://developer.basespace.illumina.com/"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hyperlink" Target="https://basespace.illumina.com/" TargetMode="External"/><Relationship Id="rId5" Type="http://schemas.openxmlformats.org/officeDocument/2006/relationships/hyperlink" Target="http://www.illumina.com/software/basespace/basespace-education.ilmn" TargetMode="External"/><Relationship Id="rId10" Type="http://schemas.openxmlformats.org/officeDocument/2006/relationships/hyperlink" Target="http://bioconductor.org/packages/release/bioc/html/BaseSpaceR.html" TargetMode="External"/><Relationship Id="rId4" Type="http://schemas.openxmlformats.org/officeDocument/2006/relationships/image" Target="../media/image3.png"/><Relationship Id="rId9" Type="http://schemas.openxmlformats.org/officeDocument/2006/relationships/hyperlink" Target="http://support.illumina.com/sequencing/sequencing_software/basespace/documentation.ilm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1.xml"/><Relationship Id="rId5" Type="http://schemas.openxmlformats.org/officeDocument/2006/relationships/image" Target="../media/image3.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22.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776952" y="1597475"/>
            <a:ext cx="3903498" cy="1555628"/>
          </a:xfrm>
        </p:spPr>
        <p:txBody>
          <a:bodyPr/>
          <a:lstStyle/>
          <a:p>
            <a:pPr algn="l"/>
            <a:r>
              <a:rPr lang="en-US" dirty="0" err="1" smtClean="0"/>
              <a:t>BaseSpaceR</a:t>
            </a:r>
            <a:r>
              <a:rPr lang="en-US" dirty="0" smtClean="0"/>
              <a:t/>
            </a:r>
            <a:br>
              <a:rPr lang="en-US" dirty="0" smtClean="0"/>
            </a:br>
            <a:r>
              <a:rPr lang="en-US" sz="2000" dirty="0" smtClean="0"/>
              <a:t/>
            </a:r>
            <a:br>
              <a:rPr lang="en-US" sz="2000" dirty="0" smtClean="0"/>
            </a:br>
            <a:r>
              <a:rPr lang="en-US" sz="2000" dirty="0" smtClean="0"/>
              <a:t>Adrian </a:t>
            </a:r>
            <a:r>
              <a:rPr lang="en-US" sz="2000" dirty="0" err="1" smtClean="0"/>
              <a:t>Alexa</a:t>
            </a:r>
            <a:r>
              <a:rPr lang="en-US" sz="2000" dirty="0" smtClean="0"/>
              <a:t/>
            </a:r>
            <a:br>
              <a:rPr lang="en-US" sz="2000" dirty="0" smtClean="0"/>
            </a:br>
            <a:r>
              <a:rPr lang="en-US" sz="2000" dirty="0" smtClean="0">
                <a:hlinkClick r:id="rId2"/>
              </a:rPr>
              <a:t>aalexa@illumina.com</a:t>
            </a:r>
            <a:endParaRPr lang="en-GB" sz="2000" dirty="0"/>
          </a:p>
        </p:txBody>
      </p:sp>
      <p:grpSp>
        <p:nvGrpSpPr>
          <p:cNvPr id="17" name="Group 16"/>
          <p:cNvGrpSpPr/>
          <p:nvPr/>
        </p:nvGrpSpPr>
        <p:grpSpPr>
          <a:xfrm>
            <a:off x="4887600" y="4846889"/>
            <a:ext cx="4210791" cy="765605"/>
            <a:chOff x="4887600" y="3475247"/>
            <a:chExt cx="4210791" cy="76560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600" y="3475247"/>
              <a:ext cx="2298048" cy="574512"/>
            </a:xfrm>
            <a:prstGeom prst="rect">
              <a:avLst/>
            </a:prstGeom>
          </p:spPr>
        </p:pic>
        <p:pic>
          <p:nvPicPr>
            <p:cNvPr id="16" name="Picture 15"/>
            <p:cNvPicPr>
              <a:picLocks noChangeAspect="1"/>
            </p:cNvPicPr>
            <p:nvPr/>
          </p:nvPicPr>
          <p:blipFill rotWithShape="1">
            <a:blip r:embed="rId4"/>
            <a:srcRect l="20056" t="60902" r="20162" b="26090"/>
            <a:stretch/>
          </p:blipFill>
          <p:spPr>
            <a:xfrm>
              <a:off x="4933206" y="3910283"/>
              <a:ext cx="4165185" cy="330569"/>
            </a:xfrm>
            <a:prstGeom prst="rect">
              <a:avLst/>
            </a:prstGeom>
          </p:spPr>
        </p:pic>
      </p:grpSp>
    </p:spTree>
    <p:extLst>
      <p:ext uri="{BB962C8B-B14F-4D97-AF65-F5344CB8AC3E}">
        <p14:creationId xmlns:p14="http://schemas.microsoft.com/office/powerpoint/2010/main" val="3584002561"/>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Q-score distribution</a:t>
            </a:r>
            <a:br>
              <a:rPr lang="en-US" dirty="0" smtClean="0"/>
            </a:br>
            <a:r>
              <a:rPr lang="en-GB" sz="2000" b="0" i="1" dirty="0" smtClean="0"/>
              <a:t>Access to the FASTQ files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4" name="Rectangle 3"/>
          <p:cNvSpPr/>
          <p:nvPr/>
        </p:nvSpPr>
        <p:spPr>
          <a:xfrm>
            <a:off x="134471" y="3685281"/>
            <a:ext cx="8901953" cy="2631490"/>
          </a:xfrm>
          <a:prstGeom prst="rect">
            <a:avLst/>
          </a:prstGeom>
          <a:solidFill>
            <a:schemeClr val="accent2">
              <a:lumMod val="20000"/>
              <a:lumOff val="80000"/>
            </a:schemeClr>
          </a:solidFill>
          <a:ln w="3175"/>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wrap="square">
            <a:spAutoFit/>
          </a:bodyPr>
          <a:lstStyle/>
          <a:p>
            <a:r>
              <a:rPr lang="en-GB" sz="1500" b="1" dirty="0" smtClean="0">
                <a:solidFill>
                  <a:srgbClr val="000080"/>
                </a:solidFill>
                <a:latin typeface="Courier New"/>
              </a:rPr>
              <a:t>&gt;</a:t>
            </a:r>
            <a:r>
              <a:rPr lang="en-GB" sz="1500" dirty="0" smtClean="0">
                <a:solidFill>
                  <a:srgbClr val="000000"/>
                </a:solidFill>
                <a:latin typeface="Courier New"/>
              </a:rPr>
              <a:t> f </a:t>
            </a:r>
            <a:r>
              <a:rPr lang="en-GB" sz="1500" b="1" dirty="0">
                <a:solidFill>
                  <a:srgbClr val="000080"/>
                </a:solidFill>
                <a:latin typeface="Courier New"/>
              </a:rPr>
              <a:t>&lt;-</a:t>
            </a:r>
            <a:r>
              <a:rPr lang="en-GB" sz="1500" dirty="0">
                <a:solidFill>
                  <a:srgbClr val="000000"/>
                </a:solidFill>
                <a:latin typeface="Courier New"/>
              </a:rPr>
              <a:t> </a:t>
            </a:r>
            <a:r>
              <a:rPr lang="en-GB" sz="1500" b="1" dirty="0" err="1">
                <a:solidFill>
                  <a:srgbClr val="000000"/>
                </a:solidFill>
                <a:latin typeface="Courier New"/>
              </a:rPr>
              <a:t>listFiles</a:t>
            </a:r>
            <a:r>
              <a:rPr lang="en-GB" sz="1500" b="1" dirty="0">
                <a:solidFill>
                  <a:srgbClr val="000080"/>
                </a:solidFill>
                <a:latin typeface="Courier New"/>
              </a:rPr>
              <a:t>(</a:t>
            </a:r>
            <a:r>
              <a:rPr lang="en-GB" sz="1500" dirty="0" err="1">
                <a:solidFill>
                  <a:srgbClr val="000000"/>
                </a:solidFill>
                <a:latin typeface="Courier New"/>
              </a:rPr>
              <a:t>inSample</a:t>
            </a:r>
            <a:r>
              <a:rPr lang="en-GB" sz="1500" dirty="0">
                <a:solidFill>
                  <a:srgbClr val="000000"/>
                </a:solidFill>
                <a:latin typeface="Courier New"/>
              </a:rPr>
              <a:t>, Extensions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808080"/>
                </a:solidFill>
                <a:latin typeface="Courier New"/>
              </a:rPr>
              <a:t>".</a:t>
            </a:r>
            <a:r>
              <a:rPr lang="en-GB" sz="1500" dirty="0" err="1">
                <a:solidFill>
                  <a:srgbClr val="808080"/>
                </a:solidFill>
                <a:latin typeface="Courier New"/>
              </a:rPr>
              <a:t>gz</a:t>
            </a:r>
            <a:r>
              <a:rPr lang="en-GB" sz="1500" dirty="0" smtClean="0">
                <a:solidFill>
                  <a:srgbClr val="808080"/>
                </a:solidFill>
                <a:latin typeface="Courier New"/>
              </a:rPr>
              <a:t>"</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idx</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dirty="0" err="1">
                <a:solidFill>
                  <a:srgbClr val="8000FF"/>
                </a:solidFill>
                <a:latin typeface="Courier New"/>
              </a:rPr>
              <a:t>grep</a:t>
            </a:r>
            <a:r>
              <a:rPr lang="en-GB" sz="1500" b="1" dirty="0">
                <a:solidFill>
                  <a:srgbClr val="000080"/>
                </a:solidFill>
                <a:latin typeface="Courier New"/>
              </a:rPr>
              <a:t>(</a:t>
            </a:r>
            <a:r>
              <a:rPr lang="en-GB" sz="1500" dirty="0">
                <a:solidFill>
                  <a:srgbClr val="808080"/>
                </a:solidFill>
                <a:latin typeface="Courier New"/>
              </a:rPr>
              <a:t>"_R(1|2)_"</a:t>
            </a:r>
            <a:r>
              <a:rPr lang="en-GB" sz="1500" dirty="0">
                <a:solidFill>
                  <a:srgbClr val="000000"/>
                </a:solidFill>
                <a:latin typeface="Courier New"/>
              </a:rPr>
              <a:t>, Name</a:t>
            </a:r>
            <a:r>
              <a:rPr lang="en-GB" sz="1500" b="1" dirty="0">
                <a:solidFill>
                  <a:srgbClr val="000080"/>
                </a:solidFill>
                <a:latin typeface="Courier New"/>
              </a:rPr>
              <a:t>(</a:t>
            </a:r>
            <a:r>
              <a:rPr lang="en-GB" sz="1500" dirty="0">
                <a:solidFill>
                  <a:srgbClr val="000000"/>
                </a:solidFill>
                <a:latin typeface="Courier New"/>
              </a:rPr>
              <a:t>f</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outDir</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dirty="0">
                <a:solidFill>
                  <a:srgbClr val="8000FF"/>
                </a:solidFill>
                <a:latin typeface="Courier New"/>
              </a:rPr>
              <a:t>paste</a:t>
            </a:r>
            <a:r>
              <a:rPr lang="en-GB" sz="1500" b="1" dirty="0">
                <a:solidFill>
                  <a:srgbClr val="000080"/>
                </a:solidFill>
                <a:latin typeface="Courier New"/>
              </a:rPr>
              <a:t>(</a:t>
            </a:r>
            <a:r>
              <a:rPr lang="en-GB" sz="1500" dirty="0">
                <a:solidFill>
                  <a:srgbClr val="808080"/>
                </a:solidFill>
                <a:latin typeface="Courier New"/>
              </a:rPr>
              <a:t>"Sample"</a:t>
            </a:r>
            <a:r>
              <a:rPr lang="en-GB" sz="1500" dirty="0">
                <a:solidFill>
                  <a:srgbClr val="000000"/>
                </a:solidFill>
                <a:latin typeface="Courier New"/>
              </a:rPr>
              <a:t>, Id</a:t>
            </a:r>
            <a:r>
              <a:rPr lang="en-GB" sz="1500" b="1" dirty="0">
                <a:solidFill>
                  <a:srgbClr val="000080"/>
                </a:solidFill>
                <a:latin typeface="Courier New"/>
              </a:rPr>
              <a:t>(</a:t>
            </a:r>
            <a:r>
              <a:rPr lang="en-GB" sz="1500" dirty="0" err="1">
                <a:solidFill>
                  <a:srgbClr val="000000"/>
                </a:solidFill>
                <a:latin typeface="Courier New"/>
              </a:rPr>
              <a:t>inSample</a:t>
            </a:r>
            <a:r>
              <a:rPr lang="en-GB" sz="1500" b="1" dirty="0">
                <a:solidFill>
                  <a:srgbClr val="000080"/>
                </a:solidFill>
                <a:latin typeface="Courier New"/>
              </a:rPr>
              <a:t>)</a:t>
            </a:r>
            <a:r>
              <a:rPr lang="en-GB" sz="1500" dirty="0">
                <a:solidFill>
                  <a:srgbClr val="000000"/>
                </a:solidFill>
                <a:latin typeface="Courier New"/>
              </a:rPr>
              <a:t>, </a:t>
            </a:r>
            <a:r>
              <a:rPr lang="en-GB" sz="1500" dirty="0" err="1">
                <a:solidFill>
                  <a:srgbClr val="000000"/>
                </a:solidFill>
                <a:latin typeface="Courier New"/>
              </a:rPr>
              <a:t>sep</a:t>
            </a:r>
            <a:r>
              <a:rPr lang="en-GB" sz="1500" dirty="0">
                <a:solidFill>
                  <a:srgbClr val="000000"/>
                </a:solidFill>
                <a:latin typeface="Courier New"/>
              </a:rPr>
              <a:t> </a:t>
            </a:r>
            <a:r>
              <a:rPr lang="en-GB" sz="1500" b="1" dirty="0">
                <a:solidFill>
                  <a:srgbClr val="000080"/>
                </a:solidFill>
                <a:latin typeface="Courier New"/>
              </a:rPr>
              <a:t>=</a:t>
            </a:r>
            <a:r>
              <a:rPr lang="en-GB" sz="1500" dirty="0">
                <a:solidFill>
                  <a:srgbClr val="000000"/>
                </a:solidFill>
                <a:latin typeface="Courier New"/>
              </a:rPr>
              <a:t> </a:t>
            </a:r>
            <a:r>
              <a:rPr lang="en-GB" sz="1500" dirty="0" smtClean="0">
                <a:solidFill>
                  <a:srgbClr val="808080"/>
                </a:solidFill>
                <a:latin typeface="Courier New"/>
              </a:rPr>
              <a:t>"_"</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b="1" dirty="0" err="1" smtClean="0">
                <a:solidFill>
                  <a:srgbClr val="000000"/>
                </a:solidFill>
                <a:latin typeface="Courier New"/>
              </a:rPr>
              <a:t>getFiles</a:t>
            </a:r>
            <a:r>
              <a:rPr lang="en-GB" sz="1500" b="1" dirty="0" smtClean="0">
                <a:solidFill>
                  <a:srgbClr val="000080"/>
                </a:solidFill>
                <a:latin typeface="Courier New"/>
              </a:rPr>
              <a:t>(</a:t>
            </a:r>
            <a:r>
              <a:rPr lang="en-GB" sz="1500" dirty="0" err="1" smtClean="0">
                <a:solidFill>
                  <a:srgbClr val="000000"/>
                </a:solidFill>
                <a:latin typeface="Courier New"/>
              </a:rPr>
              <a:t>aAuth</a:t>
            </a:r>
            <a:r>
              <a:rPr lang="en-GB" sz="1500" dirty="0">
                <a:solidFill>
                  <a:srgbClr val="000000"/>
                </a:solidFill>
                <a:latin typeface="Courier New"/>
              </a:rPr>
              <a:t>, id </a:t>
            </a:r>
            <a:r>
              <a:rPr lang="en-GB" sz="1500" b="1" dirty="0">
                <a:solidFill>
                  <a:srgbClr val="000080"/>
                </a:solidFill>
                <a:latin typeface="Courier New"/>
              </a:rPr>
              <a:t>=</a:t>
            </a:r>
            <a:r>
              <a:rPr lang="en-GB" sz="1500" dirty="0">
                <a:solidFill>
                  <a:srgbClr val="000000"/>
                </a:solidFill>
                <a:latin typeface="Courier New"/>
              </a:rPr>
              <a:t> Id</a:t>
            </a:r>
            <a:r>
              <a:rPr lang="en-GB" sz="1500" b="1" dirty="0">
                <a:solidFill>
                  <a:srgbClr val="000080"/>
                </a:solidFill>
                <a:latin typeface="Courier New"/>
              </a:rPr>
              <a:t>(</a:t>
            </a:r>
            <a:r>
              <a:rPr lang="en-GB" sz="1500" dirty="0">
                <a:solidFill>
                  <a:srgbClr val="000000"/>
                </a:solidFill>
                <a:latin typeface="Courier New"/>
              </a:rPr>
              <a:t>f</a:t>
            </a:r>
            <a:r>
              <a:rPr lang="en-GB" sz="1500" b="1" dirty="0">
                <a:solidFill>
                  <a:srgbClr val="000080"/>
                </a:solidFill>
                <a:latin typeface="Courier New"/>
              </a:rPr>
              <a:t>)[</a:t>
            </a:r>
            <a:r>
              <a:rPr lang="en-GB" sz="1500" dirty="0" err="1">
                <a:solidFill>
                  <a:srgbClr val="000000"/>
                </a:solidFill>
                <a:latin typeface="Courier New"/>
              </a:rPr>
              <a:t>idx</a:t>
            </a:r>
            <a:r>
              <a:rPr lang="en-GB" sz="1500" b="1" dirty="0">
                <a:solidFill>
                  <a:srgbClr val="000080"/>
                </a:solidFill>
                <a:latin typeface="Courier New"/>
              </a:rPr>
              <a:t>]</a:t>
            </a:r>
            <a:r>
              <a:rPr lang="en-GB" sz="1500" dirty="0">
                <a:solidFill>
                  <a:srgbClr val="000000"/>
                </a:solidFill>
                <a:latin typeface="Courier New"/>
              </a:rPr>
              <a:t>, </a:t>
            </a:r>
            <a:r>
              <a:rPr lang="en-GB" sz="1500" dirty="0" err="1">
                <a:solidFill>
                  <a:srgbClr val="000000"/>
                </a:solidFill>
                <a:latin typeface="Courier New"/>
              </a:rPr>
              <a:t>destDir</a:t>
            </a:r>
            <a:r>
              <a:rPr lang="en-GB" sz="1500" dirty="0">
                <a:solidFill>
                  <a:srgbClr val="000000"/>
                </a:solidFill>
                <a:latin typeface="Courier New"/>
              </a:rPr>
              <a:t> </a:t>
            </a:r>
            <a:r>
              <a:rPr lang="en-GB" sz="1500" b="1" dirty="0">
                <a:solidFill>
                  <a:srgbClr val="000080"/>
                </a:solidFill>
                <a:latin typeface="Courier New"/>
              </a:rPr>
              <a:t>=</a:t>
            </a:r>
            <a:r>
              <a:rPr lang="en-GB" sz="1500" dirty="0">
                <a:solidFill>
                  <a:srgbClr val="000000"/>
                </a:solidFill>
                <a:latin typeface="Courier New"/>
              </a:rPr>
              <a:t> </a:t>
            </a:r>
            <a:r>
              <a:rPr lang="en-GB" sz="1500" dirty="0" err="1">
                <a:solidFill>
                  <a:srgbClr val="000000"/>
                </a:solidFill>
                <a:latin typeface="Courier New"/>
              </a:rPr>
              <a:t>outDir</a:t>
            </a:r>
            <a:r>
              <a:rPr lang="en-GB" sz="1500" dirty="0">
                <a:solidFill>
                  <a:srgbClr val="000000"/>
                </a:solidFill>
                <a:latin typeface="Courier New"/>
              </a:rPr>
              <a:t>, verbose </a:t>
            </a:r>
            <a:r>
              <a:rPr lang="en-GB" sz="1500" b="1" dirty="0">
                <a:solidFill>
                  <a:srgbClr val="000080"/>
                </a:solidFill>
                <a:latin typeface="Courier New"/>
              </a:rPr>
              <a:t>=</a:t>
            </a:r>
            <a:r>
              <a:rPr lang="en-GB" sz="1500" dirty="0">
                <a:solidFill>
                  <a:srgbClr val="000000"/>
                </a:solidFill>
                <a:latin typeface="Courier New"/>
              </a:rPr>
              <a:t> </a:t>
            </a:r>
            <a:r>
              <a:rPr lang="en-GB" sz="1500" b="1" dirty="0">
                <a:solidFill>
                  <a:srgbClr val="0000FF"/>
                </a:solidFill>
                <a:latin typeface="Courier New"/>
              </a:rPr>
              <a:t>TRUE</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dirty="0" smtClean="0">
                <a:solidFill>
                  <a:srgbClr val="008000"/>
                </a:solidFill>
                <a:latin typeface="Courier New"/>
              </a:rPr>
              <a:t>Downloading </a:t>
            </a:r>
            <a:r>
              <a:rPr lang="en-GB" sz="1500" dirty="0">
                <a:solidFill>
                  <a:srgbClr val="008000"/>
                </a:solidFill>
                <a:latin typeface="Courier New"/>
              </a:rPr>
              <a:t>4 files in directory: Sample_16018 </a:t>
            </a:r>
            <a:endParaRPr lang="en-GB" sz="1500" dirty="0" smtClean="0">
              <a:solidFill>
                <a:srgbClr val="008000"/>
              </a:solidFill>
              <a:latin typeface="Courier New"/>
            </a:endParaRPr>
          </a:p>
          <a:p>
            <a:endParaRPr lang="en-GB" sz="1500" dirty="0" smtClean="0">
              <a:solidFill>
                <a:srgbClr val="008000"/>
              </a:solidFill>
              <a:latin typeface="Courier New"/>
            </a:endParaRPr>
          </a:p>
          <a:p>
            <a:r>
              <a:rPr lang="en-GB" sz="1500" dirty="0" smtClean="0">
                <a:solidFill>
                  <a:srgbClr val="008000"/>
                </a:solidFill>
                <a:latin typeface="Courier New"/>
              </a:rPr>
              <a:t>Downloading </a:t>
            </a:r>
            <a:r>
              <a:rPr lang="en-GB" sz="1500" dirty="0">
                <a:solidFill>
                  <a:srgbClr val="008000"/>
                </a:solidFill>
                <a:latin typeface="Courier New"/>
              </a:rPr>
              <a:t>file: </a:t>
            </a:r>
            <a:r>
              <a:rPr lang="en-GB" sz="1500" dirty="0" smtClean="0">
                <a:solidFill>
                  <a:srgbClr val="008000"/>
                </a:solidFill>
                <a:latin typeface="Courier New"/>
              </a:rPr>
              <a:t>data/intensities/</a:t>
            </a:r>
            <a:r>
              <a:rPr lang="en-GB" sz="1500" dirty="0" err="1" smtClean="0">
                <a:solidFill>
                  <a:srgbClr val="008000"/>
                </a:solidFill>
                <a:latin typeface="Courier New"/>
              </a:rPr>
              <a:t>basecalls</a:t>
            </a:r>
            <a:r>
              <a:rPr lang="en-GB" sz="1500" dirty="0" smtClean="0">
                <a:solidFill>
                  <a:srgbClr val="008000"/>
                </a:solidFill>
                <a:latin typeface="Courier New"/>
              </a:rPr>
              <a:t>/s_G1_L001_R1_001.fastq.1.gz</a:t>
            </a:r>
          </a:p>
          <a:p>
            <a:r>
              <a:rPr lang="en-GB" sz="1500" dirty="0" smtClean="0">
                <a:solidFill>
                  <a:srgbClr val="008000"/>
                </a:solidFill>
                <a:latin typeface="Courier New"/>
              </a:rPr>
              <a:t>........................................................................</a:t>
            </a:r>
          </a:p>
          <a:p>
            <a:endParaRPr lang="en-GB" sz="1500" b="1" dirty="0" smtClean="0">
              <a:solidFill>
                <a:srgbClr val="00008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file.exists</a:t>
            </a:r>
            <a:r>
              <a:rPr lang="en-GB" sz="1500" b="1" dirty="0" smtClean="0">
                <a:solidFill>
                  <a:srgbClr val="000080"/>
                </a:solidFill>
                <a:latin typeface="Courier New"/>
              </a:rPr>
              <a:t>(</a:t>
            </a:r>
            <a:r>
              <a:rPr lang="en-GB" sz="1500" dirty="0" err="1" smtClean="0">
                <a:solidFill>
                  <a:srgbClr val="000000"/>
                </a:solidFill>
                <a:latin typeface="Courier New"/>
              </a:rPr>
              <a:t>file.path</a:t>
            </a:r>
            <a:r>
              <a:rPr lang="en-GB" sz="1500" b="1" dirty="0" smtClean="0">
                <a:solidFill>
                  <a:srgbClr val="000080"/>
                </a:solidFill>
                <a:latin typeface="Courier New"/>
              </a:rPr>
              <a:t>(</a:t>
            </a:r>
            <a:r>
              <a:rPr lang="en-GB" sz="1500" dirty="0" err="1" smtClean="0">
                <a:solidFill>
                  <a:srgbClr val="000000"/>
                </a:solidFill>
                <a:latin typeface="Courier New"/>
              </a:rPr>
              <a:t>outDir</a:t>
            </a:r>
            <a:r>
              <a:rPr lang="en-GB" sz="1500" dirty="0">
                <a:solidFill>
                  <a:srgbClr val="000000"/>
                </a:solidFill>
                <a:latin typeface="Courier New"/>
              </a:rPr>
              <a:t>, </a:t>
            </a:r>
            <a:r>
              <a:rPr lang="en-GB" sz="1500" dirty="0" err="1">
                <a:solidFill>
                  <a:srgbClr val="000000"/>
                </a:solidFill>
                <a:latin typeface="Courier New"/>
              </a:rPr>
              <a:t>f</a:t>
            </a:r>
            <a:r>
              <a:rPr lang="en-GB" sz="1500" b="1" dirty="0" err="1">
                <a:solidFill>
                  <a:srgbClr val="000080"/>
                </a:solidFill>
                <a:latin typeface="Courier New"/>
              </a:rPr>
              <a:t>$</a:t>
            </a:r>
            <a:r>
              <a:rPr lang="en-GB" sz="1500" dirty="0" err="1">
                <a:solidFill>
                  <a:srgbClr val="000000"/>
                </a:solidFill>
                <a:latin typeface="Courier New"/>
              </a:rPr>
              <a:t>Path</a:t>
            </a:r>
            <a:r>
              <a:rPr lang="en-GB" sz="1500" b="1" dirty="0">
                <a:solidFill>
                  <a:srgbClr val="000080"/>
                </a:solidFill>
                <a:latin typeface="Courier New"/>
              </a:rPr>
              <a:t>[</a:t>
            </a:r>
            <a:r>
              <a:rPr lang="en-GB" sz="1500" dirty="0" err="1">
                <a:solidFill>
                  <a:srgbClr val="000000"/>
                </a:solidFill>
                <a:latin typeface="Courier New"/>
              </a:rPr>
              <a:t>idx</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dirty="0" smtClean="0">
                <a:solidFill>
                  <a:srgbClr val="008000"/>
                </a:solidFill>
                <a:latin typeface="Courier New"/>
              </a:rPr>
              <a:t>[</a:t>
            </a:r>
            <a:r>
              <a:rPr lang="en-GB" sz="1500" dirty="0">
                <a:solidFill>
                  <a:srgbClr val="008000"/>
                </a:solidFill>
                <a:latin typeface="Courier New"/>
              </a:rPr>
              <a:t>1] TRUE </a:t>
            </a:r>
            <a:r>
              <a:rPr lang="en-GB" sz="1500" dirty="0" err="1">
                <a:solidFill>
                  <a:srgbClr val="008000"/>
                </a:solidFill>
                <a:latin typeface="Courier New"/>
              </a:rPr>
              <a:t>TRUE</a:t>
            </a:r>
            <a:r>
              <a:rPr lang="en-GB" sz="1500" dirty="0">
                <a:solidFill>
                  <a:srgbClr val="008000"/>
                </a:solidFill>
                <a:latin typeface="Courier New"/>
              </a:rPr>
              <a:t> </a:t>
            </a:r>
            <a:r>
              <a:rPr lang="en-GB" sz="1500" dirty="0" err="1">
                <a:solidFill>
                  <a:srgbClr val="008000"/>
                </a:solidFill>
                <a:latin typeface="Courier New"/>
              </a:rPr>
              <a:t>TRUE</a:t>
            </a:r>
            <a:r>
              <a:rPr lang="en-GB" sz="1500" dirty="0">
                <a:solidFill>
                  <a:srgbClr val="008000"/>
                </a:solidFill>
                <a:latin typeface="Courier New"/>
              </a:rPr>
              <a:t> </a:t>
            </a:r>
            <a:r>
              <a:rPr lang="en-GB" sz="1500" dirty="0" err="1" smtClean="0">
                <a:solidFill>
                  <a:srgbClr val="008000"/>
                </a:solidFill>
                <a:latin typeface="Courier New"/>
              </a:rPr>
              <a:t>TRUE</a:t>
            </a:r>
            <a:endParaRPr lang="en-GB" sz="1500" dirty="0"/>
          </a:p>
        </p:txBody>
      </p:sp>
      <p:sp>
        <p:nvSpPr>
          <p:cNvPr id="6" name="Text Placeholder 2"/>
          <p:cNvSpPr txBox="1">
            <a:spLocks/>
          </p:cNvSpPr>
          <p:nvPr/>
        </p:nvSpPr>
        <p:spPr bwMode="auto">
          <a:xfrm>
            <a:off x="395288" y="1219200"/>
            <a:ext cx="8531225" cy="233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342900" indent="-342900">
              <a:buClr>
                <a:srgbClr val="404042"/>
              </a:buClr>
              <a:buSzPct val="100000"/>
              <a:buFontTx/>
              <a:buAutoNum type="arabicParenR"/>
              <a:defRPr/>
            </a:pPr>
            <a:r>
              <a:rPr lang="en-US" sz="1600" kern="0" dirty="0" smtClean="0">
                <a:ea typeface="ＭＳ Ｐゴシック" pitchFamily="34" charset="-128"/>
              </a:rPr>
              <a:t>Authentication [</a:t>
            </a:r>
            <a:r>
              <a:rPr lang="en-US" sz="1600" b="1" kern="0" dirty="0" smtClean="0">
                <a:ea typeface="ＭＳ Ｐゴシック" pitchFamily="34" charset="-128"/>
              </a:rPr>
              <a:t>3 lines of code</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User needs to interact with the </a:t>
            </a:r>
            <a:r>
              <a:rPr lang="en-US" sz="1400" i="1" kern="0" dirty="0" err="1" smtClean="0">
                <a:solidFill>
                  <a:srgbClr val="FF0000"/>
                </a:solidFill>
                <a:ea typeface="ＭＳ Ｐゴシック" pitchFamily="34" charset="-128"/>
              </a:rPr>
              <a:t>BaseSpace</a:t>
            </a:r>
            <a:r>
              <a:rPr lang="en-US" sz="1400" i="1" kern="0" dirty="0" smtClean="0">
                <a:solidFill>
                  <a:srgbClr val="FF0000"/>
                </a:solidFill>
                <a:ea typeface="ＭＳ Ｐゴシック" pitchFamily="34" charset="-128"/>
              </a:rPr>
              <a:t> UI</a:t>
            </a:r>
            <a:r>
              <a:rPr lang="en-US" sz="1400" kern="0" dirty="0" smtClean="0">
                <a:solidFill>
                  <a:srgbClr val="FF0000"/>
                </a:solidFill>
                <a:ea typeface="ＭＳ Ｐゴシック" pitchFamily="34" charset="-128"/>
              </a:rPr>
              <a:t> (or via a web server). </a:t>
            </a:r>
            <a:endParaRPr lang="en-US" sz="1400" i="1" kern="0" dirty="0" smtClean="0">
              <a:ea typeface="ＭＳ Ｐゴシック" pitchFamily="34" charset="-128"/>
            </a:endParaRPr>
          </a:p>
          <a:p>
            <a:pPr marL="342900" indent="-342900">
              <a:buClr>
                <a:srgbClr val="404042"/>
              </a:buClr>
              <a:buSzPct val="100000"/>
              <a:buFontTx/>
              <a:buAutoNum type="arabicParenR"/>
              <a:defRPr/>
            </a:pPr>
            <a:r>
              <a:rPr lang="en-US" sz="1600" kern="0" dirty="0" smtClean="0">
                <a:ea typeface="ＭＳ Ｐゴシック" pitchFamily="34" charset="-128"/>
              </a:rPr>
              <a:t>Select a sample (collection of FASTQ files) from the Project of your choice [</a:t>
            </a:r>
            <a:r>
              <a:rPr lang="en-US" sz="1600" b="1" kern="0" dirty="0" smtClean="0">
                <a:ea typeface="ＭＳ Ｐゴシック" pitchFamily="34" charset="-128"/>
              </a:rPr>
              <a:t>3 lines</a:t>
            </a:r>
            <a:r>
              <a:rPr lang="en-US" sz="1600"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Download the files (FASTQs in our case) [</a:t>
            </a:r>
            <a:r>
              <a:rPr lang="en-US" sz="1600" b="1" kern="0" dirty="0" smtClean="0">
                <a:ea typeface="ＭＳ Ｐゴシック" pitchFamily="34" charset="-128"/>
              </a:rPr>
              <a:t>4 lines</a:t>
            </a:r>
            <a:r>
              <a:rPr lang="en-US" sz="1600" kern="0" dirty="0" smtClean="0">
                <a:ea typeface="ＭＳ Ｐゴシック" pitchFamily="34" charset="-128"/>
              </a:rPr>
              <a:t>]</a:t>
            </a:r>
          </a:p>
        </p:txBody>
      </p:sp>
    </p:spTree>
    <p:extLst>
      <p:ext uri="{BB962C8B-B14F-4D97-AF65-F5344CB8AC3E}">
        <p14:creationId xmlns:p14="http://schemas.microsoft.com/office/powerpoint/2010/main" val="743944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Q-score distribution</a:t>
            </a:r>
            <a:br>
              <a:rPr lang="en-US" dirty="0" smtClean="0"/>
            </a:br>
            <a:r>
              <a:rPr lang="en-GB" sz="2000" b="0" i="1" dirty="0" smtClean="0"/>
              <a:t>Access to the FASTQ files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6" name="Text Placeholder 2"/>
          <p:cNvSpPr txBox="1">
            <a:spLocks/>
          </p:cNvSpPr>
          <p:nvPr/>
        </p:nvSpPr>
        <p:spPr bwMode="auto">
          <a:xfrm>
            <a:off x="395288" y="1219200"/>
            <a:ext cx="8531225" cy="233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342900" indent="-342900">
              <a:buClr>
                <a:srgbClr val="404042"/>
              </a:buClr>
              <a:buSzPct val="100000"/>
              <a:buFontTx/>
              <a:buAutoNum type="arabicParenR"/>
              <a:defRPr/>
            </a:pPr>
            <a:r>
              <a:rPr lang="en-US" sz="1600" kern="0" dirty="0" smtClean="0">
                <a:ea typeface="ＭＳ Ｐゴシック" pitchFamily="34" charset="-128"/>
              </a:rPr>
              <a:t>Authentication [</a:t>
            </a:r>
            <a:r>
              <a:rPr lang="en-US" sz="1600" b="1" kern="0" dirty="0" smtClean="0">
                <a:ea typeface="ＭＳ Ｐゴシック" pitchFamily="34" charset="-128"/>
              </a:rPr>
              <a:t>3 lines of code</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User needs to interact with the </a:t>
            </a:r>
            <a:r>
              <a:rPr lang="en-US" sz="1400" i="1" kern="0" dirty="0" err="1" smtClean="0">
                <a:solidFill>
                  <a:srgbClr val="FF0000"/>
                </a:solidFill>
                <a:ea typeface="ＭＳ Ｐゴシック" pitchFamily="34" charset="-128"/>
              </a:rPr>
              <a:t>BaseSpace</a:t>
            </a:r>
            <a:r>
              <a:rPr lang="en-US" sz="1400" i="1" kern="0" dirty="0" smtClean="0">
                <a:solidFill>
                  <a:srgbClr val="FF0000"/>
                </a:solidFill>
                <a:ea typeface="ＭＳ Ｐゴシック" pitchFamily="34" charset="-128"/>
              </a:rPr>
              <a:t> UI</a:t>
            </a:r>
            <a:r>
              <a:rPr lang="en-US" sz="1400" kern="0" dirty="0" smtClean="0">
                <a:solidFill>
                  <a:srgbClr val="FF0000"/>
                </a:solidFill>
                <a:ea typeface="ＭＳ Ｐゴシック" pitchFamily="34" charset="-128"/>
              </a:rPr>
              <a:t> (or via a web server). </a:t>
            </a:r>
            <a:endParaRPr lang="en-US" sz="1400" i="1" kern="0" dirty="0" smtClean="0">
              <a:ea typeface="ＭＳ Ｐゴシック" pitchFamily="34" charset="-128"/>
            </a:endParaRPr>
          </a:p>
          <a:p>
            <a:pPr marL="342900" indent="-342900">
              <a:buClr>
                <a:srgbClr val="404042"/>
              </a:buClr>
              <a:buSzPct val="100000"/>
              <a:buFontTx/>
              <a:buAutoNum type="arabicParenR"/>
              <a:defRPr/>
            </a:pPr>
            <a:r>
              <a:rPr lang="en-US" sz="1600" kern="0" dirty="0" smtClean="0">
                <a:ea typeface="ＭＳ Ｐゴシック" pitchFamily="34" charset="-128"/>
              </a:rPr>
              <a:t>Select a sample (collection of FASTQ files) from the Project of your choice [</a:t>
            </a:r>
            <a:r>
              <a:rPr lang="en-US" sz="1600" b="1" kern="0" dirty="0" smtClean="0">
                <a:ea typeface="ＭＳ Ｐゴシック" pitchFamily="34" charset="-128"/>
              </a:rPr>
              <a:t>3 lines</a:t>
            </a:r>
            <a:r>
              <a:rPr lang="en-US" sz="1600"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Download the files (FASTQs in our case) [</a:t>
            </a:r>
            <a:r>
              <a:rPr lang="en-US" sz="1600" b="1" kern="0" dirty="0" smtClean="0">
                <a:ea typeface="ＭＳ Ｐゴシック" pitchFamily="34" charset="-128"/>
              </a:rPr>
              <a:t>4 lines</a:t>
            </a:r>
            <a:r>
              <a:rPr lang="en-US" sz="1600"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Process the downloaded files and compute the stats </a:t>
            </a:r>
            <a:r>
              <a:rPr lang="en-US" sz="1600" b="1" kern="0" dirty="0" smtClean="0">
                <a:ea typeface="ＭＳ Ｐゴシック" pitchFamily="34" charset="-128"/>
              </a:rPr>
              <a:t>[…]</a:t>
            </a:r>
          </a:p>
        </p:txBody>
      </p:sp>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3716338"/>
            <a:ext cx="46370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4471" y="3685281"/>
            <a:ext cx="4056529" cy="2708434"/>
          </a:xfrm>
          <a:prstGeom prst="rect">
            <a:avLst/>
          </a:prstGeom>
          <a:solidFill>
            <a:schemeClr val="accent2">
              <a:lumMod val="20000"/>
              <a:lumOff val="80000"/>
            </a:schemeClr>
          </a:solidFill>
          <a:ln w="3175"/>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wrap="square">
            <a:spAutoFit/>
          </a:bodyPr>
          <a:lstStyle/>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library</a:t>
            </a:r>
            <a:r>
              <a:rPr lang="en-GB" sz="850" b="1" dirty="0" smtClean="0">
                <a:solidFill>
                  <a:srgbClr val="000080"/>
                </a:solidFill>
                <a:latin typeface="Courier New"/>
              </a:rPr>
              <a:t>(</a:t>
            </a:r>
            <a:r>
              <a:rPr lang="en-GB" sz="850" dirty="0" err="1" smtClean="0">
                <a:solidFill>
                  <a:srgbClr val="000000"/>
                </a:solidFill>
                <a:latin typeface="Courier New"/>
              </a:rPr>
              <a:t>ShortRead</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source</a:t>
            </a:r>
            <a:r>
              <a:rPr lang="en-GB" sz="850" b="1" dirty="0">
                <a:solidFill>
                  <a:srgbClr val="000080"/>
                </a:solidFill>
                <a:latin typeface="Courier New"/>
              </a:rPr>
              <a:t>(</a:t>
            </a:r>
            <a:r>
              <a:rPr lang="en-GB" sz="850" dirty="0">
                <a:solidFill>
                  <a:srgbClr val="808080"/>
                </a:solidFill>
                <a:latin typeface="Courier New"/>
              </a:rPr>
              <a:t>"</a:t>
            </a:r>
            <a:r>
              <a:rPr lang="en-GB" sz="850" dirty="0" err="1">
                <a:solidFill>
                  <a:srgbClr val="808080"/>
                </a:solidFill>
                <a:latin typeface="Courier New"/>
              </a:rPr>
              <a:t>QscoreApp-functions.R</a:t>
            </a:r>
            <a:r>
              <a:rPr lang="en-GB" sz="850" dirty="0" smtClean="0">
                <a:solidFill>
                  <a:srgbClr val="808080"/>
                </a:solidFill>
                <a:latin typeface="Courier New"/>
              </a:rPr>
              <a:t>"</a:t>
            </a:r>
            <a:r>
              <a:rPr lang="en-GB" sz="850" b="1" dirty="0" smtClean="0">
                <a:solidFill>
                  <a:srgbClr val="000080"/>
                </a:solidFill>
                <a:latin typeface="Courier New"/>
              </a:rPr>
              <a:t>)</a:t>
            </a: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err="1" smtClean="0">
                <a:solidFill>
                  <a:srgbClr val="000000"/>
                </a:solidFill>
                <a:latin typeface="Courier New"/>
              </a:rPr>
              <a:t>qtab</a:t>
            </a:r>
            <a:r>
              <a:rPr lang="en-GB" sz="850" dirty="0" smtClean="0">
                <a:solidFill>
                  <a:srgbClr val="000000"/>
                </a:solidFill>
                <a:latin typeface="Courier New"/>
              </a:rPr>
              <a:t> </a:t>
            </a:r>
            <a:r>
              <a:rPr lang="en-GB" sz="850" b="1" dirty="0">
                <a:solidFill>
                  <a:srgbClr val="000080"/>
                </a:solidFill>
                <a:latin typeface="Courier New"/>
              </a:rPr>
              <a:t>&lt;-</a:t>
            </a:r>
            <a:r>
              <a:rPr lang="en-GB" sz="850" dirty="0">
                <a:solidFill>
                  <a:srgbClr val="000000"/>
                </a:solidFill>
                <a:latin typeface="Courier New"/>
              </a:rPr>
              <a:t> </a:t>
            </a:r>
            <a:r>
              <a:rPr lang="en-GB" sz="850" dirty="0" err="1">
                <a:solidFill>
                  <a:srgbClr val="8000FF"/>
                </a:solidFill>
                <a:latin typeface="Courier New"/>
              </a:rPr>
              <a:t>lapply</a:t>
            </a:r>
            <a:r>
              <a:rPr lang="en-GB" sz="850" b="1" dirty="0">
                <a:solidFill>
                  <a:srgbClr val="000080"/>
                </a:solidFill>
                <a:latin typeface="Courier New"/>
              </a:rPr>
              <a:t>(</a:t>
            </a:r>
            <a:r>
              <a:rPr lang="en-GB" sz="850" dirty="0" err="1">
                <a:solidFill>
                  <a:srgbClr val="000000"/>
                </a:solidFill>
                <a:latin typeface="Courier New"/>
              </a:rPr>
              <a:t>floc</a:t>
            </a:r>
            <a:r>
              <a:rPr lang="en-GB" sz="850" dirty="0">
                <a:solidFill>
                  <a:srgbClr val="000000"/>
                </a:solidFill>
                <a:latin typeface="Courier New"/>
              </a:rPr>
              <a:t>, </a:t>
            </a:r>
            <a:r>
              <a:rPr lang="en-GB" sz="850" dirty="0" err="1">
                <a:solidFill>
                  <a:srgbClr val="000000"/>
                </a:solidFill>
                <a:latin typeface="Courier New"/>
              </a:rPr>
              <a:t>getQscoreCounts</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idxR1 </a:t>
            </a:r>
            <a:r>
              <a:rPr lang="en-GB" sz="850" b="1" dirty="0">
                <a:solidFill>
                  <a:srgbClr val="000080"/>
                </a:solidFill>
                <a:latin typeface="Courier New"/>
              </a:rPr>
              <a:t>&lt;-</a:t>
            </a:r>
            <a:r>
              <a:rPr lang="en-GB" sz="850" dirty="0">
                <a:solidFill>
                  <a:srgbClr val="000000"/>
                </a:solidFill>
                <a:latin typeface="Courier New"/>
              </a:rPr>
              <a:t> </a:t>
            </a:r>
            <a:r>
              <a:rPr lang="en-GB" sz="850" dirty="0" err="1">
                <a:solidFill>
                  <a:srgbClr val="8000FF"/>
                </a:solidFill>
                <a:latin typeface="Courier New"/>
              </a:rPr>
              <a:t>grep</a:t>
            </a:r>
            <a:r>
              <a:rPr lang="en-GB" sz="850" b="1" dirty="0">
                <a:solidFill>
                  <a:srgbClr val="000080"/>
                </a:solidFill>
                <a:latin typeface="Courier New"/>
              </a:rPr>
              <a:t>(</a:t>
            </a:r>
            <a:r>
              <a:rPr lang="en-GB" sz="850" dirty="0">
                <a:solidFill>
                  <a:srgbClr val="808080"/>
                </a:solidFill>
                <a:latin typeface="Courier New"/>
              </a:rPr>
              <a:t>"_R1_"</a:t>
            </a:r>
            <a:r>
              <a:rPr lang="en-GB" sz="850" dirty="0">
                <a:solidFill>
                  <a:srgbClr val="000000"/>
                </a:solidFill>
                <a:latin typeface="Courier New"/>
              </a:rPr>
              <a:t>, </a:t>
            </a:r>
            <a:r>
              <a:rPr lang="en-GB" sz="850" dirty="0">
                <a:solidFill>
                  <a:srgbClr val="8000FF"/>
                </a:solidFill>
                <a:latin typeface="Courier New"/>
              </a:rPr>
              <a:t>names</a:t>
            </a:r>
            <a:r>
              <a:rPr lang="en-GB" sz="850" b="1" dirty="0">
                <a:solidFill>
                  <a:srgbClr val="000080"/>
                </a:solidFill>
                <a:latin typeface="Courier New"/>
              </a:rPr>
              <a:t>(</a:t>
            </a:r>
            <a:r>
              <a:rPr lang="en-GB" sz="850" dirty="0" err="1">
                <a:solidFill>
                  <a:srgbClr val="000000"/>
                </a:solidFill>
                <a:latin typeface="Courier New"/>
              </a:rPr>
              <a:t>floc</a:t>
            </a:r>
            <a:r>
              <a:rPr lang="en-GB" sz="850" b="1" dirty="0">
                <a:solidFill>
                  <a:srgbClr val="000080"/>
                </a:solidFill>
                <a:latin typeface="Courier New"/>
              </a:rPr>
              <a:t>)</a:t>
            </a:r>
            <a:r>
              <a:rPr lang="en-GB" sz="850" dirty="0">
                <a:solidFill>
                  <a:srgbClr val="000000"/>
                </a:solidFill>
                <a:latin typeface="Courier New"/>
              </a:rPr>
              <a:t>, fixed </a:t>
            </a:r>
            <a:r>
              <a:rPr lang="en-GB" sz="850" b="1" dirty="0">
                <a:solidFill>
                  <a:srgbClr val="000080"/>
                </a:solidFill>
                <a:latin typeface="Courier New"/>
              </a:rPr>
              <a:t>=</a:t>
            </a:r>
            <a:r>
              <a:rPr lang="en-GB" sz="850" dirty="0">
                <a:solidFill>
                  <a:srgbClr val="000000"/>
                </a:solidFill>
                <a:latin typeface="Courier New"/>
              </a:rPr>
              <a:t> </a:t>
            </a:r>
            <a:r>
              <a:rPr lang="en-GB" sz="850" b="1" dirty="0">
                <a:solidFill>
                  <a:srgbClr val="0000FF"/>
                </a:solidFill>
                <a:latin typeface="Courier New"/>
              </a:rPr>
              <a:t>TRUE</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idxR2 </a:t>
            </a:r>
            <a:r>
              <a:rPr lang="en-GB" sz="850" b="1" dirty="0">
                <a:solidFill>
                  <a:srgbClr val="000080"/>
                </a:solidFill>
                <a:latin typeface="Courier New"/>
              </a:rPr>
              <a:t>&lt;-</a:t>
            </a:r>
            <a:r>
              <a:rPr lang="en-GB" sz="850" dirty="0">
                <a:solidFill>
                  <a:srgbClr val="000000"/>
                </a:solidFill>
                <a:latin typeface="Courier New"/>
              </a:rPr>
              <a:t> </a:t>
            </a:r>
            <a:r>
              <a:rPr lang="en-GB" sz="850" dirty="0" err="1">
                <a:solidFill>
                  <a:srgbClr val="8000FF"/>
                </a:solidFill>
                <a:latin typeface="Courier New"/>
              </a:rPr>
              <a:t>grep</a:t>
            </a:r>
            <a:r>
              <a:rPr lang="en-GB" sz="850" b="1" dirty="0">
                <a:solidFill>
                  <a:srgbClr val="000080"/>
                </a:solidFill>
                <a:latin typeface="Courier New"/>
              </a:rPr>
              <a:t>(</a:t>
            </a:r>
            <a:r>
              <a:rPr lang="en-GB" sz="850" dirty="0">
                <a:solidFill>
                  <a:srgbClr val="808080"/>
                </a:solidFill>
                <a:latin typeface="Courier New"/>
              </a:rPr>
              <a:t>"_R2_"</a:t>
            </a:r>
            <a:r>
              <a:rPr lang="en-GB" sz="850" dirty="0">
                <a:solidFill>
                  <a:srgbClr val="000000"/>
                </a:solidFill>
                <a:latin typeface="Courier New"/>
              </a:rPr>
              <a:t>, </a:t>
            </a:r>
            <a:r>
              <a:rPr lang="en-GB" sz="850" dirty="0">
                <a:solidFill>
                  <a:srgbClr val="8000FF"/>
                </a:solidFill>
                <a:latin typeface="Courier New"/>
              </a:rPr>
              <a:t>names</a:t>
            </a:r>
            <a:r>
              <a:rPr lang="en-GB" sz="850" b="1" dirty="0">
                <a:solidFill>
                  <a:srgbClr val="000080"/>
                </a:solidFill>
                <a:latin typeface="Courier New"/>
              </a:rPr>
              <a:t>(</a:t>
            </a:r>
            <a:r>
              <a:rPr lang="en-GB" sz="850" dirty="0" err="1">
                <a:solidFill>
                  <a:srgbClr val="000000"/>
                </a:solidFill>
                <a:latin typeface="Courier New"/>
              </a:rPr>
              <a:t>floc</a:t>
            </a:r>
            <a:r>
              <a:rPr lang="en-GB" sz="850" b="1" dirty="0">
                <a:solidFill>
                  <a:srgbClr val="000080"/>
                </a:solidFill>
                <a:latin typeface="Courier New"/>
              </a:rPr>
              <a:t>)</a:t>
            </a:r>
            <a:r>
              <a:rPr lang="en-GB" sz="850" dirty="0">
                <a:solidFill>
                  <a:srgbClr val="000000"/>
                </a:solidFill>
                <a:latin typeface="Courier New"/>
              </a:rPr>
              <a:t>, fixed </a:t>
            </a:r>
            <a:r>
              <a:rPr lang="en-GB" sz="850" b="1" dirty="0">
                <a:solidFill>
                  <a:srgbClr val="000080"/>
                </a:solidFill>
                <a:latin typeface="Courier New"/>
              </a:rPr>
              <a:t>=</a:t>
            </a:r>
            <a:r>
              <a:rPr lang="en-GB" sz="850" dirty="0">
                <a:solidFill>
                  <a:srgbClr val="000000"/>
                </a:solidFill>
                <a:latin typeface="Courier New"/>
              </a:rPr>
              <a:t> </a:t>
            </a:r>
            <a:r>
              <a:rPr lang="en-GB" sz="850" b="1" dirty="0">
                <a:solidFill>
                  <a:srgbClr val="0000FF"/>
                </a:solidFill>
                <a:latin typeface="Courier New"/>
              </a:rPr>
              <a:t>TRUE</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x </a:t>
            </a:r>
            <a:r>
              <a:rPr lang="en-GB" sz="850" b="1" dirty="0">
                <a:solidFill>
                  <a:srgbClr val="000080"/>
                </a:solidFill>
                <a:latin typeface="Courier New"/>
              </a:rPr>
              <a:t>&lt;-</a:t>
            </a:r>
            <a:r>
              <a:rPr lang="en-GB" sz="850" dirty="0">
                <a:solidFill>
                  <a:srgbClr val="000000"/>
                </a:solidFill>
                <a:latin typeface="Courier New"/>
              </a:rPr>
              <a:t> </a:t>
            </a:r>
            <a:r>
              <a:rPr lang="en-GB" sz="850" dirty="0" err="1">
                <a:solidFill>
                  <a:srgbClr val="000000"/>
                </a:solidFill>
                <a:latin typeface="Courier New"/>
              </a:rPr>
              <a:t>getQscoreStats</a:t>
            </a:r>
            <a:r>
              <a:rPr lang="en-GB" sz="850" b="1" dirty="0">
                <a:solidFill>
                  <a:srgbClr val="000080"/>
                </a:solidFill>
                <a:latin typeface="Courier New"/>
              </a:rPr>
              <a:t>(</a:t>
            </a:r>
            <a:r>
              <a:rPr lang="en-GB" sz="850" dirty="0" err="1">
                <a:solidFill>
                  <a:srgbClr val="8000FF"/>
                </a:solidFill>
                <a:latin typeface="Courier New"/>
              </a:rPr>
              <a:t>cbind</a:t>
            </a:r>
            <a:r>
              <a:rPr lang="en-GB" sz="850" b="1" dirty="0">
                <a:solidFill>
                  <a:srgbClr val="000080"/>
                </a:solidFill>
                <a:latin typeface="Courier New"/>
              </a:rPr>
              <a:t>(</a:t>
            </a:r>
            <a:r>
              <a:rPr lang="en-GB" sz="850" dirty="0">
                <a:solidFill>
                  <a:srgbClr val="000000"/>
                </a:solidFill>
                <a:latin typeface="Courier New"/>
              </a:rPr>
              <a:t>Reduce</a:t>
            </a:r>
            <a:r>
              <a:rPr lang="en-GB" sz="850" b="1" dirty="0">
                <a:solidFill>
                  <a:srgbClr val="000080"/>
                </a:solidFill>
                <a:latin typeface="Courier New"/>
              </a:rPr>
              <a:t>(</a:t>
            </a:r>
            <a:r>
              <a:rPr lang="en-GB" sz="850" dirty="0">
                <a:solidFill>
                  <a:srgbClr val="808080"/>
                </a:solidFill>
                <a:latin typeface="Courier New"/>
              </a:rPr>
              <a:t>"+"</a:t>
            </a:r>
            <a:r>
              <a:rPr lang="en-GB" sz="850" dirty="0">
                <a:solidFill>
                  <a:srgbClr val="000000"/>
                </a:solidFill>
                <a:latin typeface="Courier New"/>
              </a:rPr>
              <a:t>, </a:t>
            </a:r>
            <a:r>
              <a:rPr lang="en-GB" sz="850" dirty="0" err="1">
                <a:solidFill>
                  <a:srgbClr val="000000"/>
                </a:solidFill>
                <a:latin typeface="Courier New"/>
              </a:rPr>
              <a:t>qtab</a:t>
            </a:r>
            <a:r>
              <a:rPr lang="en-GB" sz="850" b="1" dirty="0">
                <a:solidFill>
                  <a:srgbClr val="000080"/>
                </a:solidFill>
                <a:latin typeface="Courier New"/>
              </a:rPr>
              <a:t>[</a:t>
            </a:r>
            <a:r>
              <a:rPr lang="en-GB" sz="850" dirty="0">
                <a:solidFill>
                  <a:srgbClr val="000000"/>
                </a:solidFill>
                <a:latin typeface="Courier New"/>
              </a:rPr>
              <a:t>idxR1</a:t>
            </a:r>
            <a:r>
              <a:rPr lang="en-GB" sz="850" b="1" dirty="0">
                <a:solidFill>
                  <a:srgbClr val="000080"/>
                </a:solidFill>
                <a:latin typeface="Courier New"/>
              </a:rPr>
              <a:t>])</a:t>
            </a:r>
            <a:r>
              <a:rPr lang="en-GB" sz="850" dirty="0">
                <a:solidFill>
                  <a:srgbClr val="000000"/>
                </a:solidFill>
                <a:latin typeface="Courier New"/>
              </a:rPr>
              <a:t>, Reduce</a:t>
            </a:r>
            <a:r>
              <a:rPr lang="en-GB" sz="850" b="1" dirty="0">
                <a:solidFill>
                  <a:srgbClr val="000080"/>
                </a:solidFill>
                <a:latin typeface="Courier New"/>
              </a:rPr>
              <a:t>(</a:t>
            </a:r>
            <a:r>
              <a:rPr lang="en-GB" sz="850" dirty="0">
                <a:solidFill>
                  <a:srgbClr val="808080"/>
                </a:solidFill>
                <a:latin typeface="Courier New"/>
              </a:rPr>
              <a:t>"+"</a:t>
            </a:r>
            <a:r>
              <a:rPr lang="en-GB" sz="850" dirty="0">
                <a:solidFill>
                  <a:srgbClr val="000000"/>
                </a:solidFill>
                <a:latin typeface="Courier New"/>
              </a:rPr>
              <a:t>, </a:t>
            </a:r>
            <a:r>
              <a:rPr lang="en-GB" sz="850" dirty="0" err="1">
                <a:solidFill>
                  <a:srgbClr val="000000"/>
                </a:solidFill>
                <a:latin typeface="Courier New"/>
              </a:rPr>
              <a:t>qtab</a:t>
            </a:r>
            <a:r>
              <a:rPr lang="en-GB" sz="850" b="1" dirty="0">
                <a:solidFill>
                  <a:srgbClr val="000080"/>
                </a:solidFill>
                <a:latin typeface="Courier New"/>
              </a:rPr>
              <a:t>[</a:t>
            </a:r>
            <a:r>
              <a:rPr lang="en-GB" sz="850" dirty="0">
                <a:solidFill>
                  <a:srgbClr val="000000"/>
                </a:solidFill>
                <a:latin typeface="Courier New"/>
              </a:rPr>
              <a:t>idxR2</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err="1" smtClean="0">
                <a:solidFill>
                  <a:srgbClr val="000000"/>
                </a:solidFill>
                <a:latin typeface="Courier New"/>
              </a:rPr>
              <a:t>ylim</a:t>
            </a:r>
            <a:r>
              <a:rPr lang="en-GB" sz="850" dirty="0" smtClean="0">
                <a:solidFill>
                  <a:srgbClr val="000000"/>
                </a:solidFill>
                <a:latin typeface="Courier New"/>
              </a:rPr>
              <a:t> </a:t>
            </a:r>
            <a:r>
              <a:rPr lang="en-GB" sz="850" b="1" dirty="0">
                <a:solidFill>
                  <a:srgbClr val="000080"/>
                </a:solidFill>
                <a:latin typeface="Courier New"/>
              </a:rPr>
              <a:t>&lt;-</a:t>
            </a:r>
            <a:r>
              <a:rPr lang="en-GB" sz="850" dirty="0">
                <a:solidFill>
                  <a:srgbClr val="000000"/>
                </a:solidFill>
                <a:latin typeface="Courier New"/>
              </a:rPr>
              <a:t> </a:t>
            </a:r>
            <a:r>
              <a:rPr lang="en-GB" sz="850" dirty="0">
                <a:solidFill>
                  <a:srgbClr val="8000FF"/>
                </a:solidFill>
                <a:latin typeface="Courier New"/>
              </a:rPr>
              <a:t>range</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00FF"/>
                </a:solidFill>
                <a:latin typeface="Courier New"/>
              </a:rPr>
              <a:t>c</a:t>
            </a:r>
            <a:r>
              <a:rPr lang="en-GB" sz="850" b="1" dirty="0">
                <a:solidFill>
                  <a:srgbClr val="000080"/>
                </a:solidFill>
                <a:latin typeface="Courier New"/>
              </a:rPr>
              <a:t>(-</a:t>
            </a:r>
            <a:r>
              <a:rPr lang="en-GB" sz="850" dirty="0">
                <a:solidFill>
                  <a:srgbClr val="FF8000"/>
                </a:solidFill>
                <a:latin typeface="Courier New"/>
              </a:rPr>
              <a:t>2</a:t>
            </a:r>
            <a:r>
              <a:rPr lang="en-GB" sz="850" dirty="0">
                <a:solidFill>
                  <a:srgbClr val="000000"/>
                </a:solidFill>
                <a:latin typeface="Courier New"/>
              </a:rPr>
              <a:t>L, </a:t>
            </a:r>
            <a:r>
              <a:rPr lang="en-GB" sz="850" dirty="0">
                <a:solidFill>
                  <a:srgbClr val="FF8000"/>
                </a:solidFill>
                <a:latin typeface="Courier New"/>
              </a:rPr>
              <a:t>2</a:t>
            </a:r>
            <a:r>
              <a:rPr lang="en-GB" sz="850" dirty="0">
                <a:solidFill>
                  <a:srgbClr val="000000"/>
                </a:solidFill>
                <a:latin typeface="Courier New"/>
              </a:rPr>
              <a:t>L</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plot</a:t>
            </a:r>
            <a:r>
              <a:rPr lang="en-GB" sz="850" b="1" dirty="0" smtClean="0">
                <a:solidFill>
                  <a:srgbClr val="000080"/>
                </a:solidFill>
                <a:latin typeface="Courier New"/>
              </a:rPr>
              <a:t>(</a:t>
            </a:r>
            <a:r>
              <a:rPr lang="en-GB" sz="850" dirty="0" smtClean="0">
                <a:solidFill>
                  <a:srgbClr val="000000"/>
                </a:solidFill>
                <a:latin typeface="Courier New"/>
              </a:rPr>
              <a:t>x </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000000"/>
                </a:solidFill>
                <a:latin typeface="Courier New"/>
              </a:rPr>
              <a:t>seq_len</a:t>
            </a:r>
            <a:r>
              <a:rPr lang="en-GB" sz="850" b="1" dirty="0">
                <a:solidFill>
                  <a:srgbClr val="000080"/>
                </a:solidFill>
                <a:latin typeface="Courier New"/>
              </a:rPr>
              <a:t>(</a:t>
            </a:r>
            <a:r>
              <a:rPr lang="en-GB" sz="850" dirty="0" err="1">
                <a:solidFill>
                  <a:srgbClr val="8000FF"/>
                </a:solidFill>
                <a:latin typeface="Courier New"/>
              </a:rPr>
              <a:t>nrow</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type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"n"</a:t>
            </a:r>
            <a:r>
              <a:rPr lang="en-GB" sz="850" dirty="0">
                <a:solidFill>
                  <a:srgbClr val="000000"/>
                </a:solidFill>
                <a:latin typeface="Courier New"/>
              </a:rPr>
              <a:t>, </a:t>
            </a:r>
            <a:r>
              <a:rPr lang="en-GB" sz="850" dirty="0" err="1">
                <a:solidFill>
                  <a:srgbClr val="000000"/>
                </a:solidFill>
                <a:latin typeface="Courier New"/>
              </a:rPr>
              <a:t>ylim</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000000"/>
                </a:solidFill>
                <a:latin typeface="Courier New"/>
              </a:rPr>
              <a:t>ylim</a:t>
            </a:r>
            <a:r>
              <a:rPr lang="en-GB" sz="850" dirty="0" smtClean="0">
                <a:solidFill>
                  <a:srgbClr val="000000"/>
                </a:solidFill>
                <a:latin typeface="Courier New"/>
              </a:rPr>
              <a:t>,</a:t>
            </a:r>
          </a:p>
          <a:p>
            <a:r>
              <a:rPr lang="en-GB" sz="850" b="1" dirty="0" smtClean="0">
                <a:solidFill>
                  <a:srgbClr val="000080"/>
                </a:solidFill>
                <a:latin typeface="Courier New"/>
              </a:rPr>
              <a:t>+</a:t>
            </a:r>
            <a:r>
              <a:rPr lang="en-GB" sz="850" dirty="0" smtClean="0">
                <a:solidFill>
                  <a:srgbClr val="000000"/>
                </a:solidFill>
                <a:latin typeface="Courier New"/>
              </a:rPr>
              <a:t>      </a:t>
            </a:r>
            <a:r>
              <a:rPr lang="en-GB" sz="850" dirty="0" err="1" smtClean="0">
                <a:solidFill>
                  <a:srgbClr val="000000"/>
                </a:solidFill>
                <a:latin typeface="Courier New"/>
              </a:rPr>
              <a:t>xlab</a:t>
            </a:r>
            <a:r>
              <a:rPr lang="en-GB" sz="850" dirty="0" smtClean="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"Cycle"</a:t>
            </a:r>
            <a:r>
              <a:rPr lang="en-GB" sz="850" dirty="0">
                <a:solidFill>
                  <a:srgbClr val="000000"/>
                </a:solidFill>
                <a:latin typeface="Courier New"/>
              </a:rPr>
              <a:t>, </a:t>
            </a:r>
            <a:r>
              <a:rPr lang="en-GB" sz="850" dirty="0" err="1">
                <a:solidFill>
                  <a:srgbClr val="000000"/>
                </a:solidFill>
                <a:latin typeface="Courier New"/>
              </a:rPr>
              <a:t>ylab</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"Q-score</a:t>
            </a:r>
            <a:r>
              <a:rPr lang="en-GB" sz="850" dirty="0" smtClean="0">
                <a:solidFill>
                  <a:srgbClr val="808080"/>
                </a:solidFill>
                <a:latin typeface="Courier New"/>
              </a:rPr>
              <a:t>"</a:t>
            </a:r>
            <a:r>
              <a:rPr lang="en-GB" sz="850" dirty="0" smtClean="0">
                <a:solidFill>
                  <a:srgbClr val="000000"/>
                </a:solidFill>
                <a:latin typeface="Courier New"/>
              </a:rPr>
              <a:t>,</a:t>
            </a:r>
          </a:p>
          <a:p>
            <a:r>
              <a:rPr lang="en-GB" sz="850" b="1" dirty="0" smtClean="0">
                <a:solidFill>
                  <a:srgbClr val="000080"/>
                </a:solidFill>
                <a:latin typeface="Courier New"/>
              </a:rPr>
              <a:t>+     </a:t>
            </a:r>
            <a:r>
              <a:rPr lang="en-GB" sz="850" dirty="0" smtClean="0">
                <a:solidFill>
                  <a:srgbClr val="000000"/>
                </a:solidFill>
                <a:latin typeface="Courier New"/>
              </a:rPr>
              <a:t> </a:t>
            </a:r>
            <a:r>
              <a:rPr lang="en-GB" sz="850" dirty="0">
                <a:solidFill>
                  <a:srgbClr val="000000"/>
                </a:solidFill>
                <a:latin typeface="Courier New"/>
              </a:rPr>
              <a:t>main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"Q-scores statistics</a:t>
            </a:r>
            <a:r>
              <a:rPr lang="en-GB" sz="850" dirty="0" smtClean="0">
                <a:solidFill>
                  <a:srgbClr val="808080"/>
                </a:solidFill>
                <a:latin typeface="Courier New"/>
              </a:rPr>
              <a:t>"</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err="1" smtClean="0">
                <a:solidFill>
                  <a:srgbClr val="000000"/>
                </a:solidFill>
                <a:latin typeface="Courier New"/>
              </a:rPr>
              <a:t>sx</a:t>
            </a:r>
            <a:r>
              <a:rPr lang="en-GB" sz="850" dirty="0" smtClean="0">
                <a:solidFill>
                  <a:srgbClr val="000000"/>
                </a:solidFill>
                <a:latin typeface="Courier New"/>
              </a:rPr>
              <a:t> </a:t>
            </a:r>
            <a:r>
              <a:rPr lang="en-GB" sz="850" b="1" dirty="0">
                <a:solidFill>
                  <a:srgbClr val="000080"/>
                </a:solidFill>
                <a:latin typeface="Courier New"/>
              </a:rPr>
              <a:t>&lt;-</a:t>
            </a:r>
            <a:r>
              <a:rPr lang="en-GB" sz="850" dirty="0">
                <a:solidFill>
                  <a:srgbClr val="000000"/>
                </a:solidFill>
                <a:latin typeface="Courier New"/>
              </a:rPr>
              <a:t> </a:t>
            </a:r>
            <a:r>
              <a:rPr lang="en-GB" sz="850" dirty="0">
                <a:solidFill>
                  <a:srgbClr val="8000FF"/>
                </a:solidFill>
                <a:latin typeface="Courier New"/>
              </a:rPr>
              <a:t>apply</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00FF"/>
                </a:solidFill>
                <a:latin typeface="Courier New"/>
              </a:rPr>
              <a:t>c</a:t>
            </a:r>
            <a:r>
              <a:rPr lang="en-GB" sz="850" b="1" dirty="0">
                <a:solidFill>
                  <a:srgbClr val="000080"/>
                </a:solidFill>
                <a:latin typeface="Courier New"/>
              </a:rPr>
              <a:t>(</a:t>
            </a:r>
            <a:r>
              <a:rPr lang="en-GB" sz="850" dirty="0">
                <a:solidFill>
                  <a:srgbClr val="808080"/>
                </a:solidFill>
                <a:latin typeface="Courier New"/>
              </a:rPr>
              <a:t>"5%"</a:t>
            </a:r>
            <a:r>
              <a:rPr lang="en-GB" sz="850" dirty="0">
                <a:solidFill>
                  <a:srgbClr val="000000"/>
                </a:solidFill>
                <a:latin typeface="Courier New"/>
              </a:rPr>
              <a:t>, </a:t>
            </a:r>
            <a:r>
              <a:rPr lang="en-GB" sz="850" dirty="0">
                <a:solidFill>
                  <a:srgbClr val="808080"/>
                </a:solidFill>
                <a:latin typeface="Courier New"/>
              </a:rPr>
              <a:t>"95%"</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FF8000"/>
                </a:solidFill>
                <a:latin typeface="Courier New"/>
              </a:rPr>
              <a:t>2</a:t>
            </a:r>
            <a:r>
              <a:rPr lang="en-GB" sz="850" dirty="0">
                <a:solidFill>
                  <a:srgbClr val="000000"/>
                </a:solidFill>
                <a:latin typeface="Courier New"/>
              </a:rPr>
              <a:t>, </a:t>
            </a:r>
            <a:r>
              <a:rPr lang="en-GB" sz="850" b="1" dirty="0">
                <a:solidFill>
                  <a:srgbClr val="0000FF"/>
                </a:solidFill>
                <a:latin typeface="Courier New"/>
              </a:rPr>
              <a:t>function</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000000"/>
                </a:solidFill>
                <a:latin typeface="Courier New"/>
              </a:rPr>
              <a:t>smooth.spline</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y</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err="1" smtClean="0">
                <a:solidFill>
                  <a:srgbClr val="000000"/>
                </a:solidFill>
                <a:latin typeface="Courier New"/>
              </a:rPr>
              <a:t>sx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"95%"</a:t>
            </a:r>
            <a:r>
              <a:rPr lang="en-GB" sz="850" b="1" dirty="0">
                <a:solidFill>
                  <a:srgbClr val="000080"/>
                </a:solidFill>
                <a:latin typeface="Courier New"/>
              </a:rPr>
              <a:t>]</a:t>
            </a:r>
            <a:r>
              <a:rPr lang="en-GB" sz="850" dirty="0">
                <a:solidFill>
                  <a:srgbClr val="000000"/>
                </a:solidFill>
                <a:latin typeface="Courier New"/>
              </a:rPr>
              <a:t> </a:t>
            </a:r>
            <a:r>
              <a:rPr lang="en-GB" sz="850" b="1" dirty="0">
                <a:solidFill>
                  <a:srgbClr val="000080"/>
                </a:solidFill>
                <a:latin typeface="Courier New"/>
              </a:rPr>
              <a:t>&lt;-</a:t>
            </a:r>
            <a:r>
              <a:rPr lang="en-GB" sz="850" dirty="0">
                <a:solidFill>
                  <a:srgbClr val="000000"/>
                </a:solidFill>
                <a:latin typeface="Courier New"/>
              </a:rPr>
              <a:t> </a:t>
            </a:r>
            <a:r>
              <a:rPr lang="en-GB" sz="850" dirty="0" err="1">
                <a:solidFill>
                  <a:srgbClr val="8000FF"/>
                </a:solidFill>
                <a:latin typeface="Courier New"/>
              </a:rPr>
              <a:t>pmax</a:t>
            </a:r>
            <a:r>
              <a:rPr lang="en-GB" sz="850" b="1" dirty="0">
                <a:solidFill>
                  <a:srgbClr val="000080"/>
                </a:solidFill>
                <a:latin typeface="Courier New"/>
              </a:rPr>
              <a:t>(</a:t>
            </a:r>
            <a:r>
              <a:rPr lang="en-GB" sz="850" dirty="0" err="1">
                <a:solidFill>
                  <a:srgbClr val="000000"/>
                </a:solidFill>
                <a:latin typeface="Courier New"/>
              </a:rPr>
              <a:t>sx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"95%"</a:t>
            </a:r>
            <a:r>
              <a:rPr lang="en-GB" sz="850" b="1" dirty="0">
                <a:solidFill>
                  <a:srgbClr val="000080"/>
                </a:solidFill>
                <a:latin typeface="Courier New"/>
              </a:rPr>
              <a:t>]</a:t>
            </a:r>
            <a:r>
              <a:rPr lang="en-GB" sz="850" dirty="0">
                <a:solidFill>
                  <a:srgbClr val="000000"/>
                </a:solidFill>
                <a:latin typeface="Courier New"/>
              </a:rPr>
              <a:t>, 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"median</a:t>
            </a:r>
            <a:r>
              <a:rPr lang="en-GB" sz="850" dirty="0" smtClean="0">
                <a:solidFill>
                  <a:srgbClr val="808080"/>
                </a:solidFill>
                <a:latin typeface="Courier New"/>
              </a:rPr>
              <a:t>"</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polygon</a:t>
            </a:r>
            <a:r>
              <a:rPr lang="en-GB" sz="850" b="1" dirty="0" smtClean="0">
                <a:solidFill>
                  <a:srgbClr val="000080"/>
                </a:solidFill>
                <a:latin typeface="Courier New"/>
              </a:rPr>
              <a:t>(</a:t>
            </a:r>
            <a:r>
              <a:rPr lang="en-GB" sz="850" dirty="0" smtClean="0">
                <a:solidFill>
                  <a:srgbClr val="8000FF"/>
                </a:solidFill>
                <a:latin typeface="Courier New"/>
              </a:rPr>
              <a:t>c</a:t>
            </a:r>
            <a:r>
              <a:rPr lang="en-GB" sz="850" b="1" dirty="0" smtClean="0">
                <a:solidFill>
                  <a:srgbClr val="000080"/>
                </a:solidFill>
                <a:latin typeface="Courier New"/>
              </a:rPr>
              <a:t>(</a:t>
            </a:r>
            <a:r>
              <a:rPr lang="en-GB" sz="850" dirty="0" smtClean="0">
                <a:solidFill>
                  <a:srgbClr val="FF8000"/>
                </a:solidFill>
                <a:latin typeface="Courier New"/>
              </a:rPr>
              <a:t>1</a:t>
            </a:r>
            <a:r>
              <a:rPr lang="en-GB" sz="850" dirty="0" smtClean="0">
                <a:solidFill>
                  <a:srgbClr val="000000"/>
                </a:solidFill>
                <a:latin typeface="Courier New"/>
              </a:rPr>
              <a:t>L</a:t>
            </a:r>
            <a:r>
              <a:rPr lang="en-GB" sz="850" b="1" dirty="0" smtClean="0">
                <a:solidFill>
                  <a:srgbClr val="000080"/>
                </a:solidFill>
                <a:latin typeface="Courier New"/>
              </a:rPr>
              <a:t>:</a:t>
            </a:r>
            <a:r>
              <a:rPr lang="en-GB" sz="850" dirty="0" smtClean="0">
                <a:solidFill>
                  <a:srgbClr val="8000FF"/>
                </a:solidFill>
                <a:latin typeface="Courier New"/>
              </a:rPr>
              <a:t>nrow</a:t>
            </a:r>
            <a:r>
              <a:rPr lang="en-GB" sz="850" b="1" dirty="0" smtClean="0">
                <a:solidFill>
                  <a:srgbClr val="000080"/>
                </a:solidFill>
                <a:latin typeface="Courier New"/>
              </a:rPr>
              <a:t>(</a:t>
            </a:r>
            <a:r>
              <a:rPr lang="en-GB" sz="850" dirty="0" smtClean="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8000FF"/>
                </a:solidFill>
                <a:latin typeface="Courier New"/>
              </a:rPr>
              <a:t>nrow</a:t>
            </a:r>
            <a:r>
              <a:rPr lang="en-GB" sz="850" b="1" dirty="0">
                <a:solidFill>
                  <a:srgbClr val="000080"/>
                </a:solidFill>
                <a:latin typeface="Courier New"/>
              </a:rPr>
              <a:t>(</a:t>
            </a:r>
            <a:r>
              <a:rPr lang="en-GB" sz="850" dirty="0">
                <a:solidFill>
                  <a:srgbClr val="000000"/>
                </a:solidFill>
                <a:latin typeface="Courier New"/>
              </a:rPr>
              <a:t>x</a:t>
            </a:r>
            <a:r>
              <a:rPr lang="en-GB" sz="850" b="1" dirty="0">
                <a:solidFill>
                  <a:srgbClr val="000080"/>
                </a:solidFill>
                <a:latin typeface="Courier New"/>
              </a:rPr>
              <a:t>):</a:t>
            </a:r>
            <a:r>
              <a:rPr lang="en-GB" sz="850" dirty="0">
                <a:solidFill>
                  <a:srgbClr val="FF8000"/>
                </a:solidFill>
                <a:latin typeface="Courier New"/>
              </a:rPr>
              <a:t>1</a:t>
            </a:r>
            <a:r>
              <a:rPr lang="en-GB" sz="850" dirty="0">
                <a:solidFill>
                  <a:srgbClr val="000000"/>
                </a:solidFill>
                <a:latin typeface="Courier New"/>
              </a:rPr>
              <a:t>L</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00FF"/>
                </a:solidFill>
                <a:latin typeface="Courier New"/>
              </a:rPr>
              <a:t>c</a:t>
            </a:r>
            <a:r>
              <a:rPr lang="en-GB" sz="850" b="1" dirty="0">
                <a:solidFill>
                  <a:srgbClr val="000080"/>
                </a:solidFill>
                <a:latin typeface="Courier New"/>
              </a:rPr>
              <a:t>(</a:t>
            </a:r>
            <a:r>
              <a:rPr lang="en-GB" sz="850" dirty="0" err="1">
                <a:solidFill>
                  <a:srgbClr val="000000"/>
                </a:solidFill>
                <a:latin typeface="Courier New"/>
              </a:rPr>
              <a:t>sx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"95%"</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00FF"/>
                </a:solidFill>
                <a:latin typeface="Courier New"/>
              </a:rPr>
              <a:t>rev</a:t>
            </a:r>
            <a:r>
              <a:rPr lang="en-GB" sz="850" b="1" dirty="0">
                <a:solidFill>
                  <a:srgbClr val="000080"/>
                </a:solidFill>
                <a:latin typeface="Courier New"/>
              </a:rPr>
              <a:t>(</a:t>
            </a:r>
            <a:r>
              <a:rPr lang="en-GB" sz="850" dirty="0" err="1">
                <a:solidFill>
                  <a:srgbClr val="000000"/>
                </a:solidFill>
                <a:latin typeface="Courier New"/>
              </a:rPr>
              <a:t>sx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"5%"</a:t>
            </a:r>
            <a:r>
              <a:rPr lang="en-GB" sz="850" b="1" dirty="0">
                <a:solidFill>
                  <a:srgbClr val="000080"/>
                </a:solidFill>
                <a:latin typeface="Courier New"/>
              </a:rPr>
              <a:t>]))</a:t>
            </a:r>
            <a:r>
              <a:rPr lang="en-GB" sz="850" dirty="0">
                <a:solidFill>
                  <a:srgbClr val="000000"/>
                </a:solidFill>
                <a:latin typeface="Courier New"/>
              </a:rPr>
              <a:t>, </a:t>
            </a:r>
            <a:r>
              <a:rPr lang="en-GB" sz="850" dirty="0" smtClean="0">
                <a:solidFill>
                  <a:srgbClr val="8000FF"/>
                </a:solidFill>
                <a:latin typeface="Courier New"/>
              </a:rPr>
              <a:t>col</a:t>
            </a:r>
            <a:r>
              <a:rPr lang="en-GB" sz="850" dirty="0" smtClean="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"#CCEBC580"</a:t>
            </a:r>
            <a:r>
              <a:rPr lang="en-GB" sz="850" dirty="0">
                <a:solidFill>
                  <a:srgbClr val="000000"/>
                </a:solidFill>
                <a:latin typeface="Courier New"/>
              </a:rPr>
              <a:t>, border </a:t>
            </a:r>
            <a:r>
              <a:rPr lang="en-GB" sz="850" b="1" dirty="0">
                <a:solidFill>
                  <a:srgbClr val="000080"/>
                </a:solidFill>
                <a:latin typeface="Courier New"/>
              </a:rPr>
              <a:t>=</a:t>
            </a:r>
            <a:r>
              <a:rPr lang="en-GB" sz="850" dirty="0">
                <a:solidFill>
                  <a:srgbClr val="000000"/>
                </a:solidFill>
                <a:latin typeface="Courier New"/>
              </a:rPr>
              <a:t> </a:t>
            </a:r>
            <a:r>
              <a:rPr lang="en-GB" sz="850" b="1" dirty="0">
                <a:solidFill>
                  <a:srgbClr val="0000FF"/>
                </a:solidFill>
                <a:latin typeface="Courier New"/>
              </a:rPr>
              <a:t>NA</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err="1" smtClean="0">
                <a:solidFill>
                  <a:srgbClr val="8000FF"/>
                </a:solidFill>
                <a:latin typeface="Courier New"/>
              </a:rPr>
              <a:t>matpoints</a:t>
            </a:r>
            <a:r>
              <a:rPr lang="en-GB" sz="850" b="1" dirty="0" smtClean="0">
                <a:solidFill>
                  <a:srgbClr val="000080"/>
                </a:solidFill>
                <a:latin typeface="Courier New"/>
              </a:rPr>
              <a:t>(</a:t>
            </a:r>
            <a:r>
              <a:rPr lang="en-GB" sz="850" dirty="0" err="1" smtClean="0">
                <a:solidFill>
                  <a:srgbClr val="000000"/>
                </a:solidFill>
                <a:latin typeface="Courier New"/>
              </a:rPr>
              <a:t>sx</a:t>
            </a:r>
            <a:r>
              <a:rPr lang="en-GB" sz="850" dirty="0">
                <a:solidFill>
                  <a:srgbClr val="000000"/>
                </a:solidFill>
                <a:latin typeface="Courier New"/>
              </a:rPr>
              <a:t>, type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"l"</a:t>
            </a:r>
            <a:r>
              <a:rPr lang="en-GB" sz="850" dirty="0">
                <a:solidFill>
                  <a:srgbClr val="000000"/>
                </a:solidFill>
                <a:latin typeface="Courier New"/>
              </a:rPr>
              <a:t>, </a:t>
            </a:r>
            <a:r>
              <a:rPr lang="en-GB" sz="850" dirty="0" err="1">
                <a:solidFill>
                  <a:srgbClr val="000000"/>
                </a:solidFill>
                <a:latin typeface="Courier New"/>
              </a:rPr>
              <a:t>lwd</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FF8000"/>
                </a:solidFill>
                <a:latin typeface="Courier New"/>
              </a:rPr>
              <a:t>.5</a:t>
            </a:r>
            <a:r>
              <a:rPr lang="en-GB" sz="850" dirty="0">
                <a:solidFill>
                  <a:srgbClr val="000000"/>
                </a:solidFill>
                <a:latin typeface="Courier New"/>
              </a:rPr>
              <a:t>, </a:t>
            </a:r>
            <a:r>
              <a:rPr lang="en-GB" sz="850" dirty="0" err="1">
                <a:solidFill>
                  <a:srgbClr val="000000"/>
                </a:solidFill>
                <a:latin typeface="Courier New"/>
              </a:rPr>
              <a:t>lty</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FF8000"/>
                </a:solidFill>
                <a:latin typeface="Courier New"/>
              </a:rPr>
              <a:t>2</a:t>
            </a:r>
            <a:r>
              <a:rPr lang="en-GB" sz="850" dirty="0">
                <a:solidFill>
                  <a:srgbClr val="000000"/>
                </a:solidFill>
                <a:latin typeface="Courier New"/>
              </a:rPr>
              <a:t>, </a:t>
            </a:r>
            <a:r>
              <a:rPr lang="en-GB" sz="850" dirty="0">
                <a:solidFill>
                  <a:srgbClr val="8000FF"/>
                </a:solidFill>
                <a:latin typeface="Courier New"/>
              </a:rPr>
              <a:t>col</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"black</a:t>
            </a:r>
            <a:r>
              <a:rPr lang="en-GB" sz="850" dirty="0" smtClean="0">
                <a:solidFill>
                  <a:srgbClr val="808080"/>
                </a:solidFill>
                <a:latin typeface="Courier New"/>
              </a:rPr>
              <a:t>"</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lines</a:t>
            </a:r>
            <a:r>
              <a:rPr lang="en-GB" sz="850" b="1" dirty="0" smtClean="0">
                <a:solidFill>
                  <a:srgbClr val="000080"/>
                </a:solidFill>
                <a:latin typeface="Courier New"/>
              </a:rPr>
              <a:t>(</a:t>
            </a:r>
            <a:r>
              <a:rPr lang="en-GB" sz="850" dirty="0" smtClean="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"mean"</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000000"/>
                </a:solidFill>
                <a:latin typeface="Courier New"/>
              </a:rPr>
              <a:t>lwd</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FF8000"/>
                </a:solidFill>
                <a:latin typeface="Courier New"/>
              </a:rPr>
              <a:t>2</a:t>
            </a:r>
            <a:r>
              <a:rPr lang="en-GB" sz="850" dirty="0">
                <a:solidFill>
                  <a:srgbClr val="000000"/>
                </a:solidFill>
                <a:latin typeface="Courier New"/>
              </a:rPr>
              <a:t>, </a:t>
            </a:r>
            <a:r>
              <a:rPr lang="en-GB" sz="850" dirty="0">
                <a:solidFill>
                  <a:srgbClr val="8000FF"/>
                </a:solidFill>
                <a:latin typeface="Courier New"/>
              </a:rPr>
              <a:t>col</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"red</a:t>
            </a:r>
            <a:r>
              <a:rPr lang="en-GB" sz="850" dirty="0" smtClean="0">
                <a:solidFill>
                  <a:srgbClr val="808080"/>
                </a:solidFill>
                <a:latin typeface="Courier New"/>
              </a:rPr>
              <a:t>"</a:t>
            </a:r>
            <a:r>
              <a:rPr lang="en-GB" sz="850" b="1" dirty="0" smtClean="0">
                <a:solidFill>
                  <a:srgbClr val="000080"/>
                </a:solidFill>
                <a:latin typeface="Courier New"/>
              </a:rPr>
              <a:t>)</a:t>
            </a:r>
            <a:endParaRPr lang="en-GB" sz="850" dirty="0" smtClean="0">
              <a:solidFill>
                <a:srgbClr val="000000"/>
              </a:solidFill>
              <a:latin typeface="Courier New"/>
            </a:endParaRPr>
          </a:p>
          <a:p>
            <a:r>
              <a:rPr lang="en-GB" sz="850" b="1" dirty="0" smtClean="0">
                <a:solidFill>
                  <a:srgbClr val="000080"/>
                </a:solidFill>
                <a:latin typeface="Courier New"/>
              </a:rPr>
              <a:t>&gt;</a:t>
            </a:r>
            <a:r>
              <a:rPr lang="en-GB" sz="850" dirty="0" smtClean="0">
                <a:solidFill>
                  <a:srgbClr val="000000"/>
                </a:solidFill>
                <a:latin typeface="Courier New"/>
              </a:rPr>
              <a:t> </a:t>
            </a:r>
            <a:r>
              <a:rPr lang="en-GB" sz="850" dirty="0" smtClean="0">
                <a:solidFill>
                  <a:srgbClr val="8000FF"/>
                </a:solidFill>
                <a:latin typeface="Courier New"/>
              </a:rPr>
              <a:t>lines</a:t>
            </a:r>
            <a:r>
              <a:rPr lang="en-GB" sz="850" b="1" dirty="0" smtClean="0">
                <a:solidFill>
                  <a:srgbClr val="000080"/>
                </a:solidFill>
                <a:latin typeface="Courier New"/>
              </a:rPr>
              <a:t>(</a:t>
            </a:r>
            <a:r>
              <a:rPr lang="en-GB" sz="850" dirty="0" smtClean="0">
                <a:solidFill>
                  <a:srgbClr val="000000"/>
                </a:solidFill>
                <a:latin typeface="Courier New"/>
              </a:rPr>
              <a:t>x</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"median"</a:t>
            </a:r>
            <a:r>
              <a:rPr lang="en-GB" sz="850" b="1" dirty="0">
                <a:solidFill>
                  <a:srgbClr val="000080"/>
                </a:solidFill>
                <a:latin typeface="Courier New"/>
              </a:rPr>
              <a:t>]</a:t>
            </a:r>
            <a:r>
              <a:rPr lang="en-GB" sz="850" dirty="0">
                <a:solidFill>
                  <a:srgbClr val="000000"/>
                </a:solidFill>
                <a:latin typeface="Courier New"/>
              </a:rPr>
              <a:t>, </a:t>
            </a:r>
            <a:r>
              <a:rPr lang="en-GB" sz="850" dirty="0" err="1">
                <a:solidFill>
                  <a:srgbClr val="000000"/>
                </a:solidFill>
                <a:latin typeface="Courier New"/>
              </a:rPr>
              <a:t>lwd</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FF8000"/>
                </a:solidFill>
                <a:latin typeface="Courier New"/>
              </a:rPr>
              <a:t>2</a:t>
            </a:r>
            <a:r>
              <a:rPr lang="en-GB" sz="850" dirty="0">
                <a:solidFill>
                  <a:srgbClr val="000000"/>
                </a:solidFill>
                <a:latin typeface="Courier New"/>
              </a:rPr>
              <a:t>, </a:t>
            </a:r>
            <a:r>
              <a:rPr lang="en-GB" sz="850" dirty="0">
                <a:solidFill>
                  <a:srgbClr val="8000FF"/>
                </a:solidFill>
                <a:latin typeface="Courier New"/>
              </a:rPr>
              <a:t>col</a:t>
            </a:r>
            <a:r>
              <a:rPr lang="en-GB" sz="850" dirty="0">
                <a:solidFill>
                  <a:srgbClr val="000000"/>
                </a:solidFill>
                <a:latin typeface="Courier New"/>
              </a:rPr>
              <a:t> </a:t>
            </a:r>
            <a:r>
              <a:rPr lang="en-GB" sz="850" b="1" dirty="0">
                <a:solidFill>
                  <a:srgbClr val="000080"/>
                </a:solidFill>
                <a:latin typeface="Courier New"/>
              </a:rPr>
              <a:t>=</a:t>
            </a:r>
            <a:r>
              <a:rPr lang="en-GB" sz="850" dirty="0">
                <a:solidFill>
                  <a:srgbClr val="000000"/>
                </a:solidFill>
                <a:latin typeface="Courier New"/>
              </a:rPr>
              <a:t> </a:t>
            </a:r>
            <a:r>
              <a:rPr lang="en-GB" sz="850" dirty="0">
                <a:solidFill>
                  <a:srgbClr val="808080"/>
                </a:solidFill>
                <a:latin typeface="Courier New"/>
              </a:rPr>
              <a:t>"black</a:t>
            </a:r>
            <a:r>
              <a:rPr lang="en-GB" sz="850" dirty="0" smtClean="0">
                <a:solidFill>
                  <a:srgbClr val="808080"/>
                </a:solidFill>
                <a:latin typeface="Courier New"/>
              </a:rPr>
              <a:t>"</a:t>
            </a:r>
            <a:r>
              <a:rPr lang="en-GB" sz="850" b="1" dirty="0" smtClean="0">
                <a:solidFill>
                  <a:srgbClr val="000080"/>
                </a:solidFill>
                <a:latin typeface="Courier New"/>
              </a:rPr>
              <a:t>)</a:t>
            </a:r>
            <a:endParaRPr lang="en-GB" sz="850" dirty="0" smtClean="0">
              <a:solidFill>
                <a:srgbClr val="000000"/>
              </a:solidFill>
              <a:latin typeface="Courier New"/>
            </a:endParaRPr>
          </a:p>
        </p:txBody>
      </p:sp>
    </p:spTree>
    <p:extLst>
      <p:ext uri="{BB962C8B-B14F-4D97-AF65-F5344CB8AC3E}">
        <p14:creationId xmlns:p14="http://schemas.microsoft.com/office/powerpoint/2010/main" val="486146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Q-score distribution</a:t>
            </a:r>
            <a:br>
              <a:rPr lang="en-US" dirty="0" smtClean="0"/>
            </a:br>
            <a:r>
              <a:rPr lang="en-GB" sz="2000" b="0" i="1" dirty="0" smtClean="0"/>
              <a:t>Access to the FASTQ files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2288" y="3716338"/>
            <a:ext cx="46370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a:srcRect/>
          <a:stretch>
            <a:fillRect/>
          </a:stretch>
        </p:blipFill>
        <p:spPr bwMode="auto">
          <a:xfrm>
            <a:off x="522288" y="3662363"/>
            <a:ext cx="316865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Freeform 9"/>
          <p:cNvSpPr>
            <a:spLocks/>
          </p:cNvSpPr>
          <p:nvPr/>
        </p:nvSpPr>
        <p:spPr bwMode="auto">
          <a:xfrm>
            <a:off x="2046288" y="4906963"/>
            <a:ext cx="2339975" cy="339725"/>
          </a:xfrm>
          <a:custGeom>
            <a:avLst/>
            <a:gdLst>
              <a:gd name="T0" fmla="*/ 2337252 w 2340429"/>
              <a:gd name="T1" fmla="*/ 138749 h 340684"/>
              <a:gd name="T2" fmla="*/ 728356 w 2340429"/>
              <a:gd name="T3" fmla="*/ 330863 h 340684"/>
              <a:gd name="T4" fmla="*/ 0 w 2340429"/>
              <a:gd name="T5" fmla="*/ 0 h 340684"/>
              <a:gd name="T6" fmla="*/ 0 60000 65536"/>
              <a:gd name="T7" fmla="*/ 0 60000 65536"/>
              <a:gd name="T8" fmla="*/ 0 60000 65536"/>
            </a:gdLst>
            <a:ahLst/>
            <a:cxnLst>
              <a:cxn ang="T6">
                <a:pos x="T0" y="T1"/>
              </a:cxn>
              <a:cxn ang="T7">
                <a:pos x="T2" y="T3"/>
              </a:cxn>
              <a:cxn ang="T8">
                <a:pos x="T4" y="T5"/>
              </a:cxn>
            </a:cxnLst>
            <a:rect l="0" t="0" r="r" b="b"/>
            <a:pathLst>
              <a:path w="2340429" h="340684">
                <a:moveTo>
                  <a:pt x="2340429" y="141514"/>
                </a:moveTo>
                <a:cubicBezTo>
                  <a:pt x="1729921" y="251278"/>
                  <a:pt x="1119414" y="361043"/>
                  <a:pt x="729343" y="337457"/>
                </a:cubicBezTo>
                <a:cubicBezTo>
                  <a:pt x="339272" y="313871"/>
                  <a:pt x="117928" y="70757"/>
                  <a:pt x="0" y="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Text Placeholder 2"/>
          <p:cNvSpPr txBox="1">
            <a:spLocks/>
          </p:cNvSpPr>
          <p:nvPr/>
        </p:nvSpPr>
        <p:spPr bwMode="auto">
          <a:xfrm>
            <a:off x="395288" y="1219200"/>
            <a:ext cx="8531225" cy="233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6"/>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342900" indent="-342900">
              <a:buClr>
                <a:srgbClr val="404042"/>
              </a:buClr>
              <a:buSzPct val="100000"/>
              <a:buFontTx/>
              <a:buAutoNum type="arabicParenR"/>
              <a:defRPr/>
            </a:pPr>
            <a:r>
              <a:rPr lang="en-US" sz="1600" kern="0" dirty="0" smtClean="0">
                <a:ea typeface="ＭＳ Ｐゴシック" pitchFamily="34" charset="-128"/>
              </a:rPr>
              <a:t>Authentication [</a:t>
            </a:r>
            <a:r>
              <a:rPr lang="en-US" sz="1600" b="1" kern="0" dirty="0" smtClean="0">
                <a:ea typeface="ＭＳ Ｐゴシック" pitchFamily="34" charset="-128"/>
              </a:rPr>
              <a:t>3 lines of code</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User needs to interact with the </a:t>
            </a:r>
            <a:r>
              <a:rPr lang="en-US" sz="1400" i="1" kern="0" dirty="0" err="1" smtClean="0">
                <a:solidFill>
                  <a:srgbClr val="FF0000"/>
                </a:solidFill>
                <a:ea typeface="ＭＳ Ｐゴシック" pitchFamily="34" charset="-128"/>
              </a:rPr>
              <a:t>BaseSpace</a:t>
            </a:r>
            <a:r>
              <a:rPr lang="en-US" sz="1400" i="1" kern="0" dirty="0" smtClean="0">
                <a:solidFill>
                  <a:srgbClr val="FF0000"/>
                </a:solidFill>
                <a:ea typeface="ＭＳ Ｐゴシック" pitchFamily="34" charset="-128"/>
              </a:rPr>
              <a:t> UI</a:t>
            </a:r>
            <a:r>
              <a:rPr lang="en-US" sz="1400" kern="0" dirty="0" smtClean="0">
                <a:solidFill>
                  <a:srgbClr val="FF0000"/>
                </a:solidFill>
                <a:ea typeface="ＭＳ Ｐゴシック" pitchFamily="34" charset="-128"/>
              </a:rPr>
              <a:t> (or via a web server). </a:t>
            </a:r>
            <a:endParaRPr lang="en-US" sz="1400" i="1" kern="0" dirty="0" smtClean="0">
              <a:ea typeface="ＭＳ Ｐゴシック" pitchFamily="34" charset="-128"/>
            </a:endParaRPr>
          </a:p>
          <a:p>
            <a:pPr marL="342900" indent="-342900">
              <a:buClr>
                <a:srgbClr val="404042"/>
              </a:buClr>
              <a:buSzPct val="100000"/>
              <a:buFontTx/>
              <a:buAutoNum type="arabicParenR"/>
              <a:defRPr/>
            </a:pPr>
            <a:r>
              <a:rPr lang="en-US" sz="1600" kern="0" dirty="0" smtClean="0">
                <a:ea typeface="ＭＳ Ｐゴシック" pitchFamily="34" charset="-128"/>
              </a:rPr>
              <a:t>Select a sample (collection of FASTQ files) from the Project of your choice [</a:t>
            </a:r>
            <a:r>
              <a:rPr lang="en-US" sz="1600" b="1" kern="0" dirty="0" smtClean="0">
                <a:ea typeface="ＭＳ Ｐゴシック" pitchFamily="34" charset="-128"/>
              </a:rPr>
              <a:t>3 lines</a:t>
            </a:r>
            <a:r>
              <a:rPr lang="en-US" sz="1600"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Download the files (FASTQs in our case) [</a:t>
            </a:r>
            <a:r>
              <a:rPr lang="en-US" sz="1600" b="1" kern="0" dirty="0" smtClean="0">
                <a:ea typeface="ＭＳ Ｐゴシック" pitchFamily="34" charset="-128"/>
              </a:rPr>
              <a:t>4 lines</a:t>
            </a:r>
            <a:r>
              <a:rPr lang="en-US" sz="1600"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Process the downloaded files and compute the stats </a:t>
            </a:r>
            <a:r>
              <a:rPr lang="en-US" sz="1600" b="1" kern="0" dirty="0" smtClean="0">
                <a:ea typeface="ＭＳ Ｐゴシック" pitchFamily="34" charset="-128"/>
              </a:rPr>
              <a:t>[…]</a:t>
            </a:r>
          </a:p>
          <a:p>
            <a:pPr marL="342900" indent="-342900">
              <a:buClr>
                <a:srgbClr val="404042"/>
              </a:buClr>
              <a:buSzPct val="100000"/>
              <a:buFontTx/>
              <a:buAutoNum type="arabicParenR"/>
              <a:defRPr/>
            </a:pPr>
            <a:r>
              <a:rPr lang="en-US" sz="1600" kern="0" dirty="0" smtClean="0">
                <a:ea typeface="ＭＳ Ｐゴシック" pitchFamily="34" charset="-128"/>
              </a:rPr>
              <a:t>Upload results back to </a:t>
            </a:r>
            <a:r>
              <a:rPr lang="en-US" sz="1600" kern="0" dirty="0" err="1" smtClean="0">
                <a:ea typeface="ＭＳ Ｐゴシック" pitchFamily="34" charset="-128"/>
              </a:rPr>
              <a:t>BaseSpace</a:t>
            </a:r>
            <a:r>
              <a:rPr lang="en-US" sz="1600" kern="0" dirty="0" smtClean="0">
                <a:ea typeface="ＭＳ Ｐゴシック" pitchFamily="34" charset="-128"/>
              </a:rPr>
              <a:t> [</a:t>
            </a:r>
            <a:r>
              <a:rPr lang="en-US" sz="1600" b="1" kern="0" dirty="0" smtClean="0">
                <a:ea typeface="ＭＳ Ｐゴシック" pitchFamily="34" charset="-128"/>
              </a:rPr>
              <a:t>~10 lines</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Results are collection of files for now, minimal </a:t>
            </a:r>
            <a:r>
              <a:rPr lang="en-US" sz="1400" i="1" kern="0" dirty="0" err="1" smtClean="0">
                <a:solidFill>
                  <a:srgbClr val="FF0000"/>
                </a:solidFill>
                <a:ea typeface="ＭＳ Ｐゴシック" pitchFamily="34" charset="-128"/>
              </a:rPr>
              <a:t>visualisation</a:t>
            </a:r>
            <a:r>
              <a:rPr lang="en-US" sz="1400" i="1" kern="0" dirty="0" smtClean="0">
                <a:solidFill>
                  <a:srgbClr val="FF0000"/>
                </a:solidFill>
                <a:ea typeface="ＭＳ Ｐゴシック" pitchFamily="34" charset="-128"/>
              </a:rPr>
              <a:t>.</a:t>
            </a:r>
            <a:endParaRPr lang="en-GB" i="1" kern="0" dirty="0" smtClean="0">
              <a:solidFill>
                <a:srgbClr val="FF0000"/>
              </a:solidFill>
              <a:ea typeface="ＭＳ Ｐゴシック" pitchFamily="34" charset="-128"/>
            </a:endParaRPr>
          </a:p>
        </p:txBody>
      </p:sp>
    </p:spTree>
    <p:extLst>
      <p:ext uri="{BB962C8B-B14F-4D97-AF65-F5344CB8AC3E}">
        <p14:creationId xmlns:p14="http://schemas.microsoft.com/office/powerpoint/2010/main" val="3416685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8499" y="2790498"/>
            <a:ext cx="7945824" cy="3468414"/>
            <a:chOff x="780393" y="2885094"/>
            <a:chExt cx="7945824" cy="3468414"/>
          </a:xfrm>
        </p:grpSpPr>
        <p:pic>
          <p:nvPicPr>
            <p:cNvPr id="5" name="Picture 4" descr="LS041_default.png"/>
            <p:cNvPicPr>
              <a:picLocks noChangeAspect="1"/>
            </p:cNvPicPr>
            <p:nvPr/>
          </p:nvPicPr>
          <p:blipFill rotWithShape="1">
            <a:blip r:embed="rId3">
              <a:extLst>
                <a:ext uri="{BEBA8EAE-BF5A-486C-A8C5-ECC9F3942E4B}">
                  <a14:imgProps xmlns:a14="http://schemas.microsoft.com/office/drawing/2010/main">
                    <a14:imgLayer r:embed="rId4">
                      <a14:imgEffect>
                        <a14:saturation sat="160000"/>
                      </a14:imgEffect>
                    </a14:imgLayer>
                  </a14:imgProps>
                </a:ext>
              </a:extLst>
            </a:blip>
            <a:srcRect t="9524" b="3175"/>
            <a:stretch/>
          </p:blipFill>
          <p:spPr>
            <a:xfrm>
              <a:off x="780393" y="2885094"/>
              <a:ext cx="7945824" cy="3468414"/>
            </a:xfrm>
            <a:prstGeom prst="rect">
              <a:avLst/>
            </a:prstGeom>
          </p:spPr>
        </p:pic>
        <p:sp>
          <p:nvSpPr>
            <p:cNvPr id="3" name="Oval 2"/>
            <p:cNvSpPr/>
            <p:nvPr/>
          </p:nvSpPr>
          <p:spPr bwMode="auto">
            <a:xfrm>
              <a:off x="4245429" y="3945244"/>
              <a:ext cx="643812" cy="494522"/>
            </a:xfrm>
            <a:prstGeom prst="ellips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889241" y="3668245"/>
              <a:ext cx="2099388" cy="276999"/>
            </a:xfrm>
            <a:prstGeom prst="rect">
              <a:avLst/>
            </a:prstGeom>
            <a:solidFill>
              <a:schemeClr val="bg1"/>
            </a:solidFill>
            <a:ln w="12700">
              <a:solidFill>
                <a:schemeClr val="tx1"/>
              </a:solidFill>
            </a:ln>
          </p:spPr>
          <p:txBody>
            <a:bodyPr wrap="square" rtlCol="0">
              <a:spAutoFit/>
            </a:bodyPr>
            <a:lstStyle/>
            <a:p>
              <a:r>
                <a:rPr lang="en-GB" sz="1200" dirty="0" smtClean="0"/>
                <a:t>Amplification of distal chr8q. </a:t>
              </a:r>
              <a:endParaRPr lang="en-US" sz="1200" dirty="0"/>
            </a:p>
          </p:txBody>
        </p:sp>
        <p:sp>
          <p:nvSpPr>
            <p:cNvPr id="10" name="Oval 9"/>
            <p:cNvSpPr/>
            <p:nvPr/>
          </p:nvSpPr>
          <p:spPr bwMode="auto">
            <a:xfrm>
              <a:off x="4113247" y="5223538"/>
              <a:ext cx="491412" cy="339012"/>
            </a:xfrm>
            <a:prstGeom prst="ellips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231638" y="5445985"/>
              <a:ext cx="2806961" cy="276999"/>
            </a:xfrm>
            <a:prstGeom prst="rect">
              <a:avLst/>
            </a:prstGeom>
            <a:solidFill>
              <a:schemeClr val="bg1"/>
            </a:solidFill>
            <a:ln w="12700">
              <a:solidFill>
                <a:schemeClr val="tx1"/>
              </a:solidFill>
            </a:ln>
          </p:spPr>
          <p:txBody>
            <a:bodyPr wrap="square" rtlCol="0">
              <a:spAutoFit/>
            </a:bodyPr>
            <a:lstStyle/>
            <a:p>
              <a:r>
                <a:rPr lang="en-GB" sz="1200" dirty="0" smtClean="0"/>
                <a:t>Homozygous deletion of part of chr8p. </a:t>
              </a:r>
              <a:endParaRPr lang="en-US" sz="1200" dirty="0"/>
            </a:p>
          </p:txBody>
        </p:sp>
        <p:sp>
          <p:nvSpPr>
            <p:cNvPr id="12" name="TextBox 11"/>
            <p:cNvSpPr txBox="1"/>
            <p:nvPr/>
          </p:nvSpPr>
          <p:spPr>
            <a:xfrm>
              <a:off x="1530218" y="3214154"/>
              <a:ext cx="1769706" cy="646331"/>
            </a:xfrm>
            <a:prstGeom prst="rect">
              <a:avLst/>
            </a:prstGeom>
            <a:solidFill>
              <a:schemeClr val="bg1"/>
            </a:solidFill>
            <a:ln w="12700">
              <a:solidFill>
                <a:schemeClr val="tx1"/>
              </a:solidFill>
            </a:ln>
          </p:spPr>
          <p:txBody>
            <a:bodyPr wrap="square" rtlCol="0">
              <a:spAutoFit/>
            </a:bodyPr>
            <a:lstStyle/>
            <a:p>
              <a:pPr algn="ctr"/>
              <a:r>
                <a:rPr lang="en-GB" sz="1200" dirty="0" smtClean="0"/>
                <a:t>Location of centromeres indicated by vertical dotted lines</a:t>
              </a:r>
              <a:endParaRPr lang="en-US" sz="1200" dirty="0"/>
            </a:p>
          </p:txBody>
        </p:sp>
      </p:grpSp>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15" name="Rectangle 3"/>
          <p:cNvSpPr txBox="1">
            <a:spLocks noChangeArrowheads="1"/>
          </p:cNvSpPr>
          <p:nvPr/>
        </p:nvSpPr>
        <p:spPr bwMode="auto">
          <a:xfrm>
            <a:off x="452441" y="1193417"/>
            <a:ext cx="7919051" cy="171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2" spcCol="360000" anchor="t" anchorCtr="0" compatLnSpc="1">
            <a:prstTxWarp prst="textNoShape">
              <a:avLst/>
            </a:prstTxWarp>
          </a:bodyPr>
          <a:lstStyle>
            <a:lvl1pPr marL="234950" indent="-234950" algn="l" rtl="0" eaLnBrk="0" fontAlgn="base" hangingPunct="0">
              <a:spcBef>
                <a:spcPct val="50000"/>
              </a:spcBef>
              <a:spcAft>
                <a:spcPct val="0"/>
              </a:spcAft>
              <a:buClr>
                <a:srgbClr val="F89D21"/>
              </a:buClr>
              <a:buSzPct val="60000"/>
              <a:buBlip>
                <a:blip r:embed="rId6"/>
              </a:buBlip>
              <a:defRPr>
                <a:solidFill>
                  <a:schemeClr val="tx1"/>
                </a:solidFill>
                <a:latin typeface="+mn-lt"/>
                <a:ea typeface="ＭＳ Ｐゴシック" charset="0"/>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charset="0"/>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ea typeface="ＭＳ Ｐゴシック" charset="0"/>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ea typeface="ＭＳ Ｐゴシック" charset="0"/>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ea typeface="ＭＳ Ｐゴシック" charset="0"/>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a:lstStyle>
          <a:p>
            <a:pPr eaLnBrk="1" hangingPunct="1">
              <a:defRPr/>
            </a:pPr>
            <a:r>
              <a:rPr lang="en-GB" kern="0" dirty="0" smtClean="0">
                <a:ea typeface="ＭＳ Ｐゴシック" pitchFamily="34" charset="-128"/>
              </a:rPr>
              <a:t>Detect amplifications and deletions in cancer samples</a:t>
            </a:r>
          </a:p>
          <a:p>
            <a:pPr eaLnBrk="1" hangingPunct="1">
              <a:defRPr/>
            </a:pPr>
            <a:r>
              <a:rPr lang="en-GB" kern="0" dirty="0" smtClean="0">
                <a:ea typeface="ＭＳ Ｐゴシック" pitchFamily="34" charset="-128"/>
              </a:rPr>
              <a:t>Data </a:t>
            </a:r>
            <a:r>
              <a:rPr lang="en-GB" kern="0" dirty="0">
                <a:ea typeface="ＭＳ Ｐゴシック" pitchFamily="34" charset="-128"/>
              </a:rPr>
              <a:t>can be obtained from a single </a:t>
            </a:r>
            <a:r>
              <a:rPr lang="en-GB" kern="0" dirty="0" err="1">
                <a:ea typeface="ＭＳ Ｐゴシック" pitchFamily="34" charset="-128"/>
              </a:rPr>
              <a:t>MiSeq</a:t>
            </a:r>
            <a:r>
              <a:rPr lang="en-GB" kern="0" dirty="0">
                <a:ea typeface="ＭＳ Ｐゴシック" pitchFamily="34" charset="-128"/>
              </a:rPr>
              <a:t> </a:t>
            </a:r>
            <a:r>
              <a:rPr lang="en-GB" kern="0" dirty="0" smtClean="0">
                <a:ea typeface="ＭＳ Ｐゴシック" pitchFamily="34" charset="-128"/>
              </a:rPr>
              <a:t>runs (one for </a:t>
            </a:r>
            <a:r>
              <a:rPr lang="en-GB" kern="0" dirty="0" err="1" smtClean="0">
                <a:ea typeface="ＭＳ Ｐゴシック" pitchFamily="34" charset="-128"/>
              </a:rPr>
              <a:t>tumor</a:t>
            </a:r>
            <a:r>
              <a:rPr lang="en-GB" kern="0" dirty="0" smtClean="0">
                <a:ea typeface="ＭＳ Ｐゴシック" pitchFamily="34" charset="-128"/>
              </a:rPr>
              <a:t> and one for normal or even both on a </a:t>
            </a:r>
            <a:r>
              <a:rPr lang="en-GB" kern="0" dirty="0" err="1" smtClean="0">
                <a:ea typeface="ＭＳ Ｐゴシック" pitchFamily="34" charset="-128"/>
              </a:rPr>
              <a:t>flowcel</a:t>
            </a:r>
            <a:r>
              <a:rPr lang="en-GB" kern="0" dirty="0" smtClean="0">
                <a:ea typeface="ＭＳ Ｐゴシック" pitchFamily="34" charset="-128"/>
              </a:rPr>
              <a:t>).</a:t>
            </a:r>
            <a:br>
              <a:rPr lang="en-GB" kern="0" dirty="0" smtClean="0">
                <a:ea typeface="ＭＳ Ｐゴシック" pitchFamily="34" charset="-128"/>
              </a:rPr>
            </a:br>
            <a:endParaRPr lang="en-GB" kern="0" dirty="0">
              <a:ea typeface="ＭＳ Ｐゴシック" pitchFamily="34" charset="-128"/>
            </a:endParaRPr>
          </a:p>
          <a:p>
            <a:pPr eaLnBrk="1" hangingPunct="1">
              <a:defRPr/>
            </a:pPr>
            <a:r>
              <a:rPr lang="en-GB" kern="0" dirty="0" smtClean="0">
                <a:ea typeface="ＭＳ Ｐゴシック" pitchFamily="34" charset="-128"/>
              </a:rPr>
              <a:t>Typical analysis requires only the coverage data and this can be directly obtained using a REST method.</a:t>
            </a:r>
          </a:p>
          <a:p>
            <a:pPr eaLnBrk="1" hangingPunct="1">
              <a:defRPr/>
            </a:pPr>
            <a:r>
              <a:rPr lang="en-GB" kern="0" dirty="0">
                <a:ea typeface="ＭＳ Ｐゴシック" pitchFamily="34" charset="-128"/>
              </a:rPr>
              <a:t>Corrects for </a:t>
            </a:r>
            <a:r>
              <a:rPr lang="en-GB" kern="0" dirty="0" err="1">
                <a:ea typeface="ＭＳ Ｐゴシック" pitchFamily="34" charset="-128"/>
              </a:rPr>
              <a:t>tumor</a:t>
            </a:r>
            <a:r>
              <a:rPr lang="en-GB" kern="0" dirty="0">
                <a:ea typeface="ＭＳ Ｐゴシック" pitchFamily="34" charset="-128"/>
              </a:rPr>
              <a:t> </a:t>
            </a:r>
            <a:r>
              <a:rPr lang="en-GB" kern="0" dirty="0" err="1">
                <a:ea typeface="ＭＳ Ｐゴシック" pitchFamily="34" charset="-128"/>
              </a:rPr>
              <a:t>ploidy</a:t>
            </a:r>
            <a:r>
              <a:rPr lang="en-GB" kern="0" dirty="0">
                <a:ea typeface="ＭＳ Ｐゴシック" pitchFamily="34" charset="-128"/>
              </a:rPr>
              <a:t> and </a:t>
            </a:r>
            <a:r>
              <a:rPr lang="en-GB" kern="0" dirty="0" smtClean="0">
                <a:ea typeface="ＭＳ Ｐゴシック" pitchFamily="34" charset="-128"/>
              </a:rPr>
              <a:t>purity.</a:t>
            </a:r>
            <a:endParaRPr lang="en-GB" kern="0" dirty="0">
              <a:ea typeface="ＭＳ Ｐゴシック" pitchFamily="34" charset="-128"/>
            </a:endParaRPr>
          </a:p>
        </p:txBody>
      </p:sp>
      <p:sp>
        <p:nvSpPr>
          <p:cNvPr id="13" name="Title 1"/>
          <p:cNvSpPr txBox="1">
            <a:spLocks/>
          </p:cNvSpPr>
          <p:nvPr/>
        </p:nvSpPr>
        <p:spPr bwMode="auto">
          <a:xfrm>
            <a:off x="210312" y="232656"/>
            <a:ext cx="8601075" cy="90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smtClean="0"/>
              <a:t>Copy Number Abnormalities</a:t>
            </a:r>
            <a:br>
              <a:rPr lang="en-US" kern="0" dirty="0" smtClean="0"/>
            </a:br>
            <a:r>
              <a:rPr lang="en-GB" sz="2000" b="0" i="1" kern="0" dirty="0" smtClean="0"/>
              <a:t>Accessing the coverage via a high-level REST method</a:t>
            </a:r>
            <a:endParaRPr lang="en-US" b="0" i="1" kern="0" dirty="0"/>
          </a:p>
        </p:txBody>
      </p:sp>
    </p:spTree>
    <p:extLst>
      <p:ext uri="{BB962C8B-B14F-4D97-AF65-F5344CB8AC3E}">
        <p14:creationId xmlns:p14="http://schemas.microsoft.com/office/powerpoint/2010/main" val="1919984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RConsole</a:t>
            </a:r>
            <a:r>
              <a:rPr lang="en-US" dirty="0" smtClean="0"/>
              <a:t/>
            </a:r>
            <a:br>
              <a:rPr lang="en-US" dirty="0" smtClean="0"/>
            </a:br>
            <a:r>
              <a:rPr lang="en-US" sz="2000" b="0" i="1" dirty="0" smtClean="0"/>
              <a:t>Exploring </a:t>
            </a:r>
            <a:r>
              <a:rPr lang="en-US" sz="2000" b="0" i="1" dirty="0" err="1" smtClean="0"/>
              <a:t>BaseSpace</a:t>
            </a:r>
            <a:r>
              <a:rPr lang="en-US" sz="2000" b="0" i="1" dirty="0" smtClean="0"/>
              <a:t> data using </a:t>
            </a:r>
            <a:r>
              <a:rPr lang="en-US" sz="2000" b="0" i="1" dirty="0" err="1" smtClean="0"/>
              <a:t>RStudio</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96" y="1119586"/>
            <a:ext cx="8015961" cy="5234519"/>
          </a:xfrm>
          <a:prstGeom prst="rect">
            <a:avLst/>
          </a:prstGeom>
        </p:spPr>
      </p:pic>
    </p:spTree>
    <p:extLst>
      <p:ext uri="{BB962C8B-B14F-4D97-AF65-F5344CB8AC3E}">
        <p14:creationId xmlns:p14="http://schemas.microsoft.com/office/powerpoint/2010/main" val="178624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br>
              <a:rPr lang="en-US" dirty="0" smtClean="0"/>
            </a:b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5" name="Rectangle 3"/>
          <p:cNvSpPr txBox="1">
            <a:spLocks noChangeArrowheads="1"/>
          </p:cNvSpPr>
          <p:nvPr/>
        </p:nvSpPr>
        <p:spPr bwMode="auto">
          <a:xfrm>
            <a:off x="395288" y="1159510"/>
            <a:ext cx="8394700" cy="48298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a:defRPr/>
            </a:pPr>
            <a:r>
              <a:rPr lang="en-GB" sz="2000" kern="0" dirty="0" smtClean="0">
                <a:cs typeface="Calibri" charset="0"/>
              </a:rPr>
              <a:t>Facilitate the use of </a:t>
            </a:r>
            <a:r>
              <a:rPr lang="en-GB" sz="2000" kern="0" dirty="0" err="1" smtClean="0">
                <a:cs typeface="Calibri" charset="0"/>
              </a:rPr>
              <a:t>Bioconductor</a:t>
            </a:r>
            <a:r>
              <a:rPr lang="en-GB" sz="2000" kern="0" dirty="0" smtClean="0">
                <a:cs typeface="Calibri" charset="0"/>
              </a:rPr>
              <a:t> packages – there is much to gain if as many </a:t>
            </a:r>
            <a:r>
              <a:rPr lang="en-GB" sz="2000" kern="0" dirty="0" err="1" smtClean="0">
                <a:cs typeface="Calibri" charset="0"/>
              </a:rPr>
              <a:t>Bioconductor</a:t>
            </a:r>
            <a:r>
              <a:rPr lang="en-GB" sz="2000" kern="0" dirty="0" smtClean="0">
                <a:cs typeface="Calibri" charset="0"/>
              </a:rPr>
              <a:t> packages as possible can consume data (directly) from </a:t>
            </a:r>
            <a:r>
              <a:rPr lang="en-GB" sz="2000" kern="0" dirty="0" err="1" smtClean="0">
                <a:cs typeface="Calibri" charset="0"/>
              </a:rPr>
              <a:t>BaseSpace</a:t>
            </a:r>
            <a:r>
              <a:rPr lang="en-GB" sz="2000" kern="0" dirty="0" smtClean="0">
                <a:cs typeface="Calibri" charset="0"/>
              </a:rPr>
              <a:t>.</a:t>
            </a:r>
            <a:br>
              <a:rPr lang="en-GB" sz="2000" kern="0" dirty="0" smtClean="0">
                <a:cs typeface="Calibri" charset="0"/>
              </a:rPr>
            </a:br>
            <a:r>
              <a:rPr lang="en-GB" sz="2000" kern="0" dirty="0" smtClean="0">
                <a:cs typeface="Calibri" charset="0"/>
              </a:rPr>
              <a:t>	</a:t>
            </a:r>
          </a:p>
          <a:p>
            <a:pPr>
              <a:defRPr/>
            </a:pPr>
            <a:r>
              <a:rPr lang="en-US" sz="2000" kern="0" dirty="0" smtClean="0">
                <a:cs typeface="Calibri" charset="0"/>
              </a:rPr>
              <a:t>Introduce high-level methods (REST or R API) for random access to BAMs, VCFs, metric data, etc. One can already use </a:t>
            </a:r>
            <a:r>
              <a:rPr lang="en-US" sz="2000" kern="0" dirty="0" err="1" smtClean="0">
                <a:cs typeface="Calibri" charset="0"/>
              </a:rPr>
              <a:t>Rsamtools</a:t>
            </a:r>
            <a:r>
              <a:rPr lang="en-US" sz="2000" kern="0" dirty="0" smtClean="0">
                <a:cs typeface="Calibri" charset="0"/>
              </a:rPr>
              <a:t> for indexed BAMs.</a:t>
            </a:r>
          </a:p>
          <a:p>
            <a:pPr marL="457200" lvl="1" indent="0">
              <a:buNone/>
              <a:defRPr/>
            </a:pPr>
            <a:endParaRPr lang="en-US" kern="0" dirty="0" smtClean="0">
              <a:cs typeface="Calibri" charset="0"/>
            </a:endParaRPr>
          </a:p>
          <a:p>
            <a:pPr>
              <a:defRPr/>
            </a:pPr>
            <a:r>
              <a:rPr lang="en-US" sz="2000" kern="0" dirty="0" smtClean="0">
                <a:cs typeface="Calibri" charset="0"/>
              </a:rPr>
              <a:t>R level methods to facilitate </a:t>
            </a:r>
            <a:r>
              <a:rPr lang="en-US" sz="2000" kern="0" dirty="0" err="1" smtClean="0">
                <a:cs typeface="Calibri" charset="0"/>
              </a:rPr>
              <a:t>RNAseq</a:t>
            </a:r>
            <a:r>
              <a:rPr lang="en-US" sz="2000" kern="0" dirty="0" smtClean="0">
                <a:cs typeface="Calibri" charset="0"/>
              </a:rPr>
              <a:t>, </a:t>
            </a:r>
            <a:r>
              <a:rPr lang="en-US" sz="2000" kern="0" dirty="0" err="1" smtClean="0">
                <a:cs typeface="Calibri" charset="0"/>
              </a:rPr>
              <a:t>ChipSeq</a:t>
            </a:r>
            <a:r>
              <a:rPr lang="en-US" sz="2000" kern="0" dirty="0" smtClean="0">
                <a:cs typeface="Calibri" charset="0"/>
              </a:rPr>
              <a:t>, etc. analyses.</a:t>
            </a:r>
          </a:p>
          <a:p>
            <a:pPr marL="457200" lvl="1" indent="0">
              <a:buNone/>
              <a:defRPr/>
            </a:pPr>
            <a:endParaRPr lang="en-GB" kern="0" dirty="0" smtClean="0">
              <a:cs typeface="Calibri" charset="0"/>
            </a:endParaRPr>
          </a:p>
          <a:p>
            <a:pPr>
              <a:defRPr/>
            </a:pPr>
            <a:r>
              <a:rPr lang="en-US" sz="2000" kern="0" dirty="0" err="1" smtClean="0">
                <a:cs typeface="Calibri" charset="0"/>
              </a:rPr>
              <a:t>BaseSpace</a:t>
            </a:r>
            <a:r>
              <a:rPr lang="en-US" sz="2000" kern="0" dirty="0" smtClean="0">
                <a:cs typeface="Calibri" charset="0"/>
              </a:rPr>
              <a:t> Data Central – publicly available data – most of it will be data coming from our latest instruments, chemistry, workflows. </a:t>
            </a:r>
            <a:endParaRPr lang="en-GB" sz="2000" kern="0" dirty="0" smtClean="0">
              <a:cs typeface="Calibri" charset="0"/>
            </a:endParaRPr>
          </a:p>
        </p:txBody>
      </p:sp>
    </p:spTree>
    <p:extLst>
      <p:ext uri="{BB962C8B-B14F-4D97-AF65-F5344CB8AC3E}">
        <p14:creationId xmlns:p14="http://schemas.microsoft.com/office/powerpoint/2010/main" val="416763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5" name="Rectangle 3"/>
          <p:cNvSpPr txBox="1">
            <a:spLocks noChangeArrowheads="1"/>
          </p:cNvSpPr>
          <p:nvPr/>
        </p:nvSpPr>
        <p:spPr bwMode="auto">
          <a:xfrm>
            <a:off x="395288" y="1119349"/>
            <a:ext cx="8394700" cy="5234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a:defRPr/>
            </a:pPr>
            <a:r>
              <a:rPr lang="en-US" sz="2000" kern="0" dirty="0" smtClean="0">
                <a:cs typeface="Calibri" charset="0"/>
              </a:rPr>
              <a:t>Tutorials, videos, whitepapers and other educational material:</a:t>
            </a:r>
          </a:p>
          <a:p>
            <a:pPr marL="457200" lvl="1" indent="0">
              <a:buNone/>
              <a:defRPr/>
            </a:pPr>
            <a:r>
              <a:rPr lang="en-GB" sz="1800" dirty="0">
                <a:hlinkClick r:id="rId5"/>
              </a:rPr>
              <a:t>http://www.illumina.com/software/basespace/basespace-education.ilmn</a:t>
            </a:r>
            <a:endParaRPr lang="en-US" sz="1800" kern="0" dirty="0" smtClean="0">
              <a:cs typeface="Calibri" charset="0"/>
            </a:endParaRPr>
          </a:p>
          <a:p>
            <a:pPr>
              <a:defRPr/>
            </a:pPr>
            <a:r>
              <a:rPr lang="en-US" sz="2000" kern="0" dirty="0" err="1" smtClean="0">
                <a:cs typeface="Calibri" charset="0"/>
              </a:rPr>
              <a:t>BaseSpace</a:t>
            </a:r>
            <a:r>
              <a:rPr lang="en-US" sz="2000" kern="0" dirty="0" smtClean="0">
                <a:cs typeface="Calibri" charset="0"/>
              </a:rPr>
              <a:t> homepage:</a:t>
            </a:r>
          </a:p>
          <a:p>
            <a:pPr marL="457200" lvl="1" indent="0">
              <a:buNone/>
              <a:defRPr/>
            </a:pPr>
            <a:r>
              <a:rPr lang="en-US" sz="1800" kern="0" dirty="0">
                <a:cs typeface="Calibri" charset="0"/>
                <a:hlinkClick r:id="rId6"/>
              </a:rPr>
              <a:t>https://</a:t>
            </a:r>
            <a:r>
              <a:rPr lang="en-US" sz="1800" kern="0" dirty="0" smtClean="0">
                <a:cs typeface="Calibri" charset="0"/>
                <a:hlinkClick r:id="rId6"/>
              </a:rPr>
              <a:t>basespace.illumina.com</a:t>
            </a:r>
            <a:endParaRPr lang="en-US" kern="0" dirty="0">
              <a:cs typeface="Calibri" charset="0"/>
            </a:endParaRPr>
          </a:p>
          <a:p>
            <a:pPr>
              <a:defRPr/>
            </a:pPr>
            <a:r>
              <a:rPr lang="en-US" sz="2000" kern="0" dirty="0" err="1" smtClean="0">
                <a:cs typeface="Calibri" charset="0"/>
              </a:rPr>
              <a:t>BaseSpace</a:t>
            </a:r>
            <a:r>
              <a:rPr lang="en-US" sz="2000" kern="0" dirty="0" smtClean="0">
                <a:cs typeface="Calibri" charset="0"/>
              </a:rPr>
              <a:t> developer portal:</a:t>
            </a:r>
          </a:p>
          <a:p>
            <a:pPr marL="457200" lvl="1" indent="0">
              <a:buNone/>
              <a:defRPr/>
            </a:pPr>
            <a:r>
              <a:rPr lang="en-GB" sz="1800" dirty="0">
                <a:hlinkClick r:id="rId7"/>
              </a:rPr>
              <a:t>https://</a:t>
            </a:r>
            <a:r>
              <a:rPr lang="en-GB" sz="1800" dirty="0" smtClean="0">
                <a:hlinkClick r:id="rId7"/>
              </a:rPr>
              <a:t>developer.basespace.illumina.com</a:t>
            </a:r>
            <a:endParaRPr lang="en-US" sz="1800" kern="0" dirty="0" smtClean="0">
              <a:cs typeface="Calibri" charset="0"/>
            </a:endParaRPr>
          </a:p>
          <a:p>
            <a:pPr>
              <a:defRPr/>
            </a:pPr>
            <a:r>
              <a:rPr lang="en-US" sz="2000" dirty="0"/>
              <a:t>Bio-IT World Asia </a:t>
            </a:r>
            <a:r>
              <a:rPr lang="en-US" sz="2000" dirty="0" smtClean="0"/>
              <a:t>presentation:</a:t>
            </a:r>
          </a:p>
          <a:p>
            <a:pPr marL="457200" lvl="1" indent="0">
              <a:buNone/>
              <a:defRPr/>
            </a:pPr>
            <a:r>
              <a:rPr lang="en-US" sz="1800" u="sng" dirty="0" smtClean="0">
                <a:hlinkClick r:id="rId8"/>
              </a:rPr>
              <a:t>https</a:t>
            </a:r>
            <a:r>
              <a:rPr lang="en-US" sz="1800" u="sng" dirty="0">
                <a:hlinkClick r:id="rId8"/>
              </a:rPr>
              <a:t>://dl.dropboxusercontent.com/u/14162259/BioITAsia_MJJ.pptx</a:t>
            </a:r>
            <a:endParaRPr lang="en-US" sz="1800" kern="0" dirty="0" smtClean="0">
              <a:cs typeface="Calibri" charset="0"/>
            </a:endParaRPr>
          </a:p>
          <a:p>
            <a:pPr>
              <a:defRPr/>
            </a:pPr>
            <a:r>
              <a:rPr lang="en-US" sz="2000" kern="0" dirty="0">
                <a:cs typeface="Calibri" charset="0"/>
              </a:rPr>
              <a:t>More documentation on </a:t>
            </a:r>
            <a:r>
              <a:rPr lang="en-US" sz="2000" kern="0" dirty="0" err="1">
                <a:cs typeface="Calibri" charset="0"/>
              </a:rPr>
              <a:t>BaseSpace</a:t>
            </a:r>
            <a:r>
              <a:rPr lang="en-US" sz="2000" kern="0" dirty="0">
                <a:cs typeface="Calibri" charset="0"/>
              </a:rPr>
              <a:t>:</a:t>
            </a:r>
          </a:p>
          <a:p>
            <a:pPr marL="457200" lvl="1" indent="0">
              <a:buNone/>
              <a:defRPr/>
            </a:pPr>
            <a:r>
              <a:rPr lang="en-US" sz="1800" u="sng" dirty="0">
                <a:hlinkClick r:id="rId9"/>
              </a:rPr>
              <a:t>http://</a:t>
            </a:r>
            <a:r>
              <a:rPr lang="en-US" sz="1800" u="sng" dirty="0" smtClean="0">
                <a:hlinkClick r:id="rId9"/>
              </a:rPr>
              <a:t>support.illumina.com/sequencing/sequencing_software/basespace/documentation.ilmn</a:t>
            </a:r>
            <a:endParaRPr lang="en-US" sz="2000" kern="0" dirty="0" smtClean="0">
              <a:cs typeface="Calibri" charset="0"/>
            </a:endParaRPr>
          </a:p>
          <a:p>
            <a:pPr>
              <a:defRPr/>
            </a:pPr>
            <a:r>
              <a:rPr lang="en-US" sz="2000" kern="0" dirty="0" err="1" smtClean="0">
                <a:cs typeface="Calibri" charset="0"/>
              </a:rPr>
              <a:t>BaseSpaceR</a:t>
            </a:r>
            <a:r>
              <a:rPr lang="en-US" sz="2000" kern="0" dirty="0" smtClean="0">
                <a:cs typeface="Calibri" charset="0"/>
              </a:rPr>
              <a:t> homepage on </a:t>
            </a:r>
            <a:r>
              <a:rPr lang="en-US" sz="2000" kern="0" dirty="0" err="1" smtClean="0">
                <a:cs typeface="Calibri" charset="0"/>
              </a:rPr>
              <a:t>Bioconductor</a:t>
            </a:r>
            <a:r>
              <a:rPr lang="en-US" sz="2000" kern="0" dirty="0" smtClean="0">
                <a:cs typeface="Calibri" charset="0"/>
              </a:rPr>
              <a:t>:</a:t>
            </a:r>
          </a:p>
          <a:p>
            <a:pPr marL="457200" lvl="1" indent="0">
              <a:buNone/>
              <a:defRPr/>
            </a:pPr>
            <a:r>
              <a:rPr lang="en-GB" sz="1800" dirty="0">
                <a:hlinkClick r:id="rId10"/>
              </a:rPr>
              <a:t>http://bioconductor.org/packages/release/bioc/html/BaseSpaceR.html</a:t>
            </a:r>
            <a:endParaRPr lang="en-US" sz="1800" u="sng" dirty="0" smtClean="0"/>
          </a:p>
        </p:txBody>
      </p:sp>
    </p:spTree>
    <p:extLst>
      <p:ext uri="{BB962C8B-B14F-4D97-AF65-F5344CB8AC3E}">
        <p14:creationId xmlns:p14="http://schemas.microsoft.com/office/powerpoint/2010/main" val="67071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25" name="Title 1"/>
          <p:cNvSpPr>
            <a:spLocks noGrp="1"/>
          </p:cNvSpPr>
          <p:nvPr>
            <p:ph type="title"/>
          </p:nvPr>
        </p:nvSpPr>
        <p:spPr>
          <a:xfrm>
            <a:off x="210312" y="237744"/>
            <a:ext cx="8601075" cy="908050"/>
          </a:xfrm>
        </p:spPr>
        <p:txBody>
          <a:bodyPr/>
          <a:lstStyle/>
          <a:p>
            <a:r>
              <a:rPr lang="en-GB" dirty="0" err="1" smtClean="0">
                <a:ea typeface="ＭＳ Ｐゴシック" pitchFamily="34" charset="-128"/>
              </a:rPr>
              <a:t>BaseSpace</a:t>
            </a:r>
            <a:r>
              <a:rPr lang="en-GB" dirty="0" smtClean="0">
                <a:ea typeface="ＭＳ Ｐゴシック" pitchFamily="34" charset="-128"/>
              </a:rPr>
              <a:t> - </a:t>
            </a:r>
            <a:r>
              <a:rPr lang="en-US" dirty="0"/>
              <a:t>Plug and Play Genomic Cloud Solution</a:t>
            </a:r>
            <a:r>
              <a:rPr lang="en-US" dirty="0" smtClean="0"/>
              <a:t/>
            </a:r>
            <a:br>
              <a:rPr lang="en-US" dirty="0" smtClean="0"/>
            </a:br>
            <a:r>
              <a:rPr lang="en-US" sz="2000" b="0" i="1" dirty="0" smtClean="0"/>
              <a:t>From Sample to Biological Insight</a:t>
            </a:r>
            <a:endParaRPr lang="en-US" b="0" i="1" dirty="0"/>
          </a:p>
        </p:txBody>
      </p:sp>
      <p:sp>
        <p:nvSpPr>
          <p:cNvPr id="26" name="TextBox 25"/>
          <p:cNvSpPr txBox="1"/>
          <p:nvPr/>
        </p:nvSpPr>
        <p:spPr>
          <a:xfrm>
            <a:off x="2029374" y="2536448"/>
            <a:ext cx="5085253" cy="1785104"/>
          </a:xfrm>
          <a:prstGeom prst="rect">
            <a:avLst/>
          </a:prstGeom>
          <a:noFill/>
        </p:spPr>
        <p:txBody>
          <a:bodyPr wrap="square" rtlCol="0">
            <a:spAutoFit/>
          </a:bodyPr>
          <a:lstStyle/>
          <a:p>
            <a:pPr marL="342900" indent="-342900">
              <a:buFont typeface="+mj-lt"/>
              <a:buAutoNum type="arabicPeriod"/>
            </a:pPr>
            <a:r>
              <a:rPr lang="en-US" sz="2200" b="1" dirty="0" smtClean="0">
                <a:solidFill>
                  <a:schemeClr val="accent2">
                    <a:lumMod val="75000"/>
                  </a:schemeClr>
                </a:solidFill>
              </a:rPr>
              <a:t>Seamless Instrument Integration</a:t>
            </a:r>
            <a:br>
              <a:rPr lang="en-US" sz="2200" b="1" dirty="0" smtClean="0">
                <a:solidFill>
                  <a:schemeClr val="accent2">
                    <a:lumMod val="75000"/>
                  </a:schemeClr>
                </a:solidFill>
              </a:rPr>
            </a:br>
            <a:endParaRPr lang="en-US" sz="2200" b="1" dirty="0" smtClean="0">
              <a:solidFill>
                <a:schemeClr val="accent2">
                  <a:lumMod val="75000"/>
                </a:schemeClr>
              </a:solidFill>
            </a:endParaRPr>
          </a:p>
          <a:p>
            <a:pPr marL="342900" indent="-342900">
              <a:buFont typeface="+mj-lt"/>
              <a:buAutoNum type="arabicPeriod"/>
            </a:pPr>
            <a:r>
              <a:rPr lang="en-US" sz="2200" b="1" dirty="0" smtClean="0">
                <a:solidFill>
                  <a:schemeClr val="accent2">
                    <a:lumMod val="75000"/>
                  </a:schemeClr>
                </a:solidFill>
              </a:rPr>
              <a:t>Harness the Internet</a:t>
            </a:r>
            <a:br>
              <a:rPr lang="en-US" sz="2200" b="1" dirty="0" smtClean="0">
                <a:solidFill>
                  <a:schemeClr val="accent2">
                    <a:lumMod val="75000"/>
                  </a:schemeClr>
                </a:solidFill>
              </a:rPr>
            </a:br>
            <a:endParaRPr lang="en-US" sz="2200" b="1" dirty="0" smtClean="0">
              <a:solidFill>
                <a:schemeClr val="accent2">
                  <a:lumMod val="75000"/>
                </a:schemeClr>
              </a:solidFill>
            </a:endParaRPr>
          </a:p>
          <a:p>
            <a:pPr marL="342900" indent="-342900">
              <a:buFont typeface="+mj-lt"/>
              <a:buAutoNum type="arabicPeriod"/>
            </a:pPr>
            <a:r>
              <a:rPr lang="en-US" sz="2200" b="1" dirty="0" smtClean="0">
                <a:solidFill>
                  <a:schemeClr val="accent2">
                    <a:lumMod val="75000"/>
                  </a:schemeClr>
                </a:solidFill>
              </a:rPr>
              <a:t>Accessible to Everyone</a:t>
            </a:r>
            <a:endParaRPr lang="en-US" sz="2200" b="1" dirty="0">
              <a:solidFill>
                <a:schemeClr val="accent2">
                  <a:lumMod val="75000"/>
                </a:schemeClr>
              </a:solidFill>
            </a:endParaRPr>
          </a:p>
        </p:txBody>
      </p:sp>
      <p:grpSp>
        <p:nvGrpSpPr>
          <p:cNvPr id="4" name="Group 3"/>
          <p:cNvGrpSpPr/>
          <p:nvPr/>
        </p:nvGrpSpPr>
        <p:grpSpPr>
          <a:xfrm>
            <a:off x="1120305" y="1422995"/>
            <a:ext cx="7582261" cy="4652367"/>
            <a:chOff x="1120305" y="1422995"/>
            <a:chExt cx="7582261" cy="4652367"/>
          </a:xfrm>
        </p:grpSpPr>
        <p:pic>
          <p:nvPicPr>
            <p:cNvPr id="20" name="Picture 2" descr="BaseSpace - Processing, Pricing, and Ap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305" y="1422995"/>
              <a:ext cx="5836195" cy="4652367"/>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1"/>
            <p:cNvSpPr txBox="1">
              <a:spLocks/>
            </p:cNvSpPr>
            <p:nvPr/>
          </p:nvSpPr>
          <p:spPr>
            <a:xfrm>
              <a:off x="5707108" y="4430128"/>
              <a:ext cx="2995458" cy="1608070"/>
            </a:xfrm>
            <a:prstGeom prst="rect">
              <a:avLst/>
            </a:prstGeom>
          </p:spPr>
          <p:txBody>
            <a:bodyPr/>
            <a:lstStyle>
              <a:lvl1pPr marL="234950" indent="-234950" algn="l" rtl="0" eaLnBrk="1" fontAlgn="base" hangingPunct="1">
                <a:spcBef>
                  <a:spcPct val="50000"/>
                </a:spcBef>
                <a:spcAft>
                  <a:spcPct val="0"/>
                </a:spcAft>
                <a:buClr>
                  <a:srgbClr val="F89D21"/>
                </a:buClr>
                <a:buSzPct val="60000"/>
                <a:buBlip>
                  <a:blip r:embed="rId5"/>
                </a:buBlip>
                <a:defRPr>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a:lstStyle>
            <a:p>
              <a:pPr marL="0" indent="0">
                <a:buNone/>
              </a:pPr>
              <a:r>
                <a:rPr lang="en-US" sz="1400" kern="0" dirty="0">
                  <a:solidFill>
                    <a:schemeClr val="accent6">
                      <a:lumMod val="50000"/>
                    </a:schemeClr>
                  </a:solidFill>
                </a:rPr>
                <a:t>Data transferred as the instrument </a:t>
              </a:r>
              <a:r>
                <a:rPr lang="en-US" sz="1400" kern="0" dirty="0" smtClean="0">
                  <a:solidFill>
                    <a:schemeClr val="accent6">
                      <a:lumMod val="50000"/>
                    </a:schemeClr>
                  </a:solidFill>
                </a:rPr>
                <a:t>runs</a:t>
              </a:r>
              <a:endParaRPr lang="en-US" sz="1400" kern="0" dirty="0">
                <a:solidFill>
                  <a:schemeClr val="accent6">
                    <a:lumMod val="50000"/>
                  </a:schemeClr>
                </a:solidFill>
              </a:endParaRPr>
            </a:p>
            <a:p>
              <a:pPr marL="0" indent="0">
                <a:buNone/>
              </a:pPr>
              <a:r>
                <a:rPr lang="en-US" sz="1400" kern="0" dirty="0">
                  <a:solidFill>
                    <a:schemeClr val="accent6">
                      <a:lumMod val="50000"/>
                    </a:schemeClr>
                  </a:solidFill>
                </a:rPr>
                <a:t>Data available in BaseSpace within minutes of a run </a:t>
              </a:r>
              <a:r>
                <a:rPr lang="en-US" sz="1400" kern="0" dirty="0" smtClean="0">
                  <a:solidFill>
                    <a:schemeClr val="accent6">
                      <a:lumMod val="50000"/>
                    </a:schemeClr>
                  </a:solidFill>
                </a:rPr>
                <a:t>finishing</a:t>
              </a:r>
              <a:endParaRPr lang="en-US" sz="1400" kern="0" dirty="0">
                <a:solidFill>
                  <a:schemeClr val="accent6">
                    <a:lumMod val="50000"/>
                  </a:schemeClr>
                </a:solidFill>
              </a:endParaRPr>
            </a:p>
            <a:p>
              <a:pPr marL="0" indent="0">
                <a:buNone/>
              </a:pPr>
              <a:r>
                <a:rPr lang="en-US" sz="1400" kern="0" dirty="0">
                  <a:solidFill>
                    <a:schemeClr val="accent6">
                      <a:lumMod val="50000"/>
                    </a:schemeClr>
                  </a:solidFill>
                </a:rPr>
                <a:t>Automatic de-multiplexing and FASTQ </a:t>
              </a:r>
              <a:r>
                <a:rPr lang="en-US" sz="1400" kern="0" dirty="0" smtClean="0">
                  <a:solidFill>
                    <a:schemeClr val="accent6">
                      <a:lumMod val="50000"/>
                    </a:schemeClr>
                  </a:solidFill>
                </a:rPr>
                <a:t>generation</a:t>
              </a:r>
              <a:endParaRPr lang="en-US" sz="1400" kern="0" dirty="0">
                <a:solidFill>
                  <a:schemeClr val="accent6">
                    <a:lumMod val="50000"/>
                  </a:schemeClr>
                </a:solidFill>
              </a:endParaRPr>
            </a:p>
          </p:txBody>
        </p:sp>
      </p:grpSp>
    </p:spTree>
    <p:extLst>
      <p:ext uri="{BB962C8B-B14F-4D97-AF65-F5344CB8AC3E}">
        <p14:creationId xmlns:p14="http://schemas.microsoft.com/office/powerpoint/2010/main" val="40635865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ea typeface="ＭＳ Ｐゴシック" pitchFamily="34" charset="-128"/>
              </a:rPr>
              <a:t>BaseSpace</a:t>
            </a:r>
            <a:r>
              <a:rPr lang="en-US" dirty="0" smtClean="0"/>
              <a:t/>
            </a:r>
            <a:br>
              <a:rPr lang="en-US" dirty="0" smtClean="0"/>
            </a:br>
            <a:r>
              <a:rPr lang="en-US" sz="2000" b="0" i="1" dirty="0" smtClean="0"/>
              <a:t>Data storage, analysis and collaboration.</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18" name="Rectangle 3"/>
          <p:cNvSpPr txBox="1">
            <a:spLocks noChangeArrowheads="1"/>
          </p:cNvSpPr>
          <p:nvPr/>
        </p:nvSpPr>
        <p:spPr bwMode="auto">
          <a:xfrm>
            <a:off x="904136" y="5580995"/>
            <a:ext cx="7335728" cy="32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50000"/>
              </a:spcBef>
              <a:spcAft>
                <a:spcPct val="0"/>
              </a:spcAft>
              <a:buClr>
                <a:srgbClr val="F89D21"/>
              </a:buClr>
              <a:buSzPct val="60000"/>
              <a:buBlip>
                <a:blip r:embed="rId4"/>
              </a:buBlip>
              <a:defRPr>
                <a:solidFill>
                  <a:schemeClr val="tx1"/>
                </a:solidFill>
                <a:latin typeface="+mn-lt"/>
                <a:ea typeface="ＭＳ Ｐゴシック" charset="0"/>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charset="0"/>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ea typeface="ＭＳ Ｐゴシック" charset="0"/>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ea typeface="ＭＳ Ｐゴシック" charset="0"/>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ea typeface="ＭＳ Ｐゴシック" charset="0"/>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a:lstStyle>
          <a:p>
            <a:pPr marL="0" indent="0" hangingPunct="1">
              <a:lnSpc>
                <a:spcPct val="100000"/>
              </a:lnSpc>
              <a:buNone/>
            </a:pPr>
            <a:r>
              <a:rPr lang="en-US" sz="1800" dirty="0">
                <a:solidFill>
                  <a:srgbClr val="BBBBBB">
                    <a:lumMod val="50000"/>
                  </a:srgbClr>
                </a:solidFill>
              </a:rPr>
              <a:t>Almost 40,000 Instrument Runs Streamed to </a:t>
            </a:r>
            <a:r>
              <a:rPr lang="en-US" sz="1800" dirty="0" err="1" smtClean="0">
                <a:solidFill>
                  <a:srgbClr val="BBBBBB">
                    <a:lumMod val="50000"/>
                  </a:srgbClr>
                </a:solidFill>
              </a:rPr>
              <a:t>BaseSpace</a:t>
            </a:r>
            <a:r>
              <a:rPr lang="en-US" sz="1800" dirty="0" smtClean="0">
                <a:solidFill>
                  <a:srgbClr val="BBBBBB">
                    <a:lumMod val="50000"/>
                  </a:srgbClr>
                </a:solidFill>
              </a:rPr>
              <a:t> by April </a:t>
            </a:r>
            <a:r>
              <a:rPr lang="en-US" sz="1800" dirty="0">
                <a:solidFill>
                  <a:srgbClr val="BBBBBB">
                    <a:lumMod val="50000"/>
                  </a:srgbClr>
                </a:solidFill>
              </a:rPr>
              <a:t>2013</a:t>
            </a:r>
            <a:endParaRPr lang="en-US" sz="1100" dirty="0">
              <a:solidFill>
                <a:srgbClr val="BBBBBB">
                  <a:lumMod val="50000"/>
                </a:srgbClr>
              </a:solidFill>
            </a:endParaRPr>
          </a:p>
        </p:txBody>
      </p:sp>
      <p:pic>
        <p:nvPicPr>
          <p:cNvPr id="5" name="Chart 17" descr="image016"/>
          <p:cNvPicPr>
            <a:picLocks noChangeAspect="1" noChangeArrowheads="1"/>
          </p:cNvPicPr>
          <p:nvPr/>
        </p:nvPicPr>
        <p:blipFill rotWithShape="1">
          <a:blip r:embed="rId5">
            <a:extLst>
              <a:ext uri="{28A0092B-C50C-407E-A947-70E740481C1C}">
                <a14:useLocalDpi xmlns:a14="http://schemas.microsoft.com/office/drawing/2010/main" val="0"/>
              </a:ext>
            </a:extLst>
          </a:blip>
          <a:srcRect l="5065" t="10902" r="19045"/>
          <a:stretch/>
        </p:blipFill>
        <p:spPr bwMode="auto">
          <a:xfrm>
            <a:off x="2013037" y="1276905"/>
            <a:ext cx="5270819" cy="41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02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923" y="1367452"/>
            <a:ext cx="8438095" cy="1538354"/>
            <a:chOff x="615232" y="1524900"/>
            <a:chExt cx="8438095" cy="1538354"/>
          </a:xfrm>
        </p:grpSpPr>
        <p:sp>
          <p:nvSpPr>
            <p:cNvPr id="9" name="Rounded Rectangle 8"/>
            <p:cNvSpPr/>
            <p:nvPr/>
          </p:nvSpPr>
          <p:spPr bwMode="auto">
            <a:xfrm>
              <a:off x="1507517" y="2018111"/>
              <a:ext cx="783421" cy="97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11" name="Rounded Rectangle 10"/>
            <p:cNvSpPr/>
            <p:nvPr/>
          </p:nvSpPr>
          <p:spPr bwMode="auto">
            <a:xfrm>
              <a:off x="6557782" y="2024677"/>
              <a:ext cx="783421" cy="972718"/>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42" name="TextBox 41"/>
            <p:cNvSpPr txBox="1"/>
            <p:nvPr/>
          </p:nvSpPr>
          <p:spPr>
            <a:xfrm>
              <a:off x="1697264" y="2343380"/>
              <a:ext cx="392126"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UI</a:t>
              </a:r>
              <a:endParaRPr lang="en-US" sz="1600" dirty="0">
                <a:solidFill>
                  <a:srgbClr val="4D4D4F"/>
                </a:solidFill>
              </a:endParaRPr>
            </a:p>
          </p:txBody>
        </p:sp>
        <p:sp>
          <p:nvSpPr>
            <p:cNvPr id="43" name="TextBox 42"/>
            <p:cNvSpPr txBox="1"/>
            <p:nvPr/>
          </p:nvSpPr>
          <p:spPr>
            <a:xfrm>
              <a:off x="6549324" y="2208994"/>
              <a:ext cx="795725" cy="584776"/>
            </a:xfrm>
            <a:prstGeom prst="rect">
              <a:avLst/>
            </a:prstGeom>
            <a:noFill/>
          </p:spPr>
          <p:txBody>
            <a:bodyPr wrap="square" rtlCol="0">
              <a:spAutoFit/>
            </a:bodyPr>
            <a:lstStyle/>
            <a:p>
              <a:pPr algn="ctr" defTabSz="914400" fontAlgn="base">
                <a:spcBef>
                  <a:spcPct val="0"/>
                </a:spcBef>
                <a:spcAft>
                  <a:spcPct val="0"/>
                </a:spcAft>
              </a:pPr>
              <a:r>
                <a:rPr lang="en-US" sz="1600" dirty="0" smtClean="0">
                  <a:solidFill>
                    <a:srgbClr val="4D4D4F"/>
                  </a:solidFill>
                </a:rPr>
                <a:t>Dev</a:t>
              </a:r>
            </a:p>
            <a:p>
              <a:pPr algn="ctr" defTabSz="914400" fontAlgn="base">
                <a:spcBef>
                  <a:spcPct val="0"/>
                </a:spcBef>
                <a:spcAft>
                  <a:spcPct val="0"/>
                </a:spcAft>
              </a:pPr>
              <a:r>
                <a:rPr lang="en-US" sz="1600" dirty="0" smtClean="0">
                  <a:solidFill>
                    <a:srgbClr val="4D4D4F"/>
                  </a:solidFill>
                </a:rPr>
                <a:t>Portal</a:t>
              </a:r>
              <a:endParaRPr lang="en-US" sz="1600" dirty="0">
                <a:solidFill>
                  <a:srgbClr val="4D4D4F"/>
                </a:solidFill>
              </a:endParaRPr>
            </a:p>
          </p:txBody>
        </p:sp>
        <p:grpSp>
          <p:nvGrpSpPr>
            <p:cNvPr id="50" name="Group 49"/>
            <p:cNvGrpSpPr/>
            <p:nvPr/>
          </p:nvGrpSpPr>
          <p:grpSpPr>
            <a:xfrm>
              <a:off x="4512306" y="2024638"/>
              <a:ext cx="871726" cy="566086"/>
              <a:chOff x="2369935" y="1829003"/>
              <a:chExt cx="871726" cy="566086"/>
            </a:xfrm>
          </p:grpSpPr>
          <p:sp>
            <p:nvSpPr>
              <p:cNvPr id="51" name="Rounded Rectangle 50"/>
              <p:cNvSpPr/>
              <p:nvPr/>
            </p:nvSpPr>
            <p:spPr bwMode="auto">
              <a:xfrm>
                <a:off x="2369935" y="1829003"/>
                <a:ext cx="871726" cy="56608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52" name="TextBox 51"/>
              <p:cNvSpPr txBox="1"/>
              <p:nvPr/>
            </p:nvSpPr>
            <p:spPr>
              <a:xfrm>
                <a:off x="2522710" y="1937500"/>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grpSp>
        <p:grpSp>
          <p:nvGrpSpPr>
            <p:cNvPr id="53" name="Group 52"/>
            <p:cNvGrpSpPr/>
            <p:nvPr/>
          </p:nvGrpSpPr>
          <p:grpSpPr>
            <a:xfrm>
              <a:off x="5583492" y="2024638"/>
              <a:ext cx="871726" cy="566086"/>
              <a:chOff x="2369935" y="1829003"/>
              <a:chExt cx="871726" cy="566086"/>
            </a:xfrm>
          </p:grpSpPr>
          <p:sp>
            <p:nvSpPr>
              <p:cNvPr id="54" name="Rounded Rectangle 53"/>
              <p:cNvSpPr/>
              <p:nvPr/>
            </p:nvSpPr>
            <p:spPr bwMode="auto">
              <a:xfrm>
                <a:off x="2369935" y="1829003"/>
                <a:ext cx="871726" cy="56608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55" name="TextBox 54"/>
              <p:cNvSpPr txBox="1"/>
              <p:nvPr/>
            </p:nvSpPr>
            <p:spPr>
              <a:xfrm>
                <a:off x="2522710" y="1937500"/>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grpSp>
        <p:sp>
          <p:nvSpPr>
            <p:cNvPr id="59" name="TextBox 58"/>
            <p:cNvSpPr txBox="1"/>
            <p:nvPr/>
          </p:nvSpPr>
          <p:spPr>
            <a:xfrm>
              <a:off x="4074119" y="1524900"/>
              <a:ext cx="2094781"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Users</a:t>
              </a:r>
              <a:endParaRPr lang="en-US" sz="1600" dirty="0">
                <a:solidFill>
                  <a:srgbClr val="4D4D4F"/>
                </a:solidFill>
              </a:endParaRPr>
            </a:p>
          </p:txBody>
        </p:sp>
        <p:sp>
          <p:nvSpPr>
            <p:cNvPr id="60" name="TextBox 59"/>
            <p:cNvSpPr txBox="1"/>
            <p:nvPr/>
          </p:nvSpPr>
          <p:spPr>
            <a:xfrm>
              <a:off x="7789848" y="2724700"/>
              <a:ext cx="1263479"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Developers</a:t>
              </a:r>
              <a:endParaRPr lang="en-US" sz="1600" dirty="0">
                <a:solidFill>
                  <a:srgbClr val="4D4D4F"/>
                </a:solidFill>
              </a:endParaRPr>
            </a:p>
          </p:txBody>
        </p:sp>
        <p:sp>
          <p:nvSpPr>
            <p:cNvPr id="65" name="TextBox 64"/>
            <p:cNvSpPr txBox="1"/>
            <p:nvPr/>
          </p:nvSpPr>
          <p:spPr>
            <a:xfrm>
              <a:off x="615232" y="2320195"/>
              <a:ext cx="983008" cy="338554"/>
            </a:xfrm>
            <a:prstGeom prst="rect">
              <a:avLst/>
            </a:prstGeom>
            <a:noFill/>
          </p:spPr>
          <p:txBody>
            <a:bodyPr wrap="square" rtlCol="0">
              <a:spAutoFit/>
            </a:bodyPr>
            <a:lstStyle/>
            <a:p>
              <a:pPr defTabSz="914400" fontAlgn="base">
                <a:spcBef>
                  <a:spcPct val="0"/>
                </a:spcBef>
                <a:spcAft>
                  <a:spcPct val="0"/>
                </a:spcAft>
              </a:pPr>
              <a:r>
                <a:rPr lang="en-US" sz="1600" dirty="0" err="1" smtClean="0">
                  <a:solidFill>
                    <a:srgbClr val="4D4D4F"/>
                  </a:solidFill>
                </a:rPr>
                <a:t>SaaS</a:t>
              </a:r>
              <a:endParaRPr lang="en-US" sz="1600" dirty="0">
                <a:solidFill>
                  <a:srgbClr val="4D4D4F"/>
                </a:solidFill>
              </a:endParaRPr>
            </a:p>
          </p:txBody>
        </p:sp>
      </p:grpSp>
      <p:grpSp>
        <p:nvGrpSpPr>
          <p:cNvPr id="69" name="Group 68"/>
          <p:cNvGrpSpPr/>
          <p:nvPr/>
        </p:nvGrpSpPr>
        <p:grpSpPr>
          <a:xfrm>
            <a:off x="7425614" y="2867004"/>
            <a:ext cx="1656293" cy="1268135"/>
            <a:chOff x="7438923" y="2823192"/>
            <a:chExt cx="1656293" cy="1268135"/>
          </a:xfrm>
        </p:grpSpPr>
        <p:pic>
          <p:nvPicPr>
            <p:cNvPr id="38" name="Picture 37"/>
            <p:cNvPicPr>
              <a:picLocks noChangeAspect="1"/>
            </p:cNvPicPr>
            <p:nvPr/>
          </p:nvPicPr>
          <p:blipFill rotWithShape="1">
            <a:blip r:embed="rId3"/>
            <a:srcRect l="8329" r="6609"/>
            <a:stretch/>
          </p:blipFill>
          <p:spPr>
            <a:xfrm>
              <a:off x="7807404" y="2823192"/>
              <a:ext cx="1121911" cy="915258"/>
            </a:xfrm>
            <a:prstGeom prst="rect">
              <a:avLst/>
            </a:prstGeom>
          </p:spPr>
        </p:pic>
        <p:sp>
          <p:nvSpPr>
            <p:cNvPr id="61" name="TextBox 60"/>
            <p:cNvSpPr txBox="1"/>
            <p:nvPr/>
          </p:nvSpPr>
          <p:spPr>
            <a:xfrm>
              <a:off x="7831737" y="3752773"/>
              <a:ext cx="1263479"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Instruments</a:t>
              </a:r>
              <a:endParaRPr lang="en-US" sz="1600" dirty="0">
                <a:solidFill>
                  <a:srgbClr val="4D4D4F"/>
                </a:solidFill>
              </a:endParaRPr>
            </a:p>
          </p:txBody>
        </p:sp>
        <p:sp>
          <p:nvSpPr>
            <p:cNvPr id="63" name="Left Arrow 62"/>
            <p:cNvSpPr/>
            <p:nvPr/>
          </p:nvSpPr>
          <p:spPr bwMode="auto">
            <a:xfrm>
              <a:off x="7438923" y="3154878"/>
              <a:ext cx="350925" cy="339461"/>
            </a:xfrm>
            <a:prstGeom prst="leftArrow">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4D4D4F"/>
                </a:solidFill>
              </a:endParaRPr>
            </a:p>
          </p:txBody>
        </p:sp>
      </p:grpSp>
      <p:sp>
        <p:nvSpPr>
          <p:cNvPr id="2" name="Rounded Rectangle 1"/>
          <p:cNvSpPr/>
          <p:nvPr/>
        </p:nvSpPr>
        <p:spPr bwMode="auto">
          <a:xfrm>
            <a:off x="1487650" y="2905806"/>
            <a:ext cx="5864070" cy="90538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66" name="TextBox 65"/>
          <p:cNvSpPr txBox="1"/>
          <p:nvPr/>
        </p:nvSpPr>
        <p:spPr>
          <a:xfrm>
            <a:off x="601923" y="3228182"/>
            <a:ext cx="983008"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4D4D4F"/>
                </a:solidFill>
              </a:rPr>
              <a:t>P</a:t>
            </a:r>
            <a:r>
              <a:rPr lang="en-US" sz="1600" dirty="0" err="1" smtClean="0">
                <a:solidFill>
                  <a:srgbClr val="4D4D4F"/>
                </a:solidFill>
              </a:rPr>
              <a:t>aaS</a:t>
            </a:r>
            <a:endParaRPr lang="en-US" sz="1600" dirty="0">
              <a:solidFill>
                <a:srgbClr val="4D4D4F"/>
              </a:solidFill>
            </a:endParaRPr>
          </a:p>
        </p:txBody>
      </p:sp>
      <p:grpSp>
        <p:nvGrpSpPr>
          <p:cNvPr id="18" name="Group 17"/>
          <p:cNvGrpSpPr/>
          <p:nvPr/>
        </p:nvGrpSpPr>
        <p:grpSpPr>
          <a:xfrm>
            <a:off x="-429695" y="3810931"/>
            <a:ext cx="7782377" cy="1031838"/>
            <a:chOff x="-416386" y="3949158"/>
            <a:chExt cx="7782377" cy="1552427"/>
          </a:xfrm>
        </p:grpSpPr>
        <p:sp>
          <p:nvSpPr>
            <p:cNvPr id="7" name="Rounded Rectangle 6"/>
            <p:cNvSpPr/>
            <p:nvPr/>
          </p:nvSpPr>
          <p:spPr bwMode="auto">
            <a:xfrm>
              <a:off x="1501921" y="4029897"/>
              <a:ext cx="5864070" cy="310387"/>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chemeClr val="bg1"/>
                </a:solidFill>
              </a:endParaRPr>
            </a:p>
          </p:txBody>
        </p:sp>
        <p:sp>
          <p:nvSpPr>
            <p:cNvPr id="4" name="Rounded Rectangle 3"/>
            <p:cNvSpPr/>
            <p:nvPr/>
          </p:nvSpPr>
          <p:spPr bwMode="auto">
            <a:xfrm>
              <a:off x="1512698" y="4408731"/>
              <a:ext cx="5796276" cy="905387"/>
            </a:xfrm>
            <a:prstGeom prst="roundRect">
              <a:avLst/>
            </a:prstGeom>
            <a:solidFill>
              <a:schemeClr val="bg1"/>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pic>
          <p:nvPicPr>
            <p:cNvPr id="17" name="Picture 16"/>
            <p:cNvPicPr>
              <a:picLocks noChangeAspect="1"/>
            </p:cNvPicPr>
            <p:nvPr/>
          </p:nvPicPr>
          <p:blipFill>
            <a:blip r:embed="rId4"/>
            <a:stretch>
              <a:fillRect/>
            </a:stretch>
          </p:blipFill>
          <p:spPr>
            <a:xfrm>
              <a:off x="3623945" y="4492309"/>
              <a:ext cx="1543388" cy="634788"/>
            </a:xfrm>
            <a:prstGeom prst="rect">
              <a:avLst/>
            </a:prstGeom>
          </p:spPr>
        </p:pic>
        <p:sp>
          <p:nvSpPr>
            <p:cNvPr id="58" name="TextBox 57"/>
            <p:cNvSpPr txBox="1"/>
            <p:nvPr/>
          </p:nvSpPr>
          <p:spPr>
            <a:xfrm>
              <a:off x="3856076" y="3949158"/>
              <a:ext cx="2094781"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chemeClr val="bg1"/>
                  </a:solidFill>
                </a:rPr>
                <a:t>OpenStack</a:t>
              </a:r>
              <a:endParaRPr lang="en-US" sz="1600" dirty="0">
                <a:solidFill>
                  <a:schemeClr val="bg1"/>
                </a:solidFill>
              </a:endParaRPr>
            </a:p>
          </p:txBody>
        </p:sp>
        <p:sp>
          <p:nvSpPr>
            <p:cNvPr id="67" name="TextBox 66"/>
            <p:cNvSpPr txBox="1"/>
            <p:nvPr/>
          </p:nvSpPr>
          <p:spPr>
            <a:xfrm>
              <a:off x="615232" y="4696882"/>
              <a:ext cx="983008" cy="338554"/>
            </a:xfrm>
            <a:prstGeom prst="rect">
              <a:avLst/>
            </a:prstGeom>
            <a:noFill/>
          </p:spPr>
          <p:txBody>
            <a:bodyPr wrap="square" rtlCol="0">
              <a:spAutoFit/>
            </a:bodyPr>
            <a:lstStyle/>
            <a:p>
              <a:pPr defTabSz="914400" fontAlgn="base">
                <a:spcBef>
                  <a:spcPct val="0"/>
                </a:spcBef>
                <a:spcAft>
                  <a:spcPct val="0"/>
                </a:spcAft>
              </a:pPr>
              <a:r>
                <a:rPr lang="en-US" sz="1600" dirty="0" err="1" smtClean="0">
                  <a:solidFill>
                    <a:srgbClr val="4D4D4F"/>
                  </a:solidFill>
                </a:rPr>
                <a:t>IaaS</a:t>
              </a:r>
              <a:endParaRPr lang="en-US" sz="1600" dirty="0">
                <a:solidFill>
                  <a:srgbClr val="4D4D4F"/>
                </a:solidFill>
              </a:endParaRPr>
            </a:p>
          </p:txBody>
        </p:sp>
        <p:sp>
          <p:nvSpPr>
            <p:cNvPr id="13" name="TextBox 12"/>
            <p:cNvSpPr txBox="1"/>
            <p:nvPr/>
          </p:nvSpPr>
          <p:spPr>
            <a:xfrm>
              <a:off x="-416386" y="5163031"/>
              <a:ext cx="184666" cy="338554"/>
            </a:xfrm>
            <a:prstGeom prst="rect">
              <a:avLst/>
            </a:prstGeom>
            <a:noFill/>
          </p:spPr>
          <p:txBody>
            <a:bodyPr wrap="none" rtlCol="0">
              <a:spAutoFit/>
            </a:bodyPr>
            <a:lstStyle/>
            <a:p>
              <a:pPr defTabSz="914400" fontAlgn="base">
                <a:spcBef>
                  <a:spcPct val="0"/>
                </a:spcBef>
                <a:spcAft>
                  <a:spcPct val="0"/>
                </a:spcAft>
              </a:pPr>
              <a:endParaRPr lang="en-US" sz="1600" dirty="0">
                <a:solidFill>
                  <a:srgbClr val="4D4D4F"/>
                </a:solidFill>
              </a:endParaRPr>
            </a:p>
          </p:txBody>
        </p:sp>
      </p:grpSp>
      <p:grpSp>
        <p:nvGrpSpPr>
          <p:cNvPr id="28" name="Group 27"/>
          <p:cNvGrpSpPr/>
          <p:nvPr/>
        </p:nvGrpSpPr>
        <p:grpSpPr>
          <a:xfrm>
            <a:off x="1131454" y="4916772"/>
            <a:ext cx="6532145" cy="1258777"/>
            <a:chOff x="1257300" y="4648201"/>
            <a:chExt cx="6550104" cy="1649301"/>
          </a:xfrm>
        </p:grpSpPr>
        <p:sp>
          <p:nvSpPr>
            <p:cNvPr id="21" name="Freeform 20"/>
            <p:cNvSpPr/>
            <p:nvPr/>
          </p:nvSpPr>
          <p:spPr bwMode="auto">
            <a:xfrm>
              <a:off x="4413548" y="5695950"/>
              <a:ext cx="2565998" cy="601552"/>
            </a:xfrm>
            <a:custGeom>
              <a:avLst/>
              <a:gdLst>
                <a:gd name="connsiteX0" fmla="*/ 53677 w 2565998"/>
                <a:gd name="connsiteY0" fmla="*/ 333375 h 601552"/>
                <a:gd name="connsiteX1" fmla="*/ 167977 w 2565998"/>
                <a:gd name="connsiteY1" fmla="*/ 600075 h 601552"/>
                <a:gd name="connsiteX2" fmla="*/ 1453852 w 2565998"/>
                <a:gd name="connsiteY2" fmla="*/ 447675 h 601552"/>
                <a:gd name="connsiteX3" fmla="*/ 2425402 w 2565998"/>
                <a:gd name="connsiteY3" fmla="*/ 323850 h 601552"/>
                <a:gd name="connsiteX4" fmla="*/ 2539702 w 2565998"/>
                <a:gd name="connsiteY4" fmla="*/ 0 h 60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998" h="601552">
                  <a:moveTo>
                    <a:pt x="53677" y="333375"/>
                  </a:moveTo>
                  <a:cubicBezTo>
                    <a:pt x="-5855" y="457200"/>
                    <a:pt x="-65386" y="581025"/>
                    <a:pt x="167977" y="600075"/>
                  </a:cubicBezTo>
                  <a:cubicBezTo>
                    <a:pt x="401340" y="619125"/>
                    <a:pt x="1453852" y="447675"/>
                    <a:pt x="1453852" y="447675"/>
                  </a:cubicBezTo>
                  <a:cubicBezTo>
                    <a:pt x="1830090" y="401637"/>
                    <a:pt x="2244427" y="398463"/>
                    <a:pt x="2425402" y="323850"/>
                  </a:cubicBezTo>
                  <a:cubicBezTo>
                    <a:pt x="2606377" y="249237"/>
                    <a:pt x="2573039" y="124618"/>
                    <a:pt x="2539702" y="0"/>
                  </a:cubicBezTo>
                </a:path>
              </a:pathLst>
            </a:cu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lumMod val="50000"/>
                  </a:schemeClr>
                </a:solidFill>
                <a:effectLst/>
                <a:latin typeface="Arial" charset="0"/>
              </a:endParaRPr>
            </a:p>
          </p:txBody>
        </p:sp>
        <p:grpSp>
          <p:nvGrpSpPr>
            <p:cNvPr id="26" name="Group 25"/>
            <p:cNvGrpSpPr/>
            <p:nvPr/>
          </p:nvGrpSpPr>
          <p:grpSpPr>
            <a:xfrm>
              <a:off x="1257300" y="4648201"/>
              <a:ext cx="6550104" cy="1383505"/>
              <a:chOff x="1257300" y="4648201"/>
              <a:chExt cx="6550104" cy="1383505"/>
            </a:xfrm>
          </p:grpSpPr>
          <p:sp>
            <p:nvSpPr>
              <p:cNvPr id="3" name="Rounded Rectangle 2"/>
              <p:cNvSpPr/>
              <p:nvPr/>
            </p:nvSpPr>
            <p:spPr bwMode="auto">
              <a:xfrm>
                <a:off x="1257300" y="5038725"/>
                <a:ext cx="1905000" cy="695325"/>
              </a:xfrm>
              <a:prstGeom prst="roundRect">
                <a:avLst/>
              </a:pr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lumMod val="50000"/>
                      </a:schemeClr>
                    </a:solidFill>
                    <a:effectLst/>
                    <a:latin typeface="Arial" charset="0"/>
                  </a:rPr>
                  <a:t>Secondary</a:t>
                </a:r>
                <a:r>
                  <a:rPr kumimoji="0" lang="en-US" sz="1600" b="0" i="0" u="none" strike="noStrike" cap="none" normalizeH="0" dirty="0" smtClean="0">
                    <a:ln>
                      <a:noFill/>
                    </a:ln>
                    <a:solidFill>
                      <a:schemeClr val="bg1">
                        <a:lumMod val="50000"/>
                      </a:schemeClr>
                    </a:solidFill>
                    <a:effectLst/>
                    <a:latin typeface="Arial" charset="0"/>
                  </a:rPr>
                  <a:t> Analysis</a:t>
                </a:r>
                <a:endParaRPr kumimoji="0" lang="en-US" sz="1600" b="0" i="0" u="none" strike="noStrike" cap="none" normalizeH="0" baseline="0" dirty="0" smtClean="0">
                  <a:ln>
                    <a:noFill/>
                  </a:ln>
                  <a:solidFill>
                    <a:schemeClr val="bg1">
                      <a:lumMod val="50000"/>
                    </a:schemeClr>
                  </a:solidFill>
                  <a:effectLst/>
                  <a:latin typeface="Arial" charset="0"/>
                </a:endParaRPr>
              </a:p>
            </p:txBody>
          </p:sp>
          <p:sp>
            <p:nvSpPr>
              <p:cNvPr id="68" name="Rounded Rectangle 67"/>
              <p:cNvSpPr/>
              <p:nvPr/>
            </p:nvSpPr>
            <p:spPr bwMode="auto">
              <a:xfrm>
                <a:off x="3396508" y="4648201"/>
                <a:ext cx="2062378" cy="347662"/>
              </a:xfrm>
              <a:prstGeom prst="roundRect">
                <a:avLst/>
              </a:pr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50000"/>
                      </a:schemeClr>
                    </a:solidFill>
                  </a:rPr>
                  <a:t>Visualization</a:t>
                </a:r>
                <a:endParaRPr kumimoji="0" lang="en-US" sz="1600" b="0" i="0" u="none" strike="noStrike" cap="none" normalizeH="0" baseline="0" dirty="0" smtClean="0">
                  <a:ln>
                    <a:noFill/>
                  </a:ln>
                  <a:solidFill>
                    <a:schemeClr val="bg1">
                      <a:lumMod val="50000"/>
                    </a:schemeClr>
                  </a:solidFill>
                  <a:effectLst/>
                </a:endParaRPr>
              </a:p>
            </p:txBody>
          </p:sp>
          <p:sp>
            <p:nvSpPr>
              <p:cNvPr id="71" name="Rounded Rectangle 70"/>
              <p:cNvSpPr/>
              <p:nvPr/>
            </p:nvSpPr>
            <p:spPr bwMode="auto">
              <a:xfrm>
                <a:off x="5745026" y="4995863"/>
                <a:ext cx="2062378" cy="695325"/>
              </a:xfrm>
              <a:prstGeom prst="roundRect">
                <a:avLst/>
              </a:pr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50000"/>
                      </a:schemeClr>
                    </a:solidFill>
                  </a:rPr>
                  <a:t>Biological Inference</a:t>
                </a:r>
                <a:endParaRPr kumimoji="0" lang="en-US" sz="1600" b="0" i="0" u="none" strike="noStrike" cap="none" normalizeH="0" baseline="0" dirty="0" smtClean="0">
                  <a:ln>
                    <a:noFill/>
                  </a:ln>
                  <a:solidFill>
                    <a:schemeClr val="bg1">
                      <a:lumMod val="50000"/>
                    </a:schemeClr>
                  </a:solidFill>
                  <a:effectLst/>
                </a:endParaRPr>
              </a:p>
            </p:txBody>
          </p:sp>
          <p:sp>
            <p:nvSpPr>
              <p:cNvPr id="73" name="Rounded Rectangle 72"/>
              <p:cNvSpPr/>
              <p:nvPr/>
            </p:nvSpPr>
            <p:spPr bwMode="auto">
              <a:xfrm>
                <a:off x="3396508" y="5153024"/>
                <a:ext cx="2062378" cy="366713"/>
              </a:xfrm>
              <a:prstGeom prst="roundRect">
                <a:avLst/>
              </a:pr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50000"/>
                      </a:schemeClr>
                    </a:solidFill>
                  </a:rPr>
                  <a:t>Validation</a:t>
                </a:r>
                <a:endParaRPr kumimoji="0" lang="en-US" sz="1600" b="0" i="0" u="none" strike="noStrike" cap="none" normalizeH="0" baseline="0" dirty="0" smtClean="0">
                  <a:ln>
                    <a:noFill/>
                  </a:ln>
                  <a:solidFill>
                    <a:schemeClr val="bg1">
                      <a:lumMod val="50000"/>
                    </a:schemeClr>
                  </a:solidFill>
                  <a:effectLst/>
                </a:endParaRPr>
              </a:p>
            </p:txBody>
          </p:sp>
          <p:sp>
            <p:nvSpPr>
              <p:cNvPr id="75" name="Rounded Rectangle 74"/>
              <p:cNvSpPr/>
              <p:nvPr/>
            </p:nvSpPr>
            <p:spPr bwMode="auto">
              <a:xfrm>
                <a:off x="3407379" y="5664993"/>
                <a:ext cx="2062378" cy="366713"/>
              </a:xfrm>
              <a:prstGeom prst="roundRect">
                <a:avLst/>
              </a:pr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lumMod val="50000"/>
                      </a:schemeClr>
                    </a:solidFill>
                  </a:rPr>
                  <a:t>Methods Development</a:t>
                </a:r>
                <a:endParaRPr kumimoji="0" lang="en-US" sz="1600" b="0" i="0" u="none" strike="noStrike" cap="none" normalizeH="0" baseline="0" dirty="0" smtClean="0">
                  <a:ln>
                    <a:noFill/>
                  </a:ln>
                  <a:solidFill>
                    <a:schemeClr val="bg1">
                      <a:lumMod val="50000"/>
                    </a:schemeClr>
                  </a:solidFill>
                  <a:effectLst/>
                </a:endParaRPr>
              </a:p>
            </p:txBody>
          </p:sp>
          <p:sp>
            <p:nvSpPr>
              <p:cNvPr id="14" name="Freeform 13"/>
              <p:cNvSpPr/>
              <p:nvPr/>
            </p:nvSpPr>
            <p:spPr bwMode="auto">
              <a:xfrm>
                <a:off x="3181350" y="4820883"/>
                <a:ext cx="222490" cy="579792"/>
              </a:xfrm>
              <a:custGeom>
                <a:avLst/>
                <a:gdLst>
                  <a:gd name="connsiteX0" fmla="*/ 0 w 222490"/>
                  <a:gd name="connsiteY0" fmla="*/ 579792 h 579792"/>
                  <a:gd name="connsiteX1" fmla="*/ 114300 w 222490"/>
                  <a:gd name="connsiteY1" fmla="*/ 122592 h 579792"/>
                  <a:gd name="connsiteX2" fmla="*/ 209550 w 222490"/>
                  <a:gd name="connsiteY2" fmla="*/ 8292 h 579792"/>
                  <a:gd name="connsiteX3" fmla="*/ 219075 w 222490"/>
                  <a:gd name="connsiteY3" fmla="*/ 17817 h 579792"/>
                </a:gdLst>
                <a:ahLst/>
                <a:cxnLst>
                  <a:cxn ang="0">
                    <a:pos x="connsiteX0" y="connsiteY0"/>
                  </a:cxn>
                  <a:cxn ang="0">
                    <a:pos x="connsiteX1" y="connsiteY1"/>
                  </a:cxn>
                  <a:cxn ang="0">
                    <a:pos x="connsiteX2" y="connsiteY2"/>
                  </a:cxn>
                  <a:cxn ang="0">
                    <a:pos x="connsiteX3" y="connsiteY3"/>
                  </a:cxn>
                </a:cxnLst>
                <a:rect l="l" t="t" r="r" b="b"/>
                <a:pathLst>
                  <a:path w="222490" h="579792">
                    <a:moveTo>
                      <a:pt x="0" y="579792"/>
                    </a:moveTo>
                    <a:cubicBezTo>
                      <a:pt x="39687" y="398817"/>
                      <a:pt x="79375" y="217842"/>
                      <a:pt x="114300" y="122592"/>
                    </a:cubicBezTo>
                    <a:cubicBezTo>
                      <a:pt x="149225" y="27342"/>
                      <a:pt x="192088" y="25754"/>
                      <a:pt x="209550" y="8292"/>
                    </a:cubicBezTo>
                    <a:cubicBezTo>
                      <a:pt x="227012" y="-9170"/>
                      <a:pt x="223043" y="4323"/>
                      <a:pt x="219075" y="17817"/>
                    </a:cubicBezTo>
                  </a:path>
                </a:pathLst>
              </a:cu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lumMod val="50000"/>
                    </a:schemeClr>
                  </a:solidFill>
                  <a:effectLst/>
                  <a:latin typeface="Arial" charset="0"/>
                </a:endParaRPr>
              </a:p>
            </p:txBody>
          </p:sp>
          <p:sp>
            <p:nvSpPr>
              <p:cNvPr id="22" name="Freeform 21"/>
              <p:cNvSpPr/>
              <p:nvPr/>
            </p:nvSpPr>
            <p:spPr bwMode="auto">
              <a:xfrm>
                <a:off x="5476875" y="4680790"/>
                <a:ext cx="1389270" cy="310310"/>
              </a:xfrm>
              <a:custGeom>
                <a:avLst/>
                <a:gdLst>
                  <a:gd name="connsiteX0" fmla="*/ 1323975 w 1389270"/>
                  <a:gd name="connsiteY0" fmla="*/ 310310 h 310310"/>
                  <a:gd name="connsiteX1" fmla="*/ 1238250 w 1389270"/>
                  <a:gd name="connsiteY1" fmla="*/ 24560 h 310310"/>
                  <a:gd name="connsiteX2" fmla="*/ 0 w 1389270"/>
                  <a:gd name="connsiteY2" fmla="*/ 34085 h 310310"/>
                </a:gdLst>
                <a:ahLst/>
                <a:cxnLst>
                  <a:cxn ang="0">
                    <a:pos x="connsiteX0" y="connsiteY0"/>
                  </a:cxn>
                  <a:cxn ang="0">
                    <a:pos x="connsiteX1" y="connsiteY1"/>
                  </a:cxn>
                  <a:cxn ang="0">
                    <a:pos x="connsiteX2" y="connsiteY2"/>
                  </a:cxn>
                </a:cxnLst>
                <a:rect l="l" t="t" r="r" b="b"/>
                <a:pathLst>
                  <a:path w="1389270" h="310310">
                    <a:moveTo>
                      <a:pt x="1323975" y="310310"/>
                    </a:moveTo>
                    <a:cubicBezTo>
                      <a:pt x="1391443" y="190453"/>
                      <a:pt x="1458912" y="70597"/>
                      <a:pt x="1238250" y="24560"/>
                    </a:cubicBezTo>
                    <a:cubicBezTo>
                      <a:pt x="1017588" y="-21477"/>
                      <a:pt x="508794" y="6304"/>
                      <a:pt x="0" y="34085"/>
                    </a:cubicBezTo>
                  </a:path>
                </a:pathLst>
              </a:cu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lumMod val="50000"/>
                    </a:schemeClr>
                  </a:solidFill>
                  <a:effectLst/>
                  <a:latin typeface="Arial" charset="0"/>
                </a:endParaRPr>
              </a:p>
            </p:txBody>
          </p:sp>
          <p:sp>
            <p:nvSpPr>
              <p:cNvPr id="23" name="Freeform 22"/>
              <p:cNvSpPr/>
              <p:nvPr/>
            </p:nvSpPr>
            <p:spPr bwMode="auto">
              <a:xfrm>
                <a:off x="5467350" y="5305425"/>
                <a:ext cx="284930" cy="603155"/>
              </a:xfrm>
              <a:custGeom>
                <a:avLst/>
                <a:gdLst>
                  <a:gd name="connsiteX0" fmla="*/ 9525 w 284930"/>
                  <a:gd name="connsiteY0" fmla="*/ 571500 h 603155"/>
                  <a:gd name="connsiteX1" fmla="*/ 276225 w 284930"/>
                  <a:gd name="connsiteY1" fmla="*/ 552450 h 603155"/>
                  <a:gd name="connsiteX2" fmla="*/ 200025 w 284930"/>
                  <a:gd name="connsiteY2" fmla="*/ 95250 h 603155"/>
                  <a:gd name="connsiteX3" fmla="*/ 0 w 284930"/>
                  <a:gd name="connsiteY3" fmla="*/ 0 h 603155"/>
                </a:gdLst>
                <a:ahLst/>
                <a:cxnLst>
                  <a:cxn ang="0">
                    <a:pos x="connsiteX0" y="connsiteY0"/>
                  </a:cxn>
                  <a:cxn ang="0">
                    <a:pos x="connsiteX1" y="connsiteY1"/>
                  </a:cxn>
                  <a:cxn ang="0">
                    <a:pos x="connsiteX2" y="connsiteY2"/>
                  </a:cxn>
                  <a:cxn ang="0">
                    <a:pos x="connsiteX3" y="connsiteY3"/>
                  </a:cxn>
                </a:cxnLst>
                <a:rect l="l" t="t" r="r" b="b"/>
                <a:pathLst>
                  <a:path w="284930" h="603155">
                    <a:moveTo>
                      <a:pt x="9525" y="571500"/>
                    </a:moveTo>
                    <a:cubicBezTo>
                      <a:pt x="127000" y="601662"/>
                      <a:pt x="244475" y="631825"/>
                      <a:pt x="276225" y="552450"/>
                    </a:cubicBezTo>
                    <a:cubicBezTo>
                      <a:pt x="307975" y="473075"/>
                      <a:pt x="246062" y="187325"/>
                      <a:pt x="200025" y="95250"/>
                    </a:cubicBezTo>
                    <a:cubicBezTo>
                      <a:pt x="153988" y="3175"/>
                      <a:pt x="76994" y="1587"/>
                      <a:pt x="0" y="0"/>
                    </a:cubicBezTo>
                  </a:path>
                </a:pathLst>
              </a:cu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lumMod val="50000"/>
                    </a:schemeClr>
                  </a:solidFill>
                  <a:effectLst/>
                  <a:latin typeface="Arial" charset="0"/>
                </a:endParaRPr>
              </a:p>
            </p:txBody>
          </p:sp>
          <p:sp>
            <p:nvSpPr>
              <p:cNvPr id="25" name="Freeform 24"/>
              <p:cNvSpPr/>
              <p:nvPr/>
            </p:nvSpPr>
            <p:spPr bwMode="auto">
              <a:xfrm>
                <a:off x="4326822" y="5010150"/>
                <a:ext cx="130878" cy="152400"/>
              </a:xfrm>
              <a:custGeom>
                <a:avLst/>
                <a:gdLst>
                  <a:gd name="connsiteX0" fmla="*/ 130878 w 130878"/>
                  <a:gd name="connsiteY0" fmla="*/ 152400 h 152400"/>
                  <a:gd name="connsiteX1" fmla="*/ 7053 w 130878"/>
                  <a:gd name="connsiteY1" fmla="*/ 76200 h 152400"/>
                  <a:gd name="connsiteX2" fmla="*/ 26103 w 130878"/>
                  <a:gd name="connsiteY2" fmla="*/ 0 h 152400"/>
                </a:gdLst>
                <a:ahLst/>
                <a:cxnLst>
                  <a:cxn ang="0">
                    <a:pos x="connsiteX0" y="connsiteY0"/>
                  </a:cxn>
                  <a:cxn ang="0">
                    <a:pos x="connsiteX1" y="connsiteY1"/>
                  </a:cxn>
                  <a:cxn ang="0">
                    <a:pos x="connsiteX2" y="connsiteY2"/>
                  </a:cxn>
                </a:cxnLst>
                <a:rect l="l" t="t" r="r" b="b"/>
                <a:pathLst>
                  <a:path w="130878" h="152400">
                    <a:moveTo>
                      <a:pt x="130878" y="152400"/>
                    </a:moveTo>
                    <a:cubicBezTo>
                      <a:pt x="77697" y="127000"/>
                      <a:pt x="24516" y="101600"/>
                      <a:pt x="7053" y="76200"/>
                    </a:cubicBezTo>
                    <a:cubicBezTo>
                      <a:pt x="-10410" y="50800"/>
                      <a:pt x="7846" y="25400"/>
                      <a:pt x="26103" y="0"/>
                    </a:cubicBezTo>
                  </a:path>
                </a:pathLst>
              </a:custGeom>
              <a:noFill/>
              <a:ln w="12700" cap="flat" cmpd="sng" algn="ctr">
                <a:solidFill>
                  <a:schemeClr val="tx1">
                    <a:lumMod val="60000"/>
                    <a:lumOff val="4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lumMod val="50000"/>
                    </a:schemeClr>
                  </a:solidFill>
                  <a:effectLst/>
                  <a:latin typeface="Arial" charset="0"/>
                </a:endParaRPr>
              </a:p>
            </p:txBody>
          </p:sp>
        </p:grpSp>
      </p:grpSp>
      <p:sp>
        <p:nvSpPr>
          <p:cNvPr id="64" name="Rounded Rectangle 63"/>
          <p:cNvSpPr/>
          <p:nvPr/>
        </p:nvSpPr>
        <p:spPr bwMode="auto">
          <a:xfrm>
            <a:off x="2356627" y="1867190"/>
            <a:ext cx="871726" cy="1445013"/>
          </a:xfrm>
          <a:prstGeom prst="roundRect">
            <a:avLst/>
          </a:prstGeom>
          <a:solidFill>
            <a:schemeClr val="accent2">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70" name="TextBox 69"/>
          <p:cNvSpPr txBox="1"/>
          <p:nvPr/>
        </p:nvSpPr>
        <p:spPr>
          <a:xfrm>
            <a:off x="2509402" y="1975687"/>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sp>
        <p:nvSpPr>
          <p:cNvPr id="77" name="Rounded Rectangle 76"/>
          <p:cNvSpPr/>
          <p:nvPr/>
        </p:nvSpPr>
        <p:spPr bwMode="auto">
          <a:xfrm>
            <a:off x="3437045" y="1873888"/>
            <a:ext cx="871726" cy="1445013"/>
          </a:xfrm>
          <a:prstGeom prst="roundRect">
            <a:avLst/>
          </a:prstGeom>
          <a:solidFill>
            <a:schemeClr val="accent2">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78" name="TextBox 77"/>
          <p:cNvSpPr txBox="1"/>
          <p:nvPr/>
        </p:nvSpPr>
        <p:spPr>
          <a:xfrm>
            <a:off x="3589820" y="1982385"/>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sp>
        <p:nvSpPr>
          <p:cNvPr id="79" name="Rounded Rectangle 78"/>
          <p:cNvSpPr/>
          <p:nvPr/>
        </p:nvSpPr>
        <p:spPr bwMode="auto">
          <a:xfrm>
            <a:off x="4497991" y="1860618"/>
            <a:ext cx="871726" cy="1445013"/>
          </a:xfrm>
          <a:prstGeom prst="roundRect">
            <a:avLst/>
          </a:prstGeom>
          <a:solidFill>
            <a:schemeClr val="accent2">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80" name="TextBox 79"/>
          <p:cNvSpPr txBox="1"/>
          <p:nvPr/>
        </p:nvSpPr>
        <p:spPr>
          <a:xfrm>
            <a:off x="4650766" y="1969115"/>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sp>
        <p:nvSpPr>
          <p:cNvPr id="81" name="Rounded Rectangle 80"/>
          <p:cNvSpPr/>
          <p:nvPr/>
        </p:nvSpPr>
        <p:spPr bwMode="auto">
          <a:xfrm>
            <a:off x="5572189" y="1860618"/>
            <a:ext cx="871726" cy="1445013"/>
          </a:xfrm>
          <a:prstGeom prst="roundRect">
            <a:avLst/>
          </a:prstGeom>
          <a:solidFill>
            <a:schemeClr val="accent2">
              <a:lumMod val="20000"/>
              <a:lumOff val="80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82" name="TextBox 81"/>
          <p:cNvSpPr txBox="1"/>
          <p:nvPr/>
        </p:nvSpPr>
        <p:spPr>
          <a:xfrm>
            <a:off x="5724964" y="1969115"/>
            <a:ext cx="643562"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App</a:t>
            </a:r>
            <a:endParaRPr lang="en-US" sz="1600" dirty="0">
              <a:solidFill>
                <a:srgbClr val="4D4D4F"/>
              </a:solidFill>
            </a:endParaRPr>
          </a:p>
        </p:txBody>
      </p:sp>
      <p:grpSp>
        <p:nvGrpSpPr>
          <p:cNvPr id="8" name="Group 7"/>
          <p:cNvGrpSpPr/>
          <p:nvPr/>
        </p:nvGrpSpPr>
        <p:grpSpPr>
          <a:xfrm>
            <a:off x="2423497" y="3397954"/>
            <a:ext cx="4089657" cy="338554"/>
            <a:chOff x="4789179" y="760543"/>
            <a:chExt cx="4089657" cy="338554"/>
          </a:xfrm>
        </p:grpSpPr>
        <p:sp>
          <p:nvSpPr>
            <p:cNvPr id="83" name="Rounded Rectangle 82"/>
            <p:cNvSpPr/>
            <p:nvPr/>
          </p:nvSpPr>
          <p:spPr bwMode="auto">
            <a:xfrm>
              <a:off x="4789179" y="774571"/>
              <a:ext cx="4089657" cy="310387"/>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1600" smtClean="0">
                <a:solidFill>
                  <a:srgbClr val="A9C1D9">
                    <a:lumMod val="60000"/>
                    <a:lumOff val="40000"/>
                  </a:srgbClr>
                </a:solidFill>
              </a:endParaRPr>
            </a:p>
          </p:txBody>
        </p:sp>
        <p:sp>
          <p:nvSpPr>
            <p:cNvPr id="84" name="TextBox 83"/>
            <p:cNvSpPr txBox="1"/>
            <p:nvPr/>
          </p:nvSpPr>
          <p:spPr>
            <a:xfrm>
              <a:off x="6007580" y="760543"/>
              <a:ext cx="2094781" cy="338554"/>
            </a:xfrm>
            <a:prstGeom prst="rect">
              <a:avLst/>
            </a:prstGeom>
            <a:noFill/>
          </p:spPr>
          <p:txBody>
            <a:bodyPr wrap="square" rtlCol="0">
              <a:spAutoFit/>
            </a:bodyPr>
            <a:lstStyle/>
            <a:p>
              <a:pPr defTabSz="914400" fontAlgn="base">
                <a:spcBef>
                  <a:spcPct val="0"/>
                </a:spcBef>
                <a:spcAft>
                  <a:spcPct val="0"/>
                </a:spcAft>
              </a:pPr>
              <a:r>
                <a:rPr lang="en-US" sz="1600" dirty="0" smtClean="0">
                  <a:solidFill>
                    <a:srgbClr val="4D4D4F"/>
                  </a:solidFill>
                </a:rPr>
                <a:t>BaseSpace API</a:t>
              </a:r>
              <a:endParaRPr lang="en-US" sz="1600" dirty="0">
                <a:solidFill>
                  <a:srgbClr val="4D4D4F"/>
                </a:solidFill>
              </a:endParaRPr>
            </a:p>
          </p:txBody>
        </p:sp>
      </p:gr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57" name="Title 1"/>
          <p:cNvSpPr txBox="1">
            <a:spLocks/>
          </p:cNvSpPr>
          <p:nvPr/>
        </p:nvSpPr>
        <p:spPr>
          <a:xfrm>
            <a:off x="210312" y="237744"/>
            <a:ext cx="8601075" cy="90805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GB" kern="0" smtClean="0">
                <a:ea typeface="ＭＳ Ｐゴシック" pitchFamily="34" charset="-128"/>
              </a:rPr>
              <a:t>BaseSpace API</a:t>
            </a:r>
            <a:r>
              <a:rPr lang="en-US" kern="0" smtClean="0"/>
              <a:t/>
            </a:r>
            <a:br>
              <a:rPr lang="en-US" kern="0" smtClean="0"/>
            </a:br>
            <a:r>
              <a:rPr lang="en-US" sz="2000" b="0" i="1" kern="0" smtClean="0"/>
              <a:t>REST API and Native Apps</a:t>
            </a:r>
            <a:endParaRPr lang="en-US" b="0" i="1" kern="0" dirty="0"/>
          </a:p>
        </p:txBody>
      </p:sp>
    </p:spTree>
    <p:extLst>
      <p:ext uri="{BB962C8B-B14F-4D97-AF65-F5344CB8AC3E}">
        <p14:creationId xmlns:p14="http://schemas.microsoft.com/office/powerpoint/2010/main" val="16546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ea typeface="ＭＳ Ｐゴシック" pitchFamily="34" charset="-128"/>
              </a:rPr>
              <a:t>BaseSpace</a:t>
            </a:r>
            <a:r>
              <a:rPr lang="en-GB" dirty="0" smtClean="0">
                <a:ea typeface="ＭＳ Ｐゴシック" pitchFamily="34" charset="-128"/>
              </a:rPr>
              <a:t> API</a:t>
            </a:r>
            <a:r>
              <a:rPr lang="en-US" dirty="0" smtClean="0"/>
              <a:t/>
            </a:r>
            <a:br>
              <a:rPr lang="en-US" dirty="0" smtClean="0"/>
            </a:br>
            <a:r>
              <a:rPr lang="en-US" sz="2000" b="0" i="1" dirty="0" smtClean="0"/>
              <a:t>Data Model</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938" y="1670050"/>
            <a:ext cx="38957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1188" y="1860550"/>
            <a:ext cx="46307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83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BaseSpaceR</a:t>
            </a:r>
            <a:r>
              <a:rPr lang="en-US" dirty="0" smtClean="0"/>
              <a:t> = </a:t>
            </a:r>
            <a:r>
              <a:rPr lang="en-US" dirty="0" err="1" smtClean="0"/>
              <a:t>BaseSpace</a:t>
            </a:r>
            <a:r>
              <a:rPr lang="en-US" dirty="0" smtClean="0"/>
              <a:t> + R + </a:t>
            </a:r>
            <a:r>
              <a:rPr lang="en-US" dirty="0" err="1" smtClean="0"/>
              <a:t>Bioconductor</a:t>
            </a:r>
            <a:r>
              <a:rPr lang="en-US" dirty="0" smtClean="0"/>
              <a:t/>
            </a:r>
            <a:br>
              <a:rPr lang="en-US" dirty="0" smtClean="0"/>
            </a:br>
            <a:r>
              <a:rPr lang="en-US" sz="2000" b="0" i="1" dirty="0" smtClean="0"/>
              <a:t>A translation layer between </a:t>
            </a:r>
            <a:r>
              <a:rPr lang="en-GB" sz="2000" b="0" i="1" dirty="0" err="1"/>
              <a:t>BaseSpace</a:t>
            </a:r>
            <a:r>
              <a:rPr lang="en-GB" sz="2000" b="0" i="1" dirty="0"/>
              <a:t>’ REST API and R data structures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grpSp>
        <p:nvGrpSpPr>
          <p:cNvPr id="21" name="Group 20"/>
          <p:cNvGrpSpPr/>
          <p:nvPr/>
        </p:nvGrpSpPr>
        <p:grpSpPr>
          <a:xfrm>
            <a:off x="140444" y="1282888"/>
            <a:ext cx="8871044" cy="968991"/>
            <a:chOff x="136478" y="1392072"/>
            <a:chExt cx="8871044" cy="968991"/>
          </a:xfrm>
        </p:grpSpPr>
        <p:sp>
          <p:nvSpPr>
            <p:cNvPr id="60" name="Rectangle 3"/>
            <p:cNvSpPr txBox="1">
              <a:spLocks noChangeArrowheads="1"/>
            </p:cNvSpPr>
            <p:nvPr/>
          </p:nvSpPr>
          <p:spPr bwMode="auto">
            <a:xfrm>
              <a:off x="2674881" y="1518586"/>
              <a:ext cx="6169697" cy="71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0" indent="0">
                <a:buNone/>
                <a:defRPr/>
              </a:pPr>
              <a:r>
                <a:rPr lang="en-US" kern="0" dirty="0">
                  <a:ea typeface="ＭＳ Ｐゴシック" pitchFamily="34" charset="-128"/>
                </a:rPr>
                <a:t>C</a:t>
              </a:r>
              <a:r>
                <a:rPr lang="en-US" kern="0" dirty="0" smtClean="0">
                  <a:ea typeface="ＭＳ Ｐゴシック" pitchFamily="34" charset="-128"/>
                </a:rPr>
                <a:t>loud based content management system, facilitating the storage and sharing of genomic data.</a:t>
              </a:r>
            </a:p>
          </p:txBody>
        </p:sp>
        <p:pic>
          <p:nvPicPr>
            <p:cNvPr id="63" name="Picture 1"/>
            <p:cNvPicPr>
              <a:picLocks noChangeAspect="1"/>
            </p:cNvPicPr>
            <p:nvPr/>
          </p:nvPicPr>
          <p:blipFill>
            <a:blip r:embed="rId5">
              <a:extLst>
                <a:ext uri="{28A0092B-C50C-407E-A947-70E740481C1C}">
                  <a14:useLocalDpi xmlns:a14="http://schemas.microsoft.com/office/drawing/2010/main" val="0"/>
                </a:ext>
              </a:extLst>
            </a:blip>
            <a:srcRect b="7074"/>
            <a:stretch>
              <a:fillRect/>
            </a:stretch>
          </p:blipFill>
          <p:spPr bwMode="auto">
            <a:xfrm>
              <a:off x="793223" y="1518586"/>
              <a:ext cx="11207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bwMode="auto">
            <a:xfrm>
              <a:off x="136478" y="1392072"/>
              <a:ext cx="8871044" cy="968991"/>
            </a:xfrm>
            <a:prstGeom prst="round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grpSp>
      <p:grpSp>
        <p:nvGrpSpPr>
          <p:cNvPr id="22" name="Group 21"/>
          <p:cNvGrpSpPr/>
          <p:nvPr/>
        </p:nvGrpSpPr>
        <p:grpSpPr>
          <a:xfrm>
            <a:off x="140444" y="2707699"/>
            <a:ext cx="8871044" cy="968991"/>
            <a:chOff x="144410" y="2707699"/>
            <a:chExt cx="8871044" cy="968991"/>
          </a:xfrm>
        </p:grpSpPr>
        <p:sp>
          <p:nvSpPr>
            <p:cNvPr id="61" name="Rectangle 3"/>
            <p:cNvSpPr txBox="1">
              <a:spLocks noChangeArrowheads="1"/>
            </p:cNvSpPr>
            <p:nvPr/>
          </p:nvSpPr>
          <p:spPr bwMode="auto">
            <a:xfrm>
              <a:off x="2674881" y="2894931"/>
              <a:ext cx="6169696" cy="594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0" indent="0">
                <a:buNone/>
                <a:defRPr/>
              </a:pPr>
              <a:r>
                <a:rPr lang="en-US" kern="0" dirty="0">
                  <a:ea typeface="ＭＳ Ｐゴシック" pitchFamily="34" charset="-128"/>
                </a:rPr>
                <a:t>R</a:t>
              </a:r>
              <a:r>
                <a:rPr lang="en-US" kern="0" dirty="0" smtClean="0">
                  <a:ea typeface="ＭＳ Ｐゴシック" pitchFamily="34" charset="-128"/>
                </a:rPr>
                <a:t>ich environment of statistical and data analysis tools for high-throughput genomic data.</a:t>
              </a:r>
              <a:endParaRPr lang="en-US" kern="0" dirty="0">
                <a:ea typeface="ＭＳ Ｐゴシック" pitchFamily="34" charset="-128"/>
              </a:endParaRPr>
            </a:p>
          </p:txBody>
        </p:sp>
        <p:pic>
          <p:nvPicPr>
            <p:cNvPr id="62" name="Picture 2" descr="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65" y="2968905"/>
              <a:ext cx="587602" cy="4465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3449" y="3006457"/>
              <a:ext cx="1238250" cy="371475"/>
            </a:xfrm>
            <a:prstGeom prst="rect">
              <a:avLst/>
            </a:prstGeom>
          </p:spPr>
        </p:pic>
        <p:sp>
          <p:nvSpPr>
            <p:cNvPr id="67" name="Rounded Rectangle 66"/>
            <p:cNvSpPr/>
            <p:nvPr/>
          </p:nvSpPr>
          <p:spPr bwMode="auto">
            <a:xfrm>
              <a:off x="144410" y="2707699"/>
              <a:ext cx="8871044" cy="968991"/>
            </a:xfrm>
            <a:prstGeom prst="round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grpSp>
      <p:sp>
        <p:nvSpPr>
          <p:cNvPr id="3" name="Plus 2"/>
          <p:cNvSpPr/>
          <p:nvPr/>
        </p:nvSpPr>
        <p:spPr bwMode="auto">
          <a:xfrm>
            <a:off x="4378074" y="2260622"/>
            <a:ext cx="395785" cy="438334"/>
          </a:xfrm>
          <a:prstGeom prst="mathPlus">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5" name="Rectangle 3"/>
          <p:cNvSpPr txBox="1">
            <a:spLocks noChangeArrowheads="1"/>
          </p:cNvSpPr>
          <p:nvPr/>
        </p:nvSpPr>
        <p:spPr bwMode="auto">
          <a:xfrm>
            <a:off x="956935" y="3908451"/>
            <a:ext cx="7844311" cy="239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50000"/>
              </a:spcBef>
              <a:spcAft>
                <a:spcPct val="0"/>
              </a:spcAft>
              <a:buClr>
                <a:srgbClr val="F89D21"/>
              </a:buClr>
              <a:buSzPct val="60000"/>
              <a:buBlip>
                <a:blip r:embed="rId4"/>
              </a:buBlip>
              <a:defRPr>
                <a:solidFill>
                  <a:schemeClr val="tx1"/>
                </a:solidFill>
                <a:latin typeface="+mn-lt"/>
                <a:ea typeface="ＭＳ Ｐゴシック" charset="0"/>
                <a:cs typeface="+mn-cs"/>
              </a:defRPr>
            </a:lvl1pPr>
            <a:lvl2pPr marL="692150" indent="-234950" algn="l" rtl="0" eaLnBrk="0" fontAlgn="base" hangingPunct="0">
              <a:spcBef>
                <a:spcPct val="20000"/>
              </a:spcBef>
              <a:spcAft>
                <a:spcPct val="0"/>
              </a:spcAft>
              <a:buClr>
                <a:schemeClr val="tx1"/>
              </a:buClr>
              <a:buFont typeface="Arial" charset="0"/>
              <a:buChar char="–"/>
              <a:defRPr sz="1600">
                <a:solidFill>
                  <a:schemeClr val="tx1"/>
                </a:solidFill>
                <a:latin typeface="+mn-lt"/>
                <a:ea typeface="ＭＳ Ｐゴシック" charset="0"/>
              </a:defRPr>
            </a:lvl2pPr>
            <a:lvl3pPr marL="1149350" indent="-234950" algn="l" rtl="0" eaLnBrk="0" fontAlgn="base" hangingPunct="0">
              <a:spcBef>
                <a:spcPct val="20000"/>
              </a:spcBef>
              <a:spcAft>
                <a:spcPct val="0"/>
              </a:spcAft>
              <a:buClr>
                <a:schemeClr val="tx1"/>
              </a:buClr>
              <a:buSzPct val="80000"/>
              <a:buFont typeface="Wingdings" pitchFamily="2" charset="2"/>
              <a:buChar char="§"/>
              <a:defRPr sz="1400">
                <a:solidFill>
                  <a:schemeClr val="tx1"/>
                </a:solidFill>
                <a:latin typeface="+mn-lt"/>
                <a:ea typeface="ＭＳ Ｐゴシック" charset="0"/>
              </a:defRPr>
            </a:lvl3pPr>
            <a:lvl4pPr marL="1606550" indent="-234950" algn="l" rtl="0" eaLnBrk="0" fontAlgn="base" hangingPunct="0">
              <a:spcBef>
                <a:spcPct val="20000"/>
              </a:spcBef>
              <a:spcAft>
                <a:spcPct val="0"/>
              </a:spcAft>
              <a:buClr>
                <a:schemeClr val="tx1"/>
              </a:buClr>
              <a:buSzPct val="80000"/>
              <a:buFont typeface="Arial" charset="0"/>
              <a:buChar char="–"/>
              <a:defRPr sz="1200">
                <a:solidFill>
                  <a:schemeClr val="tx1"/>
                </a:solidFill>
                <a:latin typeface="+mn-lt"/>
                <a:ea typeface="ＭＳ Ｐゴシック" charset="0"/>
              </a:defRPr>
            </a:lvl4pPr>
            <a:lvl5pPr marL="2063750" indent="-234950" algn="l" rtl="0" eaLnBrk="0" fontAlgn="base" hangingPunct="0">
              <a:spcBef>
                <a:spcPct val="20000"/>
              </a:spcBef>
              <a:spcAft>
                <a:spcPct val="0"/>
              </a:spcAft>
              <a:buClr>
                <a:srgbClr val="535353"/>
              </a:buClr>
              <a:buFont typeface="Arial" charset="0"/>
              <a:buChar char="-"/>
              <a:defRPr sz="1200">
                <a:solidFill>
                  <a:schemeClr val="tx1"/>
                </a:solidFill>
                <a:latin typeface="+mn-lt"/>
                <a:ea typeface="ＭＳ Ｐゴシック" charset="0"/>
              </a:defRPr>
            </a:lvl5pPr>
            <a:lvl6pPr marL="2520950" indent="-234950" algn="l" rtl="0" fontAlgn="base">
              <a:spcBef>
                <a:spcPct val="20000"/>
              </a:spcBef>
              <a:spcAft>
                <a:spcPct val="0"/>
              </a:spcAft>
              <a:buClr>
                <a:srgbClr val="535353"/>
              </a:buClr>
              <a:buFont typeface="Arial" charset="0"/>
              <a:buChar char="-"/>
              <a:defRPr sz="1200">
                <a:solidFill>
                  <a:schemeClr val="tx1"/>
                </a:solidFill>
                <a:latin typeface="+mn-lt"/>
              </a:defRPr>
            </a:lvl6pPr>
            <a:lvl7pPr marL="2978150" indent="-234950" algn="l" rtl="0" fontAlgn="base">
              <a:spcBef>
                <a:spcPct val="20000"/>
              </a:spcBef>
              <a:spcAft>
                <a:spcPct val="0"/>
              </a:spcAft>
              <a:buClr>
                <a:srgbClr val="535353"/>
              </a:buClr>
              <a:buFont typeface="Arial" charset="0"/>
              <a:buChar char="-"/>
              <a:defRPr sz="1200">
                <a:solidFill>
                  <a:schemeClr val="tx1"/>
                </a:solidFill>
                <a:latin typeface="+mn-lt"/>
              </a:defRPr>
            </a:lvl7pPr>
            <a:lvl8pPr marL="3435350" indent="-234950" algn="l" rtl="0" fontAlgn="base">
              <a:spcBef>
                <a:spcPct val="20000"/>
              </a:spcBef>
              <a:spcAft>
                <a:spcPct val="0"/>
              </a:spcAft>
              <a:buClr>
                <a:srgbClr val="535353"/>
              </a:buClr>
              <a:buFont typeface="Arial" charset="0"/>
              <a:buChar char="-"/>
              <a:defRPr sz="1200">
                <a:solidFill>
                  <a:schemeClr val="tx1"/>
                </a:solidFill>
                <a:latin typeface="+mn-lt"/>
              </a:defRPr>
            </a:lvl8pPr>
            <a:lvl9pPr marL="3892550" indent="-234950" algn="l" rtl="0" fontAlgn="base">
              <a:spcBef>
                <a:spcPct val="20000"/>
              </a:spcBef>
              <a:spcAft>
                <a:spcPct val="0"/>
              </a:spcAft>
              <a:buClr>
                <a:srgbClr val="535353"/>
              </a:buClr>
              <a:buFont typeface="Arial" charset="0"/>
              <a:buChar char="-"/>
              <a:defRPr sz="1200">
                <a:solidFill>
                  <a:schemeClr val="tx1"/>
                </a:solidFill>
                <a:latin typeface="+mn-lt"/>
              </a:defRPr>
            </a:lvl9pPr>
          </a:lstStyle>
          <a:p>
            <a:pPr eaLnBrk="1" hangingPunct="1">
              <a:defRPr/>
            </a:pPr>
            <a:r>
              <a:rPr lang="en-GB" kern="0" dirty="0" smtClean="0">
                <a:ea typeface="ＭＳ Ｐゴシック" pitchFamily="34" charset="-128"/>
              </a:rPr>
              <a:t>Persistent connection </a:t>
            </a:r>
            <a:r>
              <a:rPr lang="en-GB" kern="0" dirty="0">
                <a:ea typeface="ＭＳ Ｐゴシック" pitchFamily="34" charset="-128"/>
              </a:rPr>
              <a:t>with the REST </a:t>
            </a:r>
            <a:r>
              <a:rPr lang="en-GB" kern="0" dirty="0" smtClean="0">
                <a:ea typeface="ＭＳ Ｐゴシック" pitchFamily="34" charset="-128"/>
              </a:rPr>
              <a:t>server and support </a:t>
            </a:r>
            <a:r>
              <a:rPr lang="en-GB" kern="0" dirty="0">
                <a:ea typeface="ＭＳ Ｐゴシック" pitchFamily="34" charset="-128"/>
              </a:rPr>
              <a:t>for the REST API query parameters.</a:t>
            </a:r>
          </a:p>
          <a:p>
            <a:pPr eaLnBrk="1" hangingPunct="1">
              <a:defRPr/>
            </a:pPr>
            <a:r>
              <a:rPr lang="en-GB" kern="0" dirty="0" err="1">
                <a:ea typeface="ＭＳ Ｐゴシック" pitchFamily="34" charset="-128"/>
              </a:rPr>
              <a:t>Vectorized</a:t>
            </a:r>
            <a:r>
              <a:rPr lang="en-GB" kern="0" dirty="0">
                <a:ea typeface="ＭＳ Ｐゴシック" pitchFamily="34" charset="-128"/>
              </a:rPr>
              <a:t> operations in line with the R semantic. Allows for queries across multiple Projects, Samples, </a:t>
            </a:r>
            <a:r>
              <a:rPr lang="en-GB" kern="0" dirty="0" err="1">
                <a:ea typeface="ＭＳ Ｐゴシック" pitchFamily="34" charset="-128"/>
              </a:rPr>
              <a:t>AppResults</a:t>
            </a:r>
            <a:r>
              <a:rPr lang="en-GB" kern="0" dirty="0">
                <a:ea typeface="ＭＳ Ｐゴシック" pitchFamily="34" charset="-128"/>
              </a:rPr>
              <a:t>, Files, etc.</a:t>
            </a:r>
          </a:p>
          <a:p>
            <a:pPr eaLnBrk="1" hangingPunct="1">
              <a:defRPr/>
            </a:pPr>
            <a:r>
              <a:rPr lang="en-GB" kern="0" dirty="0">
                <a:ea typeface="ＭＳ Ｐゴシック" pitchFamily="34" charset="-128"/>
              </a:rPr>
              <a:t>S4 class system used to represent the </a:t>
            </a:r>
            <a:r>
              <a:rPr lang="en-GB" kern="0" dirty="0" err="1">
                <a:ea typeface="ＭＳ Ｐゴシック" pitchFamily="34" charset="-128"/>
              </a:rPr>
              <a:t>BaseSpace</a:t>
            </a:r>
            <a:r>
              <a:rPr lang="en-GB" kern="0" dirty="0">
                <a:ea typeface="ＭＳ Ｐゴシック" pitchFamily="34" charset="-128"/>
              </a:rPr>
              <a:t> data model.</a:t>
            </a:r>
          </a:p>
          <a:p>
            <a:pPr eaLnBrk="1" hangingPunct="1">
              <a:defRPr/>
            </a:pPr>
            <a:r>
              <a:rPr lang="en-GB" kern="0" dirty="0">
                <a:ea typeface="ＭＳ Ｐゴシック" pitchFamily="34" charset="-128"/>
              </a:rPr>
              <a:t>Integration with </a:t>
            </a:r>
            <a:r>
              <a:rPr lang="en-GB" kern="0" dirty="0" err="1">
                <a:ea typeface="ＭＳ Ｐゴシック" pitchFamily="34" charset="-128"/>
              </a:rPr>
              <a:t>Bioconductor</a:t>
            </a:r>
            <a:r>
              <a:rPr lang="en-GB" kern="0" dirty="0">
                <a:ea typeface="ＭＳ Ｐゴシック" pitchFamily="34" charset="-128"/>
              </a:rPr>
              <a:t> libraries and data </a:t>
            </a:r>
            <a:r>
              <a:rPr lang="en-GB" kern="0" dirty="0" smtClean="0">
                <a:ea typeface="ＭＳ Ｐゴシック" pitchFamily="34" charset="-128"/>
              </a:rPr>
              <a:t>containers [working on it…].</a:t>
            </a:r>
            <a:endParaRPr lang="en-GB" kern="0" dirty="0">
              <a:ea typeface="ＭＳ Ｐゴシック" pitchFamily="34" charset="-128"/>
            </a:endParaRPr>
          </a:p>
          <a:p>
            <a:pPr eaLnBrk="1" hangingPunct="1">
              <a:defRPr/>
            </a:pPr>
            <a:r>
              <a:rPr lang="en-GB" kern="0" dirty="0">
                <a:ea typeface="ＭＳ Ｐゴシック" pitchFamily="34" charset="-128"/>
              </a:rPr>
              <a:t>Portability on most platforms: Linux, Windows and Mac OS X</a:t>
            </a:r>
            <a:r>
              <a:rPr lang="en-GB" kern="0" dirty="0" smtClean="0">
                <a:ea typeface="ＭＳ Ｐゴシック" pitchFamily="34" charset="-128"/>
              </a:rPr>
              <a:t>.</a:t>
            </a:r>
            <a:endParaRPr lang="en-GB" kern="0" dirty="0">
              <a:ea typeface="ＭＳ Ｐゴシック" pitchFamily="34" charset="-128"/>
            </a:endParaRPr>
          </a:p>
        </p:txBody>
      </p:sp>
      <p:sp>
        <p:nvSpPr>
          <p:cNvPr id="4" name="TextBox 3"/>
          <p:cNvSpPr txBox="1"/>
          <p:nvPr/>
        </p:nvSpPr>
        <p:spPr>
          <a:xfrm rot="16200000">
            <a:off x="-370110" y="4815331"/>
            <a:ext cx="2015295" cy="461665"/>
          </a:xfrm>
          <a:prstGeom prst="rect">
            <a:avLst/>
          </a:prstGeom>
          <a:noFill/>
        </p:spPr>
        <p:txBody>
          <a:bodyPr wrap="none" rtlCol="0">
            <a:spAutoFit/>
          </a:bodyPr>
          <a:lstStyle/>
          <a:p>
            <a:r>
              <a:rPr lang="en-US" sz="2400" spc="600" dirty="0" smtClean="0"/>
              <a:t>Features</a:t>
            </a:r>
            <a:endParaRPr lang="en-GB" sz="2400" spc="600" dirty="0"/>
          </a:p>
        </p:txBody>
      </p:sp>
    </p:spTree>
    <p:extLst>
      <p:ext uri="{BB962C8B-B14F-4D97-AF65-F5344CB8AC3E}">
        <p14:creationId xmlns:p14="http://schemas.microsoft.com/office/powerpoint/2010/main" val="305204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536" y="1816100"/>
            <a:ext cx="4159908" cy="408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BaseSpaceR</a:t>
            </a:r>
            <a:r>
              <a:rPr lang="en-US" dirty="0" smtClean="0"/>
              <a:t/>
            </a:r>
            <a:br>
              <a:rPr lang="en-US" dirty="0" smtClean="0"/>
            </a:br>
            <a:r>
              <a:rPr lang="en-GB" sz="2000" b="0" i="1" dirty="0" smtClean="0"/>
              <a:t>REST </a:t>
            </a:r>
            <a:r>
              <a:rPr lang="en-GB" sz="2000" b="0" i="1" dirty="0"/>
              <a:t>API and R data structures</a:t>
            </a:r>
            <a:endParaRPr lang="en-US" b="0" i="1" dirty="0"/>
          </a:p>
        </p:txBody>
      </p:sp>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17" name="TextBox 3"/>
          <p:cNvSpPr txBox="1">
            <a:spLocks noChangeArrowheads="1"/>
          </p:cNvSpPr>
          <p:nvPr/>
        </p:nvSpPr>
        <p:spPr bwMode="auto">
          <a:xfrm>
            <a:off x="1982788" y="1362075"/>
            <a:ext cx="11223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r>
              <a:rPr lang="en-US"/>
              <a:t>REST API</a:t>
            </a:r>
          </a:p>
        </p:txBody>
      </p:sp>
      <p:sp>
        <p:nvSpPr>
          <p:cNvPr id="18" name="TextBox 9"/>
          <p:cNvSpPr txBox="1">
            <a:spLocks noChangeArrowheads="1"/>
          </p:cNvSpPr>
          <p:nvPr/>
        </p:nvSpPr>
        <p:spPr bwMode="auto">
          <a:xfrm>
            <a:off x="6541804" y="1362075"/>
            <a:ext cx="72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ea typeface="ＭＳ Ｐゴシック" pitchFamily="34" charset="-128"/>
              </a:defRPr>
            </a:lvl1pPr>
            <a:lvl2pPr marL="742950" indent="-285750" eaLnBrk="0" hangingPunct="0">
              <a:defRPr sz="1600" b="1">
                <a:solidFill>
                  <a:schemeClr val="tx1"/>
                </a:solidFill>
                <a:latin typeface="Arial" charset="0"/>
                <a:ea typeface="ＭＳ Ｐゴシック" pitchFamily="34" charset="-128"/>
              </a:defRPr>
            </a:lvl2pPr>
            <a:lvl3pPr marL="1143000" indent="-228600" eaLnBrk="0" hangingPunct="0">
              <a:defRPr sz="1600" b="1">
                <a:solidFill>
                  <a:schemeClr val="tx1"/>
                </a:solidFill>
                <a:latin typeface="Arial" charset="0"/>
                <a:ea typeface="ＭＳ Ｐゴシック" pitchFamily="34" charset="-128"/>
              </a:defRPr>
            </a:lvl3pPr>
            <a:lvl4pPr marL="1600200" indent="-228600" eaLnBrk="0" hangingPunct="0">
              <a:defRPr sz="1600" b="1">
                <a:solidFill>
                  <a:schemeClr val="tx1"/>
                </a:solidFill>
                <a:latin typeface="Arial" charset="0"/>
                <a:ea typeface="ＭＳ Ｐゴシック" pitchFamily="34" charset="-128"/>
              </a:defRPr>
            </a:lvl4pPr>
            <a:lvl5pPr marL="2057400" indent="-228600" eaLnBrk="0" hangingPunct="0">
              <a:defRPr sz="1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charset="0"/>
                <a:ea typeface="ＭＳ Ｐゴシック" pitchFamily="34" charset="-128"/>
              </a:defRPr>
            </a:lvl9pPr>
          </a:lstStyle>
          <a:p>
            <a:pPr eaLnBrk="1" hangingPunct="1"/>
            <a:r>
              <a:rPr lang="en-US"/>
              <a:t>R API</a:t>
            </a:r>
          </a:p>
        </p:txBody>
      </p:sp>
      <p:sp>
        <p:nvSpPr>
          <p:cNvPr id="23" name="Rectangle 8"/>
          <p:cNvSpPr>
            <a:spLocks noChangeArrowheads="1"/>
          </p:cNvSpPr>
          <p:nvPr/>
        </p:nvSpPr>
        <p:spPr bwMode="auto">
          <a:xfrm>
            <a:off x="4931488" y="1827199"/>
            <a:ext cx="4013729" cy="154001"/>
          </a:xfrm>
          <a:prstGeom prst="rect">
            <a:avLst/>
          </a:prstGeom>
          <a:noFill/>
          <a:ln w="1270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1" y="2033574"/>
            <a:ext cx="4642970" cy="32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3447" y="1808149"/>
            <a:ext cx="4921624" cy="215444"/>
          </a:xfrm>
          <a:prstGeom prst="rect">
            <a:avLst/>
          </a:prstGeom>
          <a:noFill/>
          <a:ln>
            <a:solidFill>
              <a:srgbClr val="C00000"/>
            </a:solidFill>
          </a:ln>
        </p:spPr>
        <p:txBody>
          <a:bodyPr wrap="square">
            <a:spAutoFit/>
          </a:bodyPr>
          <a:lstStyle/>
          <a:p>
            <a:pPr algn="ctr">
              <a:defRPr/>
            </a:pPr>
            <a:r>
              <a:rPr lang="en-GB" sz="800" b="0" dirty="0">
                <a:latin typeface="Arial" pitchFamily="34" charset="0"/>
              </a:rPr>
              <a:t>GET https://api.basespace.illumina.com/v1pre3/samples/16018/files?Extensions=gz&amp;Offset=3&amp;Limit=1</a:t>
            </a:r>
          </a:p>
        </p:txBody>
      </p:sp>
    </p:spTree>
    <p:extLst>
      <p:ext uri="{BB962C8B-B14F-4D97-AF65-F5344CB8AC3E}">
        <p14:creationId xmlns:p14="http://schemas.microsoft.com/office/powerpoint/2010/main" val="211005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Q-score distribution</a:t>
            </a:r>
            <a:br>
              <a:rPr lang="en-US" dirty="0" smtClean="0"/>
            </a:br>
            <a:r>
              <a:rPr lang="en-GB" sz="2000" b="0" i="1" dirty="0" smtClean="0"/>
              <a:t>Access to the FASTQ files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10" name="Text Placeholder 2"/>
          <p:cNvSpPr txBox="1">
            <a:spLocks/>
          </p:cNvSpPr>
          <p:nvPr/>
        </p:nvSpPr>
        <p:spPr bwMode="auto">
          <a:xfrm>
            <a:off x="395288" y="1219200"/>
            <a:ext cx="8531225" cy="233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342900" indent="-342900">
              <a:buClr>
                <a:srgbClr val="404042"/>
              </a:buClr>
              <a:buSzPct val="100000"/>
              <a:buFontTx/>
              <a:buAutoNum type="arabicParenR"/>
              <a:defRPr/>
            </a:pPr>
            <a:r>
              <a:rPr lang="en-US" sz="1600" kern="0" dirty="0" smtClean="0">
                <a:ea typeface="ＭＳ Ｐゴシック" pitchFamily="34" charset="-128"/>
              </a:rPr>
              <a:t>Authentication [</a:t>
            </a:r>
            <a:r>
              <a:rPr lang="en-US" sz="1600" b="1" kern="0" dirty="0" smtClean="0">
                <a:ea typeface="ＭＳ Ｐゴシック" pitchFamily="34" charset="-128"/>
              </a:rPr>
              <a:t>3 lines of code</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User needs to interact with the </a:t>
            </a:r>
            <a:r>
              <a:rPr lang="en-US" sz="1400" i="1" kern="0" dirty="0" err="1" smtClean="0">
                <a:solidFill>
                  <a:srgbClr val="FF0000"/>
                </a:solidFill>
                <a:ea typeface="ＭＳ Ｐゴシック" pitchFamily="34" charset="-128"/>
              </a:rPr>
              <a:t>BaseSpace</a:t>
            </a:r>
            <a:r>
              <a:rPr lang="en-US" sz="1400" i="1" kern="0" dirty="0" smtClean="0">
                <a:solidFill>
                  <a:srgbClr val="FF0000"/>
                </a:solidFill>
                <a:ea typeface="ＭＳ Ｐゴシック" pitchFamily="34" charset="-128"/>
              </a:rPr>
              <a:t> UI</a:t>
            </a:r>
            <a:r>
              <a:rPr lang="en-US" sz="1400" kern="0" dirty="0" smtClean="0">
                <a:solidFill>
                  <a:srgbClr val="FF0000"/>
                </a:solidFill>
                <a:ea typeface="ＭＳ Ｐゴシック" pitchFamily="34" charset="-128"/>
              </a:rPr>
              <a:t> (or via a web server).</a:t>
            </a:r>
            <a:endParaRPr lang="en-US" sz="1400" i="1" kern="0" dirty="0" smtClean="0">
              <a:ea typeface="ＭＳ Ｐゴシック" pitchFamily="34" charset="-128"/>
            </a:endParaRPr>
          </a:p>
        </p:txBody>
      </p:sp>
      <p:sp>
        <p:nvSpPr>
          <p:cNvPr id="4" name="Rectangle 3"/>
          <p:cNvSpPr/>
          <p:nvPr/>
        </p:nvSpPr>
        <p:spPr>
          <a:xfrm>
            <a:off x="134471" y="3685281"/>
            <a:ext cx="8901953" cy="2631490"/>
          </a:xfrm>
          <a:prstGeom prst="rect">
            <a:avLst/>
          </a:prstGeom>
          <a:solidFill>
            <a:schemeClr val="accent2">
              <a:lumMod val="20000"/>
              <a:lumOff val="80000"/>
            </a:schemeClr>
          </a:solidFill>
          <a:ln w="3175"/>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wrap="square">
            <a:spAutoFit/>
          </a:bodyPr>
          <a:lstStyle/>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aAuth</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b="1" dirty="0" err="1">
                <a:solidFill>
                  <a:srgbClr val="000000"/>
                </a:solidFill>
                <a:latin typeface="Courier New"/>
              </a:rPr>
              <a:t>AppAuth</a:t>
            </a:r>
            <a:r>
              <a:rPr lang="en-GB" sz="1500" b="1" dirty="0">
                <a:solidFill>
                  <a:srgbClr val="000080"/>
                </a:solidFill>
                <a:latin typeface="Courier New"/>
              </a:rPr>
              <a:t>(</a:t>
            </a:r>
            <a:r>
              <a:rPr lang="en-GB" sz="1500" dirty="0" err="1">
                <a:solidFill>
                  <a:srgbClr val="000000"/>
                </a:solidFill>
                <a:latin typeface="Courier New"/>
              </a:rPr>
              <a:t>client_id</a:t>
            </a:r>
            <a:r>
              <a:rPr lang="en-GB" sz="1500" dirty="0">
                <a:solidFill>
                  <a:srgbClr val="000000"/>
                </a:solidFill>
                <a:latin typeface="Courier New"/>
              </a:rPr>
              <a:t>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808080"/>
                </a:solidFill>
                <a:latin typeface="Courier New"/>
              </a:rPr>
              <a:t>"5b123858536b473ba740e9a9eb0abf64</a:t>
            </a:r>
            <a:r>
              <a:rPr lang="en-GB" sz="1500" dirty="0" smtClean="0">
                <a:solidFill>
                  <a:srgbClr val="808080"/>
                </a:solidFill>
                <a:latin typeface="Courier New"/>
              </a:rPr>
              <a:t>"</a:t>
            </a:r>
            <a:r>
              <a:rPr lang="en-GB" sz="1500" dirty="0" smtClean="0">
                <a:solidFill>
                  <a:srgbClr val="000000"/>
                </a:solidFill>
                <a:latin typeface="Courier New"/>
              </a:rPr>
              <a:t>,</a:t>
            </a:r>
          </a:p>
          <a:p>
            <a:r>
              <a:rPr lang="en-GB" sz="1500" b="1" dirty="0" smtClean="0">
                <a:solidFill>
                  <a:srgbClr val="000080"/>
                </a:solidFill>
                <a:latin typeface="Courier New"/>
              </a:rPr>
              <a:t>+</a:t>
            </a:r>
            <a:r>
              <a:rPr lang="en-GB" sz="1500" dirty="0" smtClean="0">
                <a:solidFill>
                  <a:srgbClr val="000000"/>
                </a:solidFill>
                <a:latin typeface="Courier New"/>
              </a:rPr>
              <a:t>                  </a:t>
            </a:r>
            <a:r>
              <a:rPr lang="en-GB" sz="1500" dirty="0" err="1" smtClean="0">
                <a:solidFill>
                  <a:srgbClr val="000000"/>
                </a:solidFill>
                <a:latin typeface="Courier New"/>
              </a:rPr>
              <a:t>client_secret</a:t>
            </a:r>
            <a:r>
              <a:rPr lang="en-GB" sz="1500" dirty="0" smtClean="0">
                <a:solidFill>
                  <a:srgbClr val="000000"/>
                </a:solidFill>
                <a:latin typeface="Courier New"/>
              </a:rPr>
              <a:t>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808080"/>
                </a:solidFill>
                <a:latin typeface="Courier New"/>
              </a:rPr>
              <a:t>"b3168bf65bf543f3b6e7f087856922df</a:t>
            </a:r>
            <a:r>
              <a:rPr lang="en-GB" sz="1500" dirty="0" smtClean="0">
                <a:solidFill>
                  <a:srgbClr val="808080"/>
                </a:solidFill>
                <a:latin typeface="Courier New"/>
              </a:rPr>
              <a:t>"</a:t>
            </a:r>
            <a:r>
              <a:rPr lang="en-GB" sz="1500" dirty="0" smtClean="0">
                <a:solidFill>
                  <a:srgbClr val="000000"/>
                </a:solidFill>
                <a:latin typeface="Courier New"/>
              </a:rPr>
              <a:t>,</a:t>
            </a:r>
            <a:br>
              <a:rPr lang="en-GB" sz="1500" dirty="0" smtClean="0">
                <a:solidFill>
                  <a:srgbClr val="000000"/>
                </a:solidFill>
                <a:latin typeface="Courier New"/>
              </a:rPr>
            </a:br>
            <a:r>
              <a:rPr lang="en-GB" sz="1500" b="1" dirty="0" smtClean="0">
                <a:solidFill>
                  <a:srgbClr val="000080"/>
                </a:solidFill>
                <a:latin typeface="Courier New"/>
              </a:rPr>
              <a:t>+</a:t>
            </a:r>
            <a:r>
              <a:rPr lang="en-GB" sz="1500" dirty="0" smtClean="0">
                <a:solidFill>
                  <a:srgbClr val="000000"/>
                </a:solidFill>
                <a:latin typeface="Courier New"/>
              </a:rPr>
              <a:t>                  scope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808080"/>
                </a:solidFill>
                <a:latin typeface="Courier New"/>
              </a:rPr>
              <a:t>"CREATE GLOBAL, BROWSE GLOBAL, CREATE PROJECTS</a:t>
            </a:r>
            <a:r>
              <a:rPr lang="en-GB" sz="1500" dirty="0" smtClean="0">
                <a:solidFill>
                  <a:srgbClr val="808080"/>
                </a:solidFill>
                <a:latin typeface="Courier New"/>
              </a:rPr>
              <a:t>"</a:t>
            </a:r>
            <a:r>
              <a:rPr lang="en-GB" sz="1500" b="1" dirty="0" smtClean="0">
                <a:solidFill>
                  <a:srgbClr val="000080"/>
                </a:solidFill>
                <a:latin typeface="Courier New"/>
              </a:rPr>
              <a:t>)</a:t>
            </a:r>
            <a:endParaRPr lang="en-GB" sz="1500" dirty="0" smtClean="0">
              <a:solidFill>
                <a:srgbClr val="000000"/>
              </a:solidFill>
              <a:latin typeface="Courier New"/>
            </a:endParaRPr>
          </a:p>
          <a:p>
            <a:endParaRPr lang="en-GB" sz="1500" dirty="0">
              <a:solidFill>
                <a:srgbClr val="008000"/>
              </a:solidFill>
              <a:latin typeface="Courier New"/>
            </a:endParaRPr>
          </a:p>
          <a:p>
            <a:r>
              <a:rPr lang="en-GB" sz="1500" dirty="0" smtClean="0">
                <a:solidFill>
                  <a:srgbClr val="008000"/>
                </a:solidFill>
                <a:latin typeface="Courier New"/>
              </a:rPr>
              <a:t>Launching </a:t>
            </a:r>
            <a:r>
              <a:rPr lang="en-GB" sz="1500" dirty="0">
                <a:solidFill>
                  <a:srgbClr val="008000"/>
                </a:solidFill>
                <a:latin typeface="Courier New"/>
              </a:rPr>
              <a:t>browser for </a:t>
            </a:r>
            <a:r>
              <a:rPr lang="en-GB" sz="1500" dirty="0" err="1">
                <a:solidFill>
                  <a:srgbClr val="008000"/>
                </a:solidFill>
                <a:latin typeface="Courier New"/>
              </a:rPr>
              <a:t>OAuth</a:t>
            </a:r>
            <a:r>
              <a:rPr lang="en-GB" sz="1500" dirty="0">
                <a:solidFill>
                  <a:srgbClr val="008000"/>
                </a:solidFill>
                <a:latin typeface="Courier New"/>
              </a:rPr>
              <a:t> authentication...</a:t>
            </a:r>
            <a:r>
              <a:rPr lang="en-GB" sz="1500" dirty="0">
                <a:solidFill>
                  <a:srgbClr val="000000"/>
                </a:solidFill>
                <a:latin typeface="Courier New"/>
              </a:rPr>
              <a:t> </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b="1" dirty="0" err="1" smtClean="0">
                <a:solidFill>
                  <a:srgbClr val="000000"/>
                </a:solidFill>
                <a:latin typeface="Courier New"/>
              </a:rPr>
              <a:t>requestAccessToken</a:t>
            </a:r>
            <a:r>
              <a:rPr lang="en-GB" sz="1500" b="1" dirty="0" smtClean="0">
                <a:solidFill>
                  <a:srgbClr val="000080"/>
                </a:solidFill>
                <a:latin typeface="Courier New"/>
              </a:rPr>
              <a:t>(</a:t>
            </a:r>
            <a:r>
              <a:rPr lang="en-GB" sz="1500" dirty="0" err="1" smtClean="0">
                <a:solidFill>
                  <a:srgbClr val="000000"/>
                </a:solidFill>
                <a:latin typeface="Courier New"/>
              </a:rPr>
              <a:t>aAuth</a:t>
            </a:r>
            <a:r>
              <a:rPr lang="en-GB" sz="1500" b="1" dirty="0" smtClean="0">
                <a:solidFill>
                  <a:srgbClr val="000080"/>
                </a:solidFill>
                <a:latin typeface="Courier New"/>
              </a:rPr>
              <a:t>)</a:t>
            </a:r>
          </a:p>
          <a:p>
            <a:endParaRPr lang="en-GB" sz="1500" dirty="0">
              <a:solidFill>
                <a:srgbClr val="000000"/>
              </a:solidFill>
              <a:latin typeface="Courier New"/>
            </a:endParaRPr>
          </a:p>
          <a:p>
            <a:r>
              <a:rPr lang="en-GB" sz="1500" dirty="0" smtClean="0">
                <a:solidFill>
                  <a:srgbClr val="008000"/>
                </a:solidFill>
                <a:latin typeface="Courier New"/>
              </a:rPr>
              <a:t>Access </a:t>
            </a:r>
            <a:r>
              <a:rPr lang="en-GB" sz="1500" dirty="0">
                <a:solidFill>
                  <a:srgbClr val="008000"/>
                </a:solidFill>
                <a:latin typeface="Courier New"/>
              </a:rPr>
              <a:t>token successfully acquired</a:t>
            </a:r>
            <a:r>
              <a:rPr lang="en-GB" sz="1500" dirty="0" smtClean="0">
                <a:solidFill>
                  <a:srgbClr val="008000"/>
                </a:solidFill>
                <a:latin typeface="Courier New"/>
              </a:rPr>
              <a:t>!</a:t>
            </a:r>
          </a:p>
          <a:p>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aAuth</a:t>
            </a:r>
            <a:endParaRPr lang="en-GB" sz="1500" dirty="0" smtClean="0">
              <a:solidFill>
                <a:srgbClr val="000000"/>
              </a:solidFill>
              <a:latin typeface="Courier New"/>
            </a:endParaRPr>
          </a:p>
          <a:p>
            <a:r>
              <a:rPr lang="en-GB" sz="1500" dirty="0" smtClean="0">
                <a:solidFill>
                  <a:srgbClr val="008000"/>
                </a:solidFill>
                <a:latin typeface="Courier New"/>
              </a:rPr>
              <a:t>Object </a:t>
            </a:r>
            <a:r>
              <a:rPr lang="en-GB" sz="1500" dirty="0">
                <a:solidFill>
                  <a:srgbClr val="008000"/>
                </a:solidFill>
                <a:latin typeface="Courier New"/>
              </a:rPr>
              <a:t>of class "</a:t>
            </a:r>
            <a:r>
              <a:rPr lang="en-GB" sz="1500" dirty="0" err="1">
                <a:solidFill>
                  <a:srgbClr val="008000"/>
                </a:solidFill>
                <a:latin typeface="Courier New"/>
              </a:rPr>
              <a:t>AppAuth</a:t>
            </a:r>
            <a:r>
              <a:rPr lang="en-GB" sz="1500" dirty="0">
                <a:solidFill>
                  <a:srgbClr val="008000"/>
                </a:solidFill>
                <a:latin typeface="Courier New"/>
              </a:rPr>
              <a:t>" with:</a:t>
            </a:r>
            <a:r>
              <a:rPr lang="en-GB" sz="1500" dirty="0">
                <a:solidFill>
                  <a:srgbClr val="000000"/>
                </a:solidFill>
                <a:latin typeface="Courier New"/>
              </a:rPr>
              <a:t> </a:t>
            </a:r>
            <a:endParaRPr lang="en-GB" sz="1500" dirty="0">
              <a:effectLst/>
            </a:endParaRPr>
          </a:p>
        </p:txBody>
      </p:sp>
    </p:spTree>
    <p:extLst>
      <p:ext uri="{BB962C8B-B14F-4D97-AF65-F5344CB8AC3E}">
        <p14:creationId xmlns:p14="http://schemas.microsoft.com/office/powerpoint/2010/main" val="839171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Q-score distribution</a:t>
            </a:r>
            <a:br>
              <a:rPr lang="en-US" dirty="0" smtClean="0"/>
            </a:br>
            <a:r>
              <a:rPr lang="en-GB" sz="2000" b="0" i="1" dirty="0" smtClean="0"/>
              <a:t>Access to the FASTQ files</a:t>
            </a:r>
            <a:endParaRPr lang="en-US" b="0" i="1" dirty="0"/>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065" y="6448701"/>
            <a:ext cx="1622226" cy="405556"/>
          </a:xfrm>
          <a:prstGeom prst="rect">
            <a:avLst/>
          </a:prstGeom>
        </p:spPr>
      </p:pic>
      <p:sp>
        <p:nvSpPr>
          <p:cNvPr id="4" name="Rectangle 3"/>
          <p:cNvSpPr/>
          <p:nvPr/>
        </p:nvSpPr>
        <p:spPr>
          <a:xfrm>
            <a:off x="134471" y="3685281"/>
            <a:ext cx="8901953" cy="2631490"/>
          </a:xfrm>
          <a:prstGeom prst="rect">
            <a:avLst/>
          </a:prstGeom>
          <a:solidFill>
            <a:schemeClr val="accent2">
              <a:lumMod val="20000"/>
              <a:lumOff val="80000"/>
            </a:schemeClr>
          </a:solidFill>
          <a:ln w="3175"/>
          <a:effectLst>
            <a:outerShdw blurRad="50800" dist="38100" dir="2700000" algn="tl" rotWithShape="0">
              <a:prstClr val="black">
                <a:alpha val="40000"/>
              </a:prstClr>
            </a:outerShdw>
            <a:softEdge rad="12700"/>
          </a:effectLst>
        </p:spPr>
        <p:style>
          <a:lnRef idx="2">
            <a:schemeClr val="dk1"/>
          </a:lnRef>
          <a:fillRef idx="1">
            <a:schemeClr val="lt1"/>
          </a:fillRef>
          <a:effectRef idx="0">
            <a:schemeClr val="dk1"/>
          </a:effectRef>
          <a:fontRef idx="minor">
            <a:schemeClr val="dk1"/>
          </a:fontRef>
        </p:style>
        <p:txBody>
          <a:bodyPr wrap="square">
            <a:spAutoFit/>
          </a:bodyPr>
          <a:lstStyle/>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myProj</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b="1" dirty="0" err="1">
                <a:solidFill>
                  <a:srgbClr val="000000"/>
                </a:solidFill>
                <a:latin typeface="Courier New"/>
              </a:rPr>
              <a:t>listProjects</a:t>
            </a:r>
            <a:r>
              <a:rPr lang="en-GB" sz="1500" b="1" dirty="0">
                <a:solidFill>
                  <a:srgbClr val="000080"/>
                </a:solidFill>
                <a:latin typeface="Courier New"/>
              </a:rPr>
              <a:t>(</a:t>
            </a:r>
            <a:r>
              <a:rPr lang="en-GB" sz="1500" dirty="0" err="1">
                <a:solidFill>
                  <a:srgbClr val="000000"/>
                </a:solidFill>
                <a:latin typeface="Courier New"/>
              </a:rPr>
              <a:t>aAuth</a:t>
            </a:r>
            <a:r>
              <a:rPr lang="en-GB" sz="1500" b="1" dirty="0" smtClean="0">
                <a:solidFill>
                  <a:srgbClr val="000080"/>
                </a:solidFill>
                <a:latin typeface="Courier New"/>
              </a:rPr>
              <a:t>)</a:t>
            </a: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data.frame</a:t>
            </a:r>
            <a:r>
              <a:rPr lang="en-GB" sz="1500" b="1" dirty="0" smtClean="0">
                <a:solidFill>
                  <a:srgbClr val="000080"/>
                </a:solidFill>
                <a:latin typeface="Courier New"/>
              </a:rPr>
              <a:t>(</a:t>
            </a:r>
            <a:r>
              <a:rPr lang="en-GB" sz="1500" dirty="0" smtClean="0">
                <a:solidFill>
                  <a:srgbClr val="000000"/>
                </a:solidFill>
                <a:latin typeface="Courier New"/>
              </a:rPr>
              <a:t>Name </a:t>
            </a:r>
            <a:r>
              <a:rPr lang="en-GB" sz="1500" b="1" dirty="0">
                <a:solidFill>
                  <a:srgbClr val="000080"/>
                </a:solidFill>
                <a:latin typeface="Courier New"/>
              </a:rPr>
              <a:t>=</a:t>
            </a:r>
            <a:r>
              <a:rPr lang="en-GB" sz="1500" dirty="0">
                <a:solidFill>
                  <a:srgbClr val="000000"/>
                </a:solidFill>
                <a:latin typeface="Courier New"/>
              </a:rPr>
              <a:t> Name</a:t>
            </a:r>
            <a:r>
              <a:rPr lang="en-GB" sz="1500" b="1" dirty="0">
                <a:solidFill>
                  <a:srgbClr val="000080"/>
                </a:solidFill>
                <a:latin typeface="Courier New"/>
              </a:rPr>
              <a:t>(</a:t>
            </a:r>
            <a:r>
              <a:rPr lang="en-GB" sz="1500" dirty="0" err="1">
                <a:solidFill>
                  <a:srgbClr val="000000"/>
                </a:solidFill>
                <a:latin typeface="Courier New"/>
              </a:rPr>
              <a:t>myProj</a:t>
            </a:r>
            <a:r>
              <a:rPr lang="en-GB" sz="1500" b="1" dirty="0">
                <a:solidFill>
                  <a:srgbClr val="000080"/>
                </a:solidFill>
                <a:latin typeface="Courier New"/>
              </a:rPr>
              <a:t>)</a:t>
            </a:r>
            <a:r>
              <a:rPr lang="en-GB" sz="1500" dirty="0">
                <a:solidFill>
                  <a:srgbClr val="000000"/>
                </a:solidFill>
                <a:latin typeface="Courier New"/>
              </a:rPr>
              <a:t>, Id </a:t>
            </a:r>
            <a:r>
              <a:rPr lang="en-GB" sz="1500" b="1" dirty="0">
                <a:solidFill>
                  <a:srgbClr val="000080"/>
                </a:solidFill>
                <a:latin typeface="Courier New"/>
              </a:rPr>
              <a:t>=</a:t>
            </a:r>
            <a:r>
              <a:rPr lang="en-GB" sz="1500" dirty="0">
                <a:solidFill>
                  <a:srgbClr val="000000"/>
                </a:solidFill>
                <a:latin typeface="Courier New"/>
              </a:rPr>
              <a:t> Id</a:t>
            </a:r>
            <a:r>
              <a:rPr lang="en-GB" sz="1500" b="1" dirty="0">
                <a:solidFill>
                  <a:srgbClr val="000080"/>
                </a:solidFill>
                <a:latin typeface="Courier New"/>
              </a:rPr>
              <a:t>(</a:t>
            </a:r>
            <a:r>
              <a:rPr lang="en-GB" sz="1500" dirty="0" err="1">
                <a:solidFill>
                  <a:srgbClr val="000000"/>
                </a:solidFill>
                <a:latin typeface="Courier New"/>
              </a:rPr>
              <a:t>myProj</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dirty="0" smtClean="0">
                <a:solidFill>
                  <a:srgbClr val="008000"/>
                </a:solidFill>
                <a:latin typeface="Courier New"/>
              </a:rPr>
              <a:t>                     Name    Id</a:t>
            </a:r>
            <a:r>
              <a:rPr lang="en-GB" sz="1500" dirty="0" smtClean="0">
                <a:solidFill>
                  <a:srgbClr val="000000"/>
                </a:solidFill>
                <a:latin typeface="Courier New"/>
              </a:rPr>
              <a:t> </a:t>
            </a:r>
            <a:endParaRPr lang="en-GB" sz="1500" dirty="0" smtClean="0">
              <a:solidFill>
                <a:srgbClr val="008000"/>
              </a:solidFill>
              <a:latin typeface="Courier New"/>
            </a:endParaRPr>
          </a:p>
          <a:p>
            <a:r>
              <a:rPr lang="en-GB" sz="1500" dirty="0" smtClean="0">
                <a:solidFill>
                  <a:srgbClr val="008000"/>
                </a:solidFill>
                <a:latin typeface="Courier New"/>
              </a:rPr>
              <a:t>1           </a:t>
            </a:r>
            <a:r>
              <a:rPr lang="en-GB" sz="1500" dirty="0" err="1" smtClean="0">
                <a:solidFill>
                  <a:srgbClr val="008000"/>
                </a:solidFill>
                <a:latin typeface="Courier New"/>
              </a:rPr>
              <a:t>BaseSpaceDemo</a:t>
            </a:r>
            <a:r>
              <a:rPr lang="en-GB" sz="1500" dirty="0" smtClean="0">
                <a:solidFill>
                  <a:srgbClr val="008000"/>
                </a:solidFill>
                <a:latin typeface="Courier New"/>
              </a:rPr>
              <a:t>     2</a:t>
            </a:r>
            <a:r>
              <a:rPr lang="en-GB" sz="1500" dirty="0" smtClean="0">
                <a:solidFill>
                  <a:srgbClr val="000000"/>
                </a:solidFill>
                <a:latin typeface="Courier New"/>
              </a:rPr>
              <a:t> </a:t>
            </a:r>
            <a:endParaRPr lang="en-GB" sz="1500" dirty="0" smtClean="0">
              <a:solidFill>
                <a:srgbClr val="008000"/>
              </a:solidFill>
              <a:latin typeface="Courier New"/>
            </a:endParaRPr>
          </a:p>
          <a:p>
            <a:r>
              <a:rPr lang="en-GB" sz="1500" dirty="0" smtClean="0">
                <a:solidFill>
                  <a:srgbClr val="008000"/>
                </a:solidFill>
                <a:latin typeface="Courier New"/>
              </a:rPr>
              <a:t>2  Cancer </a:t>
            </a:r>
            <a:r>
              <a:rPr lang="en-GB" sz="1500" dirty="0">
                <a:solidFill>
                  <a:srgbClr val="008000"/>
                </a:solidFill>
                <a:latin typeface="Courier New"/>
              </a:rPr>
              <a:t>Sequencing Demo </a:t>
            </a:r>
            <a:r>
              <a:rPr lang="en-GB" sz="1500" dirty="0" smtClean="0">
                <a:solidFill>
                  <a:srgbClr val="008000"/>
                </a:solidFill>
                <a:latin typeface="Courier New"/>
              </a:rPr>
              <a:t>    4</a:t>
            </a:r>
            <a:r>
              <a:rPr lang="en-GB" sz="1500" dirty="0" smtClean="0">
                <a:solidFill>
                  <a:srgbClr val="000000"/>
                </a:solidFill>
                <a:latin typeface="Courier New"/>
              </a:rPr>
              <a:t> </a:t>
            </a:r>
            <a:endParaRPr lang="en-GB" sz="1500" dirty="0" smtClean="0">
              <a:solidFill>
                <a:srgbClr val="008000"/>
              </a:solidFill>
              <a:latin typeface="Courier New"/>
            </a:endParaRPr>
          </a:p>
          <a:p>
            <a:r>
              <a:rPr lang="en-GB" sz="1500" dirty="0" smtClean="0">
                <a:solidFill>
                  <a:srgbClr val="008000"/>
                </a:solidFill>
                <a:latin typeface="Courier New"/>
              </a:rPr>
              <a:t>3              </a:t>
            </a:r>
            <a:r>
              <a:rPr lang="en-GB" sz="1500" dirty="0" err="1" smtClean="0">
                <a:solidFill>
                  <a:srgbClr val="008000"/>
                </a:solidFill>
                <a:latin typeface="Courier New"/>
              </a:rPr>
              <a:t>HiSeq</a:t>
            </a:r>
            <a:r>
              <a:rPr lang="en-GB" sz="1500" dirty="0" smtClean="0">
                <a:solidFill>
                  <a:srgbClr val="008000"/>
                </a:solidFill>
                <a:latin typeface="Courier New"/>
              </a:rPr>
              <a:t> </a:t>
            </a:r>
            <a:r>
              <a:rPr lang="en-GB" sz="1500" dirty="0">
                <a:solidFill>
                  <a:srgbClr val="008000"/>
                </a:solidFill>
                <a:latin typeface="Courier New"/>
              </a:rPr>
              <a:t>2500 </a:t>
            </a:r>
            <a:r>
              <a:rPr lang="en-GB" sz="1500" dirty="0" smtClean="0">
                <a:solidFill>
                  <a:srgbClr val="008000"/>
                </a:solidFill>
                <a:latin typeface="Courier New"/>
              </a:rPr>
              <a:t>    7</a:t>
            </a:r>
            <a:r>
              <a:rPr lang="en-GB" sz="1500" dirty="0" smtClean="0">
                <a:solidFill>
                  <a:srgbClr val="000000"/>
                </a:solidFill>
                <a:latin typeface="Courier New"/>
              </a:rPr>
              <a:t> </a:t>
            </a:r>
            <a:endParaRPr lang="en-GB" sz="1500" dirty="0" smtClean="0">
              <a:solidFill>
                <a:srgbClr val="008000"/>
              </a:solidFill>
              <a:latin typeface="Courier New"/>
            </a:endParaRPr>
          </a:p>
          <a:p>
            <a:r>
              <a:rPr lang="en-GB" sz="1500" dirty="0" smtClean="0">
                <a:solidFill>
                  <a:srgbClr val="008000"/>
                </a:solidFill>
                <a:latin typeface="Courier New"/>
              </a:rPr>
              <a:t>...............................</a:t>
            </a:r>
            <a:endParaRPr lang="en-GB" sz="1500" dirty="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sampl</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b="1" dirty="0" err="1">
                <a:solidFill>
                  <a:srgbClr val="000000"/>
                </a:solidFill>
                <a:latin typeface="Courier New"/>
              </a:rPr>
              <a:t>listSamples</a:t>
            </a:r>
            <a:r>
              <a:rPr lang="en-GB" sz="1500" b="1" dirty="0">
                <a:solidFill>
                  <a:srgbClr val="000080"/>
                </a:solidFill>
                <a:latin typeface="Courier New"/>
              </a:rPr>
              <a:t>(</a:t>
            </a:r>
            <a:r>
              <a:rPr lang="en-GB" sz="1500" dirty="0" err="1">
                <a:solidFill>
                  <a:srgbClr val="000000"/>
                </a:solidFill>
                <a:latin typeface="Courier New"/>
              </a:rPr>
              <a:t>aAuth</a:t>
            </a:r>
            <a:r>
              <a:rPr lang="en-GB" sz="1500" dirty="0">
                <a:solidFill>
                  <a:srgbClr val="000000"/>
                </a:solidFill>
                <a:latin typeface="Courier New"/>
              </a:rPr>
              <a:t>, </a:t>
            </a:r>
            <a:r>
              <a:rPr lang="en-GB" sz="1500" dirty="0" err="1">
                <a:solidFill>
                  <a:srgbClr val="000000"/>
                </a:solidFill>
                <a:latin typeface="Courier New"/>
              </a:rPr>
              <a:t>projectId</a:t>
            </a:r>
            <a:r>
              <a:rPr lang="en-GB" sz="1500" dirty="0">
                <a:solidFill>
                  <a:srgbClr val="000000"/>
                </a:solidFill>
                <a:latin typeface="Courier New"/>
              </a:rPr>
              <a:t>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FF8000"/>
                </a:solidFill>
                <a:latin typeface="Courier New"/>
              </a:rPr>
              <a:t>2</a:t>
            </a:r>
            <a:r>
              <a:rPr lang="en-GB" sz="1500" dirty="0">
                <a:solidFill>
                  <a:srgbClr val="000000"/>
                </a:solidFill>
                <a:latin typeface="Courier New"/>
              </a:rPr>
              <a:t>, Limit </a:t>
            </a:r>
            <a:r>
              <a:rPr lang="en-GB" sz="1500" b="1" dirty="0">
                <a:solidFill>
                  <a:srgbClr val="000080"/>
                </a:solidFill>
                <a:latin typeface="Courier New"/>
              </a:rPr>
              <a:t>=</a:t>
            </a:r>
            <a:r>
              <a:rPr lang="en-GB" sz="1500" dirty="0">
                <a:solidFill>
                  <a:srgbClr val="000000"/>
                </a:solidFill>
                <a:latin typeface="Courier New"/>
              </a:rPr>
              <a:t> </a:t>
            </a:r>
            <a:r>
              <a:rPr lang="en-GB" sz="1500" dirty="0">
                <a:solidFill>
                  <a:srgbClr val="FF8000"/>
                </a:solidFill>
                <a:latin typeface="Courier New"/>
              </a:rPr>
              <a:t>1</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inSample</a:t>
            </a:r>
            <a:r>
              <a:rPr lang="en-GB" sz="1500" dirty="0" smtClean="0">
                <a:solidFill>
                  <a:srgbClr val="000000"/>
                </a:solidFill>
                <a:latin typeface="Courier New"/>
              </a:rPr>
              <a:t> </a:t>
            </a:r>
            <a:r>
              <a:rPr lang="en-GB" sz="1500" b="1" dirty="0">
                <a:solidFill>
                  <a:srgbClr val="000080"/>
                </a:solidFill>
                <a:latin typeface="Courier New"/>
              </a:rPr>
              <a:t>&lt;-</a:t>
            </a:r>
            <a:r>
              <a:rPr lang="en-GB" sz="1500" dirty="0">
                <a:solidFill>
                  <a:srgbClr val="000000"/>
                </a:solidFill>
                <a:latin typeface="Courier New"/>
              </a:rPr>
              <a:t> </a:t>
            </a:r>
            <a:r>
              <a:rPr lang="en-GB" sz="1500" b="1" dirty="0">
                <a:solidFill>
                  <a:srgbClr val="000000"/>
                </a:solidFill>
                <a:latin typeface="Courier New"/>
              </a:rPr>
              <a:t>Samples</a:t>
            </a:r>
            <a:r>
              <a:rPr lang="en-GB" sz="1500" b="1" dirty="0">
                <a:solidFill>
                  <a:srgbClr val="000080"/>
                </a:solidFill>
                <a:latin typeface="Courier New"/>
              </a:rPr>
              <a:t>(</a:t>
            </a:r>
            <a:r>
              <a:rPr lang="en-GB" sz="1500" dirty="0" err="1">
                <a:solidFill>
                  <a:srgbClr val="000000"/>
                </a:solidFill>
                <a:latin typeface="Courier New"/>
              </a:rPr>
              <a:t>sampl</a:t>
            </a:r>
            <a:r>
              <a:rPr lang="en-GB" sz="1500" dirty="0">
                <a:solidFill>
                  <a:srgbClr val="000000"/>
                </a:solidFill>
                <a:latin typeface="Courier New"/>
              </a:rPr>
              <a:t>, simplify </a:t>
            </a:r>
            <a:r>
              <a:rPr lang="en-GB" sz="1500" b="1" dirty="0">
                <a:solidFill>
                  <a:srgbClr val="000080"/>
                </a:solidFill>
                <a:latin typeface="Courier New"/>
              </a:rPr>
              <a:t>=</a:t>
            </a:r>
            <a:r>
              <a:rPr lang="en-GB" sz="1500" dirty="0">
                <a:solidFill>
                  <a:srgbClr val="000000"/>
                </a:solidFill>
                <a:latin typeface="Courier New"/>
              </a:rPr>
              <a:t> </a:t>
            </a:r>
            <a:r>
              <a:rPr lang="en-GB" sz="1500" b="1" dirty="0">
                <a:solidFill>
                  <a:srgbClr val="0000FF"/>
                </a:solidFill>
                <a:latin typeface="Courier New"/>
              </a:rPr>
              <a:t>TRUE</a:t>
            </a:r>
            <a:r>
              <a:rPr lang="en-GB" sz="1500" b="1" dirty="0" smtClean="0">
                <a:solidFill>
                  <a:srgbClr val="000080"/>
                </a:solidFill>
                <a:latin typeface="Courier New"/>
              </a:rPr>
              <a:t>)</a:t>
            </a:r>
            <a:endParaRPr lang="en-GB" sz="1500" dirty="0" smtClean="0">
              <a:solidFill>
                <a:srgbClr val="000000"/>
              </a:solidFill>
              <a:latin typeface="Courier New"/>
            </a:endParaRPr>
          </a:p>
          <a:p>
            <a:r>
              <a:rPr lang="en-GB" sz="1500" b="1" dirty="0" smtClean="0">
                <a:solidFill>
                  <a:srgbClr val="000080"/>
                </a:solidFill>
                <a:latin typeface="Courier New"/>
              </a:rPr>
              <a:t>&gt;</a:t>
            </a:r>
            <a:r>
              <a:rPr lang="en-GB" sz="1500" dirty="0" smtClean="0">
                <a:solidFill>
                  <a:srgbClr val="000000"/>
                </a:solidFill>
                <a:latin typeface="Courier New"/>
              </a:rPr>
              <a:t> </a:t>
            </a:r>
            <a:r>
              <a:rPr lang="en-GB" sz="1500" dirty="0" err="1" smtClean="0">
                <a:solidFill>
                  <a:srgbClr val="000000"/>
                </a:solidFill>
                <a:latin typeface="Courier New"/>
              </a:rPr>
              <a:t>inSample</a:t>
            </a:r>
            <a:endParaRPr lang="en-GB" sz="1500" dirty="0" smtClean="0">
              <a:solidFill>
                <a:srgbClr val="000000"/>
              </a:solidFill>
              <a:latin typeface="Courier New"/>
            </a:endParaRPr>
          </a:p>
          <a:p>
            <a:r>
              <a:rPr lang="en-GB" sz="1500" dirty="0" smtClean="0">
                <a:solidFill>
                  <a:srgbClr val="008000"/>
                </a:solidFill>
                <a:latin typeface="Courier New"/>
              </a:rPr>
              <a:t>#Samples </a:t>
            </a:r>
            <a:r>
              <a:rPr lang="en-GB" sz="1500" dirty="0">
                <a:solidFill>
                  <a:srgbClr val="008000"/>
                </a:solidFill>
                <a:latin typeface="Courier New"/>
              </a:rPr>
              <a:t>object:</a:t>
            </a:r>
            <a:endParaRPr lang="en-GB" sz="1500" dirty="0">
              <a:effectLst/>
            </a:endParaRPr>
          </a:p>
        </p:txBody>
      </p:sp>
      <p:sp>
        <p:nvSpPr>
          <p:cNvPr id="6" name="Text Placeholder 2"/>
          <p:cNvSpPr txBox="1">
            <a:spLocks/>
          </p:cNvSpPr>
          <p:nvPr/>
        </p:nvSpPr>
        <p:spPr bwMode="auto">
          <a:xfrm>
            <a:off x="395288" y="1219200"/>
            <a:ext cx="8531225" cy="233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lgn="l" rtl="0" eaLnBrk="1" fontAlgn="base" hangingPunct="1">
              <a:spcBef>
                <a:spcPct val="50000"/>
              </a:spcBef>
              <a:spcAft>
                <a:spcPct val="0"/>
              </a:spcAft>
              <a:buClr>
                <a:srgbClr val="F89D21"/>
              </a:buClr>
              <a:buSzPct val="60000"/>
              <a:buBlip>
                <a:blip r:embed="rId4"/>
              </a:buBlip>
              <a:defRPr sz="1800">
                <a:solidFill>
                  <a:schemeClr val="tx1"/>
                </a:solidFill>
                <a:latin typeface="+mn-lt"/>
                <a:ea typeface="+mn-ea"/>
                <a:cs typeface="+mn-cs"/>
              </a:defRPr>
            </a:lvl1pPr>
            <a:lvl2pPr marL="692150" indent="-2349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9350" indent="-234950" algn="l" rtl="0" eaLnBrk="1" fontAlgn="base" hangingPunct="1">
              <a:spcBef>
                <a:spcPct val="20000"/>
              </a:spcBef>
              <a:spcAft>
                <a:spcPct val="0"/>
              </a:spcAft>
              <a:buClr>
                <a:schemeClr val="tx1"/>
              </a:buClr>
              <a:buSzPct val="80000"/>
              <a:buFont typeface="Wingdings" pitchFamily="2" charset="2"/>
              <a:buChar char="§"/>
              <a:defRPr sz="1400">
                <a:solidFill>
                  <a:schemeClr val="tx1"/>
                </a:solidFill>
                <a:latin typeface="+mn-lt"/>
              </a:defRPr>
            </a:lvl3pPr>
            <a:lvl4pPr marL="1606550" indent="-234950" algn="l" rtl="0" eaLnBrk="1" fontAlgn="base" hangingPunct="1">
              <a:spcBef>
                <a:spcPct val="20000"/>
              </a:spcBef>
              <a:spcAft>
                <a:spcPct val="0"/>
              </a:spcAft>
              <a:buClr>
                <a:schemeClr val="tx1"/>
              </a:buClr>
              <a:buSzPct val="80000"/>
              <a:buFont typeface="Arial" charset="0"/>
              <a:buChar char="–"/>
              <a:defRPr sz="1200">
                <a:solidFill>
                  <a:schemeClr val="tx1"/>
                </a:solidFill>
                <a:latin typeface="+mn-lt"/>
              </a:defRPr>
            </a:lvl4pPr>
            <a:lvl5pPr marL="20637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5pPr>
            <a:lvl6pPr marL="25209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800">
                <a:solidFill>
                  <a:schemeClr val="tx1"/>
                </a:solidFill>
                <a:latin typeface="+mn-lt"/>
              </a:defRPr>
            </a:lvl9pPr>
          </a:lstStyle>
          <a:p>
            <a:pPr marL="342900" indent="-342900">
              <a:buClr>
                <a:srgbClr val="404042"/>
              </a:buClr>
              <a:buSzPct val="100000"/>
              <a:buFontTx/>
              <a:buAutoNum type="arabicParenR"/>
              <a:defRPr/>
            </a:pPr>
            <a:r>
              <a:rPr lang="en-US" sz="1600" kern="0" dirty="0" smtClean="0">
                <a:ea typeface="ＭＳ Ｐゴシック" pitchFamily="34" charset="-128"/>
              </a:rPr>
              <a:t>Authentication [</a:t>
            </a:r>
            <a:r>
              <a:rPr lang="en-US" sz="1600" b="1" kern="0" dirty="0" smtClean="0">
                <a:ea typeface="ＭＳ Ｐゴシック" pitchFamily="34" charset="-128"/>
              </a:rPr>
              <a:t>3 lines of code</a:t>
            </a:r>
            <a:r>
              <a:rPr lang="en-US" sz="1600" kern="0" dirty="0" smtClean="0">
                <a:ea typeface="ＭＳ Ｐゴシック" pitchFamily="34" charset="-128"/>
              </a:rPr>
              <a:t>]</a:t>
            </a:r>
          </a:p>
          <a:p>
            <a:pPr lvl="1">
              <a:buClr>
                <a:srgbClr val="404042"/>
              </a:buClr>
              <a:buFont typeface="Arial" pitchFamily="34" charset="0"/>
              <a:buChar char="–"/>
              <a:defRPr/>
            </a:pPr>
            <a:r>
              <a:rPr lang="en-US" sz="1400" i="1" kern="0" dirty="0" smtClean="0">
                <a:solidFill>
                  <a:srgbClr val="FF0000"/>
                </a:solidFill>
                <a:ea typeface="ＭＳ Ｐゴシック" pitchFamily="34" charset="-128"/>
              </a:rPr>
              <a:t>User needs to interact with the </a:t>
            </a:r>
            <a:r>
              <a:rPr lang="en-US" sz="1400" i="1" kern="0" dirty="0" err="1" smtClean="0">
                <a:solidFill>
                  <a:srgbClr val="FF0000"/>
                </a:solidFill>
                <a:ea typeface="ＭＳ Ｐゴシック" pitchFamily="34" charset="-128"/>
              </a:rPr>
              <a:t>BaseSpace</a:t>
            </a:r>
            <a:r>
              <a:rPr lang="en-US" sz="1400" i="1" kern="0" dirty="0" smtClean="0">
                <a:solidFill>
                  <a:srgbClr val="FF0000"/>
                </a:solidFill>
                <a:ea typeface="ＭＳ Ｐゴシック" pitchFamily="34" charset="-128"/>
              </a:rPr>
              <a:t> UI</a:t>
            </a:r>
            <a:r>
              <a:rPr lang="en-US" sz="1400" kern="0" dirty="0" smtClean="0">
                <a:solidFill>
                  <a:srgbClr val="FF0000"/>
                </a:solidFill>
                <a:ea typeface="ＭＳ Ｐゴシック" pitchFamily="34" charset="-128"/>
              </a:rPr>
              <a:t> (or via a web server). </a:t>
            </a:r>
            <a:endParaRPr lang="en-US" sz="1400" i="1" kern="0" dirty="0" smtClean="0">
              <a:ea typeface="ＭＳ Ｐゴシック" pitchFamily="34" charset="-128"/>
            </a:endParaRPr>
          </a:p>
          <a:p>
            <a:pPr marL="342900" indent="-342900">
              <a:buClr>
                <a:srgbClr val="404042"/>
              </a:buClr>
              <a:buSzPct val="100000"/>
              <a:buFontTx/>
              <a:buAutoNum type="arabicParenR"/>
              <a:defRPr/>
            </a:pPr>
            <a:r>
              <a:rPr lang="en-US" sz="1600" kern="0" dirty="0" smtClean="0">
                <a:ea typeface="ＭＳ Ｐゴシック" pitchFamily="34" charset="-128"/>
              </a:rPr>
              <a:t>Select a sample (collection of FASTQ files) from the Project of your choice [</a:t>
            </a:r>
            <a:r>
              <a:rPr lang="en-US" sz="1600" b="1" kern="0" dirty="0" smtClean="0">
                <a:ea typeface="ＭＳ Ｐゴシック" pitchFamily="34" charset="-128"/>
              </a:rPr>
              <a:t>3 lines</a:t>
            </a:r>
            <a:r>
              <a:rPr lang="en-US" sz="1600" kern="0" dirty="0" smtClean="0">
                <a:ea typeface="ＭＳ Ｐゴシック" pitchFamily="34" charset="-128"/>
              </a:rPr>
              <a:t>]</a:t>
            </a:r>
          </a:p>
        </p:txBody>
      </p:sp>
    </p:spTree>
    <p:extLst>
      <p:ext uri="{BB962C8B-B14F-4D97-AF65-F5344CB8AC3E}">
        <p14:creationId xmlns:p14="http://schemas.microsoft.com/office/powerpoint/2010/main" val="1611839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llumina_Template_EXTERNAL_MS2007">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2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lluminaTemplateEXTERNAL01_08">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3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IlluminaTemplateEXTERNAL01_08">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3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IlluminaTemplateEXTERNAL01_08">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3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llumina_Template_2013samples">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2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Illumina_Template_2013samples">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2_IlluminaTemplateEXTERNAL01_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Illumina_Template_EXTERNAL_MS2007</Template>
  <TotalTime>19171</TotalTime>
  <Words>1056</Words>
  <Application>Microsoft Office PowerPoint</Application>
  <PresentationFormat>On-screen Show (4:3)</PresentationFormat>
  <Paragraphs>172</Paragraphs>
  <Slides>16</Slides>
  <Notes>15</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Illumina_Template_EXTERNAL_MS2007</vt:lpstr>
      <vt:lpstr>3_IlluminaTemplateEXTERNAL01_08</vt:lpstr>
      <vt:lpstr>4_IlluminaTemplateEXTERNAL01_08</vt:lpstr>
      <vt:lpstr>5_IlluminaTemplateEXTERNAL01_08</vt:lpstr>
      <vt:lpstr>2_Illumina_Template_2013samples</vt:lpstr>
      <vt:lpstr>Custom Design</vt:lpstr>
      <vt:lpstr>1_Custom Design</vt:lpstr>
      <vt:lpstr>3_Illumina_Template_2013samples</vt:lpstr>
      <vt:lpstr>BaseSpaceR  Adrian Alexa aalexa@illumina.com</vt:lpstr>
      <vt:lpstr>BaseSpace - Plug and Play Genomic Cloud Solution From Sample to Biological Insight</vt:lpstr>
      <vt:lpstr>BaseSpace Data storage, analysis and collaboration.</vt:lpstr>
      <vt:lpstr>PowerPoint Presentation</vt:lpstr>
      <vt:lpstr>BaseSpace API Data Model</vt:lpstr>
      <vt:lpstr>BaseSpaceR = BaseSpace + R + Bioconductor A translation layer between BaseSpace’ REST API and R data structures</vt:lpstr>
      <vt:lpstr>BaseSpaceR REST API and R data structures</vt:lpstr>
      <vt:lpstr>Q-score distribution Access to the FASTQ files</vt:lpstr>
      <vt:lpstr>Q-score distribution Access to the FASTQ files</vt:lpstr>
      <vt:lpstr>Q-score distribution Access to the FASTQ files</vt:lpstr>
      <vt:lpstr>Q-score distribution Access to the FASTQ files</vt:lpstr>
      <vt:lpstr>Q-score distribution Access to the FASTQ files</vt:lpstr>
      <vt:lpstr>PowerPoint Presentation</vt:lpstr>
      <vt:lpstr>RConsole Exploring BaseSpace data using RStudio</vt:lpstr>
      <vt:lpstr>What’s next </vt:lpstr>
      <vt:lpstr>Resources </vt:lpstr>
    </vt:vector>
  </TitlesOfParts>
  <Company>Illumina,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Sequencing Roadmap</dc:title>
  <dc:creator>Lui, Amy</dc:creator>
  <cp:lastModifiedBy>Alexa, Adrian</cp:lastModifiedBy>
  <cp:revision>630</cp:revision>
  <dcterms:created xsi:type="dcterms:W3CDTF">2012-01-19T20:36:58Z</dcterms:created>
  <dcterms:modified xsi:type="dcterms:W3CDTF">2013-07-19T20:20:23Z</dcterms:modified>
</cp:coreProperties>
</file>